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1" r:id="rId6"/>
    <p:sldMasterId id="2147483685" r:id="rId7"/>
    <p:sldMasterId id="2147483710" r:id="rId8"/>
  </p:sldMasterIdLst>
  <p:notesMasterIdLst>
    <p:notesMasterId r:id="rId32"/>
  </p:notesMasterIdLst>
  <p:sldIdLst>
    <p:sldId id="258" r:id="rId9"/>
    <p:sldId id="1630" r:id="rId10"/>
    <p:sldId id="1676" r:id="rId11"/>
    <p:sldId id="1670" r:id="rId12"/>
    <p:sldId id="1696" r:id="rId13"/>
    <p:sldId id="1684" r:id="rId14"/>
    <p:sldId id="1692" r:id="rId15"/>
    <p:sldId id="1683" r:id="rId16"/>
    <p:sldId id="1678" r:id="rId17"/>
    <p:sldId id="1700" r:id="rId18"/>
    <p:sldId id="1699" r:id="rId19"/>
    <p:sldId id="1706" r:id="rId20"/>
    <p:sldId id="1713" r:id="rId21"/>
    <p:sldId id="861" r:id="rId22"/>
    <p:sldId id="1710" r:id="rId23"/>
    <p:sldId id="1711" r:id="rId24"/>
    <p:sldId id="1698" r:id="rId25"/>
    <p:sldId id="1642" r:id="rId26"/>
    <p:sldId id="1708" r:id="rId27"/>
    <p:sldId id="1694" r:id="rId28"/>
    <p:sldId id="1712" r:id="rId29"/>
    <p:sldId id="1682" r:id="rId30"/>
    <p:sldId id="378"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438" userDrawn="1">
          <p15:clr>
            <a:srgbClr val="A4A3A4"/>
          </p15:clr>
        </p15:guide>
        <p15:guide id="3" pos="7242" userDrawn="1">
          <p15:clr>
            <a:srgbClr val="A4A3A4"/>
          </p15:clr>
        </p15:guide>
        <p15:guide id="4" orient="horz" pos="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sheen" initials="ss" lastIdx="1" clrIdx="0">
    <p:extLst>
      <p:ext uri="{19B8F6BF-5375-455C-9EA6-DF929625EA0E}">
        <p15:presenceInfo xmlns:p15="http://schemas.microsoft.com/office/powerpoint/2012/main" userId="8900b984a36300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7BE"/>
    <a:srgbClr val="FFFF66"/>
    <a:srgbClr val="ED7D31"/>
    <a:srgbClr val="AFABAB"/>
    <a:srgbClr val="7F6000"/>
    <a:srgbClr val="002060"/>
    <a:srgbClr val="FFFFFF"/>
    <a:srgbClr val="053657"/>
    <a:srgbClr val="0085B4"/>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793658-1150-4CE7-A4AD-A699728B5A77}" v="1" dt="2020-06-12T14:07:39.043"/>
    <p1510:client id="{F3FC45FC-71EE-4EEA-8485-AC6644D50305}" v="825" dt="2020-06-11T10:53:15.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26"/>
      </p:cViewPr>
      <p:guideLst>
        <p:guide orient="horz" pos="799"/>
        <p:guide pos="438"/>
        <p:guide pos="7242"/>
        <p:guide orient="horz" pos="368"/>
      </p:guideLst>
    </p:cSldViewPr>
  </p:slideViewPr>
  <p:notesTextViewPr>
    <p:cViewPr>
      <p:scale>
        <a:sx n="1" d="1"/>
        <a:sy n="1" d="1"/>
      </p:scale>
      <p:origin x="0" y="0"/>
    </p:cViewPr>
  </p:notesTextViewPr>
  <p:sorterViewPr>
    <p:cViewPr>
      <p:scale>
        <a:sx n="100" d="100"/>
        <a:sy n="100" d="100"/>
      </p:scale>
      <p:origin x="0" y="-19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7C132A44-5321-4D92-8AE6-14005D69C339}" type="datetimeFigureOut">
              <a:rPr lang="en-US" smtClean="0"/>
              <a:t>6/12/2020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C70A99F3-588A-4E20-BA83-9369AF2BE4CA}" type="slidenum">
              <a:rPr lang="en-US" smtClean="0"/>
              <a:t>‹#›</a:t>
            </a:fld>
            <a:endParaRPr lang="en-US"/>
          </a:p>
        </p:txBody>
      </p:sp>
    </p:spTree>
    <p:extLst>
      <p:ext uri="{BB962C8B-B14F-4D97-AF65-F5344CB8AC3E}">
        <p14:creationId xmlns:p14="http://schemas.microsoft.com/office/powerpoint/2010/main" val="688569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0A99F3-588A-4E20-BA83-9369AF2BE4CA}" type="slidenum">
              <a:rPr lang="en-US" smtClean="0"/>
              <a:t>2</a:t>
            </a:fld>
            <a:endParaRPr lang="en-US"/>
          </a:p>
        </p:txBody>
      </p:sp>
    </p:spTree>
    <p:extLst>
      <p:ext uri="{BB962C8B-B14F-4D97-AF65-F5344CB8AC3E}">
        <p14:creationId xmlns:p14="http://schemas.microsoft.com/office/powerpoint/2010/main" val="202889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1B1CE9-2D24-3244-9893-CE744E9841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91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5CF38A-E20A-B542-A573-40287371A66D}" type="slidenum">
              <a:rPr lang="en-GB" smtClean="0"/>
              <a:t>19</a:t>
            </a:fld>
            <a:endParaRPr lang="en-GB"/>
          </a:p>
        </p:txBody>
      </p:sp>
    </p:spTree>
    <p:extLst>
      <p:ext uri="{BB962C8B-B14F-4D97-AF65-F5344CB8AC3E}">
        <p14:creationId xmlns:p14="http://schemas.microsoft.com/office/powerpoint/2010/main" val="342603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4.xml"/><Relationship Id="rId4" Type="http://schemas.openxmlformats.org/officeDocument/2006/relationships/tags" Target="../tags/tag1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4.xml"/><Relationship Id="rId4" Type="http://schemas.openxmlformats.org/officeDocument/2006/relationships/tags" Target="../tags/tag15.xml"/></Relationships>
</file>

<file path=ppt/slideLayouts/_rels/slideLayout3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Layouts/_rels/slideLayout3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Master" Target="../slideMasters/slideMaster4.xml"/><Relationship Id="rId5" Type="http://schemas.openxmlformats.org/officeDocument/2006/relationships/tags" Target="../tags/tag3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4.xml"/><Relationship Id="rId4"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42.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4.xml"/><Relationship Id="rId5" Type="http://schemas.openxmlformats.org/officeDocument/2006/relationships/tags" Target="../tags/tag62.xml"/><Relationship Id="rId4" Type="http://schemas.openxmlformats.org/officeDocument/2006/relationships/tags" Target="../tags/tag6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4.xml"/><Relationship Id="rId5" Type="http://schemas.openxmlformats.org/officeDocument/2006/relationships/tags" Target="../tags/tag67.xml"/><Relationship Id="rId4" Type="http://schemas.openxmlformats.org/officeDocument/2006/relationships/tags" Target="../tags/tag6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9.xml"/><Relationship Id="rId1" Type="http://schemas.openxmlformats.org/officeDocument/2006/relationships/tags" Target="../tags/tag68.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9.xml"/><Relationship Id="rId1" Type="http://schemas.openxmlformats.org/officeDocument/2006/relationships/tags" Target="../tags/tag7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0.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4.png"/><Relationship Id="rId5" Type="http://schemas.openxmlformats.org/officeDocument/2006/relationships/slideMaster" Target="../slideMasters/slideMaster4.xml"/><Relationship Id="rId4" Type="http://schemas.openxmlformats.org/officeDocument/2006/relationships/tags" Target="../tags/tag8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4.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Master" Target="../slideMasters/slideMaster4.xml"/><Relationship Id="rId5" Type="http://schemas.openxmlformats.org/officeDocument/2006/relationships/tags" Target="../tags/tag89.xml"/><Relationship Id="rId4" Type="http://schemas.openxmlformats.org/officeDocument/2006/relationships/tags" Target="../tags/tag88.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jpeg"/></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8.png"/><Relationship Id="rId5" Type="http://schemas.openxmlformats.org/officeDocument/2006/relationships/slideMaster" Target="../slideMasters/slideMaster4.xml"/><Relationship Id="rId4" Type="http://schemas.openxmlformats.org/officeDocument/2006/relationships/tags" Target="../tags/tag9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60DD-ECD0-42A1-9A56-44C51BAFDE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8B8AFE-4E75-4BC0-9AC8-4CE219CC32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0E5F47-4D5E-4621-BD6B-2EB1B2AF2D58}"/>
              </a:ext>
            </a:extLst>
          </p:cNvPr>
          <p:cNvSpPr>
            <a:spLocks noGrp="1"/>
          </p:cNvSpPr>
          <p:nvPr>
            <p:ph type="dt" sz="half" idx="10"/>
          </p:nvPr>
        </p:nvSpPr>
        <p:spPr/>
        <p:txBody>
          <a:bodyPr/>
          <a:lstStyle/>
          <a:p>
            <a:fld id="{C966387A-3592-438D-9BF0-B80B2BAF2F70}" type="datetimeFigureOut">
              <a:rPr lang="en-US" smtClean="0"/>
              <a:t>6/12/2020</a:t>
            </a:fld>
            <a:endParaRPr lang="en-US"/>
          </a:p>
        </p:txBody>
      </p:sp>
      <p:sp>
        <p:nvSpPr>
          <p:cNvPr id="5" name="Footer Placeholder 4">
            <a:extLst>
              <a:ext uri="{FF2B5EF4-FFF2-40B4-BE49-F238E27FC236}">
                <a16:creationId xmlns:a16="http://schemas.microsoft.com/office/drawing/2014/main" id="{68BBA917-FADE-44AA-B221-1EFA772C0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407A4-966A-4B70-A82C-771ECFAA125B}"/>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288440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2883-A820-4487-BA1E-D250D121DB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8CD5AE-BAB9-4FE2-A71A-0D8E257BAB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5E86E-EBAC-4B1D-B834-98FD71725542}"/>
              </a:ext>
            </a:extLst>
          </p:cNvPr>
          <p:cNvSpPr>
            <a:spLocks noGrp="1"/>
          </p:cNvSpPr>
          <p:nvPr>
            <p:ph type="dt" sz="half" idx="10"/>
          </p:nvPr>
        </p:nvSpPr>
        <p:spPr/>
        <p:txBody>
          <a:bodyPr/>
          <a:lstStyle/>
          <a:p>
            <a:fld id="{C966387A-3592-438D-9BF0-B80B2BAF2F70}" type="datetimeFigureOut">
              <a:rPr lang="en-US" smtClean="0"/>
              <a:t>6/12/2020</a:t>
            </a:fld>
            <a:endParaRPr lang="en-US"/>
          </a:p>
        </p:txBody>
      </p:sp>
      <p:sp>
        <p:nvSpPr>
          <p:cNvPr id="5" name="Footer Placeholder 4">
            <a:extLst>
              <a:ext uri="{FF2B5EF4-FFF2-40B4-BE49-F238E27FC236}">
                <a16:creationId xmlns:a16="http://schemas.microsoft.com/office/drawing/2014/main" id="{A916F0DC-010E-4EF4-A0CF-4D62A46BA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25B4E-4342-44DA-B3D5-6B3A42D19236}"/>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286485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D3F947-07B9-4954-8DB2-C64DE146FC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819B8E-6C75-444F-BB6B-DD16386C77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2C6CC-30E5-4116-ACEE-F5DE3D91969E}"/>
              </a:ext>
            </a:extLst>
          </p:cNvPr>
          <p:cNvSpPr>
            <a:spLocks noGrp="1"/>
          </p:cNvSpPr>
          <p:nvPr>
            <p:ph type="dt" sz="half" idx="10"/>
          </p:nvPr>
        </p:nvSpPr>
        <p:spPr/>
        <p:txBody>
          <a:bodyPr/>
          <a:lstStyle/>
          <a:p>
            <a:fld id="{C966387A-3592-438D-9BF0-B80B2BAF2F70}" type="datetimeFigureOut">
              <a:rPr lang="en-US" smtClean="0"/>
              <a:t>6/12/2020</a:t>
            </a:fld>
            <a:endParaRPr lang="en-US"/>
          </a:p>
        </p:txBody>
      </p:sp>
      <p:sp>
        <p:nvSpPr>
          <p:cNvPr id="5" name="Footer Placeholder 4">
            <a:extLst>
              <a:ext uri="{FF2B5EF4-FFF2-40B4-BE49-F238E27FC236}">
                <a16:creationId xmlns:a16="http://schemas.microsoft.com/office/drawing/2014/main" id="{138B2292-3304-40B8-B320-4C42528BD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8E8FA-CDCF-4D7C-9873-7515849EE417}"/>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3877916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9" name="Straight Connector 8"/>
          <p:cNvCxnSpPr/>
          <p:nvPr userDrawn="1"/>
        </p:nvCxnSpPr>
        <p:spPr bwMode="auto">
          <a:xfrm>
            <a:off x="751047" y="-107091"/>
            <a:ext cx="12201555" cy="0"/>
          </a:xfrm>
          <a:prstGeom prst="line">
            <a:avLst/>
          </a:prstGeom>
          <a:gradFill>
            <a:gsLst>
              <a:gs pos="24000">
                <a:srgbClr val="003056"/>
              </a:gs>
              <a:gs pos="100000">
                <a:srgbClr val="275075"/>
              </a:gs>
              <a:gs pos="100000">
                <a:schemeClr val="bg1">
                  <a:shade val="30000"/>
                  <a:satMod val="200000"/>
                </a:schemeClr>
              </a:gs>
            </a:gsLst>
            <a:lin ang="0" scaled="1"/>
          </a:gradFill>
          <a:ln w="9525" cap="flat" cmpd="sng" algn="ctr">
            <a:solidFill>
              <a:schemeClr val="bg1"/>
            </a:solidFill>
            <a:prstDash val="solid"/>
            <a:round/>
            <a:headEnd type="none" w="med" len="med"/>
            <a:tailEnd type="none" w="med" len="med"/>
          </a:ln>
          <a:effectLst/>
        </p:spPr>
      </p:cxnSp>
      <p:sp>
        <p:nvSpPr>
          <p:cNvPr id="3" name="Subtitle 2"/>
          <p:cNvSpPr>
            <a:spLocks noGrp="1"/>
          </p:cNvSpPr>
          <p:nvPr>
            <p:ph type="subTitle" idx="1"/>
          </p:nvPr>
        </p:nvSpPr>
        <p:spPr>
          <a:xfrm>
            <a:off x="751047" y="3856700"/>
            <a:ext cx="5556073" cy="945805"/>
          </a:xfrm>
        </p:spPr>
        <p:txBody>
          <a:bodyPr>
            <a:noAutofit/>
          </a:bodyPr>
          <a:lstStyle>
            <a:lvl1pPr marL="0" indent="0" algn="l">
              <a:buNone/>
              <a:defRPr sz="2800">
                <a:solidFill>
                  <a:srgbClr val="053657"/>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itle 12"/>
          <p:cNvSpPr>
            <a:spLocks noGrp="1"/>
          </p:cNvSpPr>
          <p:nvPr>
            <p:ph type="title"/>
          </p:nvPr>
        </p:nvSpPr>
        <p:spPr>
          <a:xfrm>
            <a:off x="751067" y="1254859"/>
            <a:ext cx="5556073" cy="2154308"/>
          </a:xfrm>
        </p:spPr>
        <p:txBody>
          <a:bodyPr>
            <a:noAutofit/>
          </a:bodyPr>
          <a:lstStyle>
            <a:lvl1pPr algn="l">
              <a:defRPr sz="5400" b="1">
                <a:solidFill>
                  <a:srgbClr val="053657"/>
                </a:solidFill>
              </a:defRPr>
            </a:lvl1pPr>
          </a:lstStyle>
          <a:p>
            <a:r>
              <a:rPr lang="en-US"/>
              <a:t>Click to edit Master 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7706" y="2248886"/>
            <a:ext cx="5175482" cy="2360227"/>
          </a:xfrm>
          <a:prstGeom prst="rect">
            <a:avLst/>
          </a:prstGeom>
        </p:spPr>
      </p:pic>
      <p:sp>
        <p:nvSpPr>
          <p:cNvPr id="19" name="Content Placeholder 18"/>
          <p:cNvSpPr>
            <a:spLocks noGrp="1"/>
          </p:cNvSpPr>
          <p:nvPr>
            <p:ph sz="quarter" idx="10" hasCustomPrompt="1"/>
          </p:nvPr>
        </p:nvSpPr>
        <p:spPr>
          <a:xfrm>
            <a:off x="751047" y="4802505"/>
            <a:ext cx="5556250" cy="411774"/>
          </a:xfrm>
        </p:spPr>
        <p:txBody>
          <a:bodyPr anchor="t">
            <a:normAutofit/>
          </a:bodyPr>
          <a:lstStyle>
            <a:lvl1pPr marL="0" indent="0">
              <a:buNone/>
              <a:defRPr sz="1800" b="0">
                <a:solidFill>
                  <a:srgbClr val="053657"/>
                </a:solidFill>
              </a:defRPr>
            </a:lvl1pPr>
          </a:lstStyle>
          <a:p>
            <a:pPr lvl="0"/>
            <a:r>
              <a:rPr lang="en-GB"/>
              <a:t>Insert date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7706" y="2058380"/>
            <a:ext cx="5300072" cy="2417044"/>
          </a:xfrm>
          <a:prstGeom prst="rect">
            <a:avLst/>
          </a:prstGeom>
        </p:spPr>
      </p:pic>
      <p:cxnSp>
        <p:nvCxnSpPr>
          <p:cNvPr id="7" name="Straight Connector 6">
            <a:extLst>
              <a:ext uri="{FF2B5EF4-FFF2-40B4-BE49-F238E27FC236}">
                <a16:creationId xmlns:a16="http://schemas.microsoft.com/office/drawing/2014/main" id="{41D468D9-8AF3-4A65-97F2-CA6DFF84E975}"/>
              </a:ext>
            </a:extLst>
          </p:cNvPr>
          <p:cNvCxnSpPr/>
          <p:nvPr userDrawn="1"/>
        </p:nvCxnSpPr>
        <p:spPr>
          <a:xfrm>
            <a:off x="6315666" y="365760"/>
            <a:ext cx="0" cy="5802284"/>
          </a:xfrm>
          <a:prstGeom prst="line">
            <a:avLst/>
          </a:prstGeom>
          <a:ln w="57150">
            <a:solidFill>
              <a:srgbClr val="0030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379773"/>
      </p:ext>
    </p:extLst>
  </p:cSld>
  <p:clrMapOvr>
    <a:masterClrMapping/>
  </p:clrMapOvr>
  <p:extLst>
    <p:ext uri="{DCECCB84-F9BA-43D5-87BE-67443E8EF086}">
      <p15:sldGuideLst xmlns:p15="http://schemas.microsoft.com/office/powerpoint/2012/main">
        <p15:guide id="1" orient="horz" pos="2160">
          <p15:clr>
            <a:srgbClr val="FBAE40"/>
          </p15:clr>
        </p15:guide>
        <p15:guide id="2" pos="325">
          <p15:clr>
            <a:srgbClr val="FBAE40"/>
          </p15:clr>
        </p15:guide>
        <p15:guide id="3" pos="731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rgbClr val="053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rgbClr val="4F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2" name="Title 1">
            <a:extLst>
              <a:ext uri="{FF2B5EF4-FFF2-40B4-BE49-F238E27FC236}">
                <a16:creationId xmlns:a16="http://schemas.microsoft.com/office/drawing/2014/main" id="{B09F8B50-C397-439B-AA29-9C46A8ACA5E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33666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9" name="Straight Connector 8"/>
          <p:cNvCxnSpPr/>
          <p:nvPr userDrawn="1"/>
        </p:nvCxnSpPr>
        <p:spPr bwMode="auto">
          <a:xfrm>
            <a:off x="751047" y="-107091"/>
            <a:ext cx="12201555" cy="0"/>
          </a:xfrm>
          <a:prstGeom prst="line">
            <a:avLst/>
          </a:prstGeom>
          <a:gradFill>
            <a:gsLst>
              <a:gs pos="24000">
                <a:srgbClr val="003056"/>
              </a:gs>
              <a:gs pos="100000">
                <a:srgbClr val="275075"/>
              </a:gs>
              <a:gs pos="100000">
                <a:schemeClr val="bg1">
                  <a:shade val="30000"/>
                  <a:satMod val="200000"/>
                </a:schemeClr>
              </a:gs>
            </a:gsLst>
            <a:lin ang="0" scaled="1"/>
          </a:gradFill>
          <a:ln w="9525" cap="flat" cmpd="sng" algn="ctr">
            <a:solidFill>
              <a:schemeClr val="bg1"/>
            </a:solidFill>
            <a:prstDash val="solid"/>
            <a:round/>
            <a:headEnd type="none" w="med" len="med"/>
            <a:tailEnd type="none" w="med" len="med"/>
          </a:ln>
          <a:effectLst/>
        </p:spPr>
      </p:cxnSp>
      <p:sp>
        <p:nvSpPr>
          <p:cNvPr id="3" name="Subtitle 2"/>
          <p:cNvSpPr>
            <a:spLocks noGrp="1"/>
          </p:cNvSpPr>
          <p:nvPr>
            <p:ph type="subTitle" idx="1" hasCustomPrompt="1"/>
          </p:nvPr>
        </p:nvSpPr>
        <p:spPr>
          <a:xfrm>
            <a:off x="751224" y="5222181"/>
            <a:ext cx="5556073" cy="532014"/>
          </a:xfrm>
        </p:spPr>
        <p:txBody>
          <a:bodyPr>
            <a:noAutofit/>
          </a:bodyPr>
          <a:lstStyle>
            <a:lvl1pPr marL="0" indent="0" algn="l">
              <a:buNone/>
              <a:defRPr sz="2400">
                <a:solidFill>
                  <a:srgbClr val="0030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a:t>
            </a:r>
            <a:endParaRPr lang="en-GB"/>
          </a:p>
        </p:txBody>
      </p:sp>
      <p:sp>
        <p:nvSpPr>
          <p:cNvPr id="13" name="Title 12"/>
          <p:cNvSpPr>
            <a:spLocks noGrp="1"/>
          </p:cNvSpPr>
          <p:nvPr>
            <p:ph type="title" hasCustomPrompt="1"/>
          </p:nvPr>
        </p:nvSpPr>
        <p:spPr>
          <a:xfrm>
            <a:off x="751048" y="4555373"/>
            <a:ext cx="5556250" cy="465514"/>
          </a:xfrm>
        </p:spPr>
        <p:txBody>
          <a:bodyPr>
            <a:noAutofit/>
          </a:bodyPr>
          <a:lstStyle>
            <a:lvl1pPr algn="l">
              <a:defRPr sz="3600" b="1">
                <a:solidFill>
                  <a:srgbClr val="003056"/>
                </a:solidFill>
              </a:defRPr>
            </a:lvl1pPr>
          </a:lstStyle>
          <a:p>
            <a:r>
              <a:rPr lang="en-US"/>
              <a:t>Title template</a:t>
            </a:r>
            <a:endParaRPr lang="en-GB"/>
          </a:p>
        </p:txBody>
      </p:sp>
      <p:pic>
        <p:nvPicPr>
          <p:cNvPr id="15" name="Picture 14">
            <a:extLst>
              <a:ext uri="{FF2B5EF4-FFF2-40B4-BE49-F238E27FC236}">
                <a16:creationId xmlns:a16="http://schemas.microsoft.com/office/drawing/2014/main" id="{03B676DC-81A2-4338-BC32-B0FB86C34DB2}"/>
              </a:ext>
            </a:extLst>
          </p:cNvPr>
          <p:cNvPicPr>
            <a:picLocks noChangeAspect="1"/>
          </p:cNvPicPr>
          <p:nvPr userDrawn="1"/>
        </p:nvPicPr>
        <p:blipFill>
          <a:blip r:embed="rId2"/>
          <a:stretch>
            <a:fillRect/>
          </a:stretch>
        </p:blipFill>
        <p:spPr>
          <a:xfrm>
            <a:off x="9414344" y="5876527"/>
            <a:ext cx="2777656" cy="981473"/>
          </a:xfrm>
          <a:prstGeom prst="rect">
            <a:avLst/>
          </a:prstGeom>
        </p:spPr>
      </p:pic>
      <p:pic>
        <p:nvPicPr>
          <p:cNvPr id="16" name="Picture 15">
            <a:extLst>
              <a:ext uri="{FF2B5EF4-FFF2-40B4-BE49-F238E27FC236}">
                <a16:creationId xmlns:a16="http://schemas.microsoft.com/office/drawing/2014/main" id="{697851C7-9BCC-4375-86C8-E99A5C0BB688}"/>
              </a:ext>
            </a:extLst>
          </p:cNvPr>
          <p:cNvPicPr>
            <a:picLocks noChangeAspect="1"/>
          </p:cNvPicPr>
          <p:nvPr userDrawn="1"/>
        </p:nvPicPr>
        <p:blipFill>
          <a:blip r:embed="rId3"/>
          <a:stretch>
            <a:fillRect/>
          </a:stretch>
        </p:blipFill>
        <p:spPr>
          <a:xfrm>
            <a:off x="0" y="0"/>
            <a:ext cx="12192000" cy="4188950"/>
          </a:xfrm>
          <a:prstGeom prst="rect">
            <a:avLst/>
          </a:prstGeom>
        </p:spPr>
      </p:pic>
      <p:cxnSp>
        <p:nvCxnSpPr>
          <p:cNvPr id="17" name="Straight Connector 16">
            <a:extLst>
              <a:ext uri="{FF2B5EF4-FFF2-40B4-BE49-F238E27FC236}">
                <a16:creationId xmlns:a16="http://schemas.microsoft.com/office/drawing/2014/main" id="{0D95E9F4-5037-475C-A20B-B01F2ECEDE2A}"/>
              </a:ext>
            </a:extLst>
          </p:cNvPr>
          <p:cNvCxnSpPr/>
          <p:nvPr userDrawn="1"/>
        </p:nvCxnSpPr>
        <p:spPr>
          <a:xfrm>
            <a:off x="0" y="4256979"/>
            <a:ext cx="12192000" cy="0"/>
          </a:xfrm>
          <a:prstGeom prst="line">
            <a:avLst/>
          </a:prstGeom>
          <a:ln w="155575">
            <a:solidFill>
              <a:srgbClr val="0536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27876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923192"/>
            <a:ext cx="11837324" cy="5618924"/>
          </a:xfrm>
        </p:spPr>
        <p:txBody>
          <a:bodyPr>
            <a:normAutofit/>
          </a:bodyPr>
          <a:lstStyle>
            <a:lvl1pPr marL="228600" indent="-228600">
              <a:lnSpc>
                <a:spcPct val="100000"/>
              </a:lnSpc>
              <a:spcBef>
                <a:spcPts val="0"/>
              </a:spcBef>
              <a:spcAft>
                <a:spcPts val="800"/>
              </a:spcAft>
              <a:buClr>
                <a:srgbClr val="3682A2"/>
              </a:buClr>
              <a:buFont typeface="Wingdings 3" panose="05040102010807070707" pitchFamily="18" charset="2"/>
              <a:buChar char=""/>
              <a:defRPr sz="1800"/>
            </a:lvl1pPr>
            <a:lvl2pPr marL="685800" indent="-228600">
              <a:lnSpc>
                <a:spcPct val="100000"/>
              </a:lnSpc>
              <a:spcBef>
                <a:spcPts val="0"/>
              </a:spcBef>
              <a:spcAft>
                <a:spcPts val="800"/>
              </a:spcAft>
              <a:buClr>
                <a:srgbClr val="3682A2"/>
              </a:buClr>
              <a:buFont typeface="Century Gothic" panose="020B0502020202020204" pitchFamily="34" charset="0"/>
              <a:buChar char="─"/>
              <a:defRPr sz="1400"/>
            </a:lvl2pPr>
            <a:lvl3pPr>
              <a:lnSpc>
                <a:spcPct val="100000"/>
              </a:lnSpc>
              <a:spcBef>
                <a:spcPts val="400"/>
              </a:spcBef>
              <a:spcAft>
                <a:spcPts val="800"/>
              </a:spcAft>
              <a:defRPr sz="1200"/>
            </a:lvl3pPr>
            <a:lvl4pPr>
              <a:lnSpc>
                <a:spcPct val="100000"/>
              </a:lnSpc>
              <a:spcBef>
                <a:spcPts val="400"/>
              </a:spcBef>
              <a:spcAft>
                <a:spcPts val="800"/>
              </a:spcAft>
              <a:defRPr sz="1100"/>
            </a:lvl4pPr>
            <a:lvl5pPr>
              <a:lnSpc>
                <a:spcPct val="100000"/>
              </a:lnSpc>
              <a:spcBef>
                <a:spcPts val="400"/>
              </a:spcBef>
              <a:spcAft>
                <a:spcPts val="800"/>
              </a:spcAft>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a:extLst>
              <a:ext uri="{FF2B5EF4-FFF2-40B4-BE49-F238E27FC236}">
                <a16:creationId xmlns:a16="http://schemas.microsoft.com/office/drawing/2014/main" id="{F7368F81-48C9-4CDF-BCE1-EEFCEE20BE95}"/>
              </a:ext>
            </a:extLst>
          </p:cNvPr>
          <p:cNvSpPr/>
          <p:nvPr userDrawn="1"/>
        </p:nvSpPr>
        <p:spPr>
          <a:xfrm>
            <a:off x="0" y="0"/>
            <a:ext cx="12192000" cy="747191"/>
          </a:xfrm>
          <a:prstGeom prst="rect">
            <a:avLst/>
          </a:prstGeom>
          <a:gradFill>
            <a:gsLst>
              <a:gs pos="0">
                <a:srgbClr val="053657"/>
              </a:gs>
              <a:gs pos="42000">
                <a:srgbClr val="275075"/>
              </a:gs>
              <a:gs pos="63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DAFC6897-CA20-4DF2-B39D-A0516499ABBD}"/>
              </a:ext>
            </a:extLst>
          </p:cNvPr>
          <p:cNvSpPr>
            <a:spLocks noGrp="1"/>
          </p:cNvSpPr>
          <p:nvPr>
            <p:ph type="title"/>
          </p:nvPr>
        </p:nvSpPr>
        <p:spPr>
          <a:xfrm>
            <a:off x="182880" y="64032"/>
            <a:ext cx="9658349" cy="619125"/>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05028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14860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01300" y="411505"/>
            <a:ext cx="1666596" cy="668023"/>
          </a:xfrm>
          <a:prstGeom prst="rect">
            <a:avLst/>
          </a:prstGeom>
        </p:spPr>
      </p:pic>
    </p:spTree>
    <p:extLst>
      <p:ext uri="{BB962C8B-B14F-4D97-AF65-F5344CB8AC3E}">
        <p14:creationId xmlns:p14="http://schemas.microsoft.com/office/powerpoint/2010/main" val="250489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243" y="914400"/>
            <a:ext cx="5961612" cy="5652655"/>
          </a:xfrm>
        </p:spPr>
        <p:txBody>
          <a:bodyPr>
            <a:normAutofit/>
          </a:bodyPr>
          <a:lstStyle>
            <a:lvl1pPr>
              <a:defRPr sz="1800">
                <a:solidFill>
                  <a:srgbClr val="013473"/>
                </a:solidFill>
              </a:defRPr>
            </a:lvl1pPr>
            <a:lvl2pPr>
              <a:defRPr sz="1600">
                <a:solidFill>
                  <a:srgbClr val="013473"/>
                </a:solidFill>
              </a:defRPr>
            </a:lvl2pPr>
            <a:lvl3pPr>
              <a:defRPr sz="1400">
                <a:solidFill>
                  <a:srgbClr val="013473"/>
                </a:solidFill>
              </a:defRPr>
            </a:lvl3pPr>
            <a:lvl4pPr>
              <a:defRPr sz="1200">
                <a:solidFill>
                  <a:srgbClr val="013473"/>
                </a:solidFill>
              </a:defRPr>
            </a:lvl4pPr>
            <a:lvl5pPr>
              <a:defRPr sz="1200">
                <a:solidFill>
                  <a:srgbClr val="01347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a:extLst>
              <a:ext uri="{FF2B5EF4-FFF2-40B4-BE49-F238E27FC236}">
                <a16:creationId xmlns:a16="http://schemas.microsoft.com/office/drawing/2014/main" id="{1ACB7705-7020-45B1-B9D3-7F2ED4E2A276}"/>
              </a:ext>
            </a:extLst>
          </p:cNvPr>
          <p:cNvSpPr/>
          <p:nvPr userDrawn="1"/>
        </p:nvSpPr>
        <p:spPr>
          <a:xfrm>
            <a:off x="0" y="0"/>
            <a:ext cx="12192000" cy="747191"/>
          </a:xfrm>
          <a:prstGeom prst="rect">
            <a:avLst/>
          </a:prstGeom>
          <a:gradFill>
            <a:gsLst>
              <a:gs pos="0">
                <a:srgbClr val="053657"/>
              </a:gs>
              <a:gs pos="42000">
                <a:srgbClr val="275075"/>
              </a:gs>
              <a:gs pos="63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5E0D869-E67B-42C2-84E8-8A68C8ED9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06078" y="176001"/>
            <a:ext cx="985922" cy="395188"/>
          </a:xfrm>
          <a:prstGeom prst="rect">
            <a:avLst/>
          </a:prstGeom>
        </p:spPr>
      </p:pic>
      <p:sp>
        <p:nvSpPr>
          <p:cNvPr id="13" name="Content Placeholder 2">
            <a:extLst>
              <a:ext uri="{FF2B5EF4-FFF2-40B4-BE49-F238E27FC236}">
                <a16:creationId xmlns:a16="http://schemas.microsoft.com/office/drawing/2014/main" id="{BBBF86AB-E77E-4D2B-9148-96268165B599}"/>
              </a:ext>
            </a:extLst>
          </p:cNvPr>
          <p:cNvSpPr>
            <a:spLocks noGrp="1"/>
          </p:cNvSpPr>
          <p:nvPr>
            <p:ph sz="half" idx="15"/>
          </p:nvPr>
        </p:nvSpPr>
        <p:spPr>
          <a:xfrm>
            <a:off x="6192982" y="914401"/>
            <a:ext cx="5818909" cy="5652654"/>
          </a:xfrm>
        </p:spPr>
        <p:txBody>
          <a:bodyPr>
            <a:normAutofit/>
          </a:bodyPr>
          <a:lstStyle>
            <a:lvl1pPr>
              <a:defRPr sz="1800">
                <a:solidFill>
                  <a:srgbClr val="013473"/>
                </a:solidFill>
              </a:defRPr>
            </a:lvl1pPr>
            <a:lvl2pPr>
              <a:defRPr sz="1600">
                <a:solidFill>
                  <a:srgbClr val="013473"/>
                </a:solidFill>
              </a:defRPr>
            </a:lvl2pPr>
            <a:lvl3pPr>
              <a:defRPr sz="1400">
                <a:solidFill>
                  <a:srgbClr val="013473"/>
                </a:solidFill>
              </a:defRPr>
            </a:lvl3pPr>
            <a:lvl4pPr>
              <a:defRPr sz="1200">
                <a:solidFill>
                  <a:srgbClr val="013473"/>
                </a:solidFill>
              </a:defRPr>
            </a:lvl4pPr>
            <a:lvl5pPr>
              <a:defRPr sz="1200">
                <a:solidFill>
                  <a:srgbClr val="01347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289414F4-544B-4AFC-9037-7B27FF7F8EEB}"/>
              </a:ext>
            </a:extLst>
          </p:cNvPr>
          <p:cNvSpPr>
            <a:spLocks noGrp="1"/>
          </p:cNvSpPr>
          <p:nvPr>
            <p:ph type="title"/>
          </p:nvPr>
        </p:nvSpPr>
        <p:spPr>
          <a:xfrm>
            <a:off x="182880" y="64032"/>
            <a:ext cx="9658349" cy="619125"/>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23045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604" y="923193"/>
            <a:ext cx="6001441" cy="6574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66603" y="1496020"/>
            <a:ext cx="6001441" cy="5012845"/>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325984" y="923192"/>
            <a:ext cx="5660969" cy="65742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5984" y="1496021"/>
            <a:ext cx="5660969" cy="5012844"/>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a:extLst>
              <a:ext uri="{FF2B5EF4-FFF2-40B4-BE49-F238E27FC236}">
                <a16:creationId xmlns:a16="http://schemas.microsoft.com/office/drawing/2014/main" id="{E113189C-EC50-47C0-9CA8-13D500398771}"/>
              </a:ext>
            </a:extLst>
          </p:cNvPr>
          <p:cNvSpPr/>
          <p:nvPr userDrawn="1"/>
        </p:nvSpPr>
        <p:spPr>
          <a:xfrm>
            <a:off x="0" y="0"/>
            <a:ext cx="12192000" cy="747191"/>
          </a:xfrm>
          <a:prstGeom prst="rect">
            <a:avLst/>
          </a:prstGeom>
          <a:gradFill>
            <a:gsLst>
              <a:gs pos="0">
                <a:srgbClr val="053657"/>
              </a:gs>
              <a:gs pos="42000">
                <a:srgbClr val="275075"/>
              </a:gs>
              <a:gs pos="63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747636D1-6C72-4FF6-AD45-7972F7E3FEF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06078" y="176001"/>
            <a:ext cx="985922" cy="395188"/>
          </a:xfrm>
          <a:prstGeom prst="rect">
            <a:avLst/>
          </a:prstGeom>
        </p:spPr>
      </p:pic>
      <p:sp>
        <p:nvSpPr>
          <p:cNvPr id="9" name="Title 1">
            <a:extLst>
              <a:ext uri="{FF2B5EF4-FFF2-40B4-BE49-F238E27FC236}">
                <a16:creationId xmlns:a16="http://schemas.microsoft.com/office/drawing/2014/main" id="{E4023B4A-4D92-4050-98C2-43486D68F09B}"/>
              </a:ext>
            </a:extLst>
          </p:cNvPr>
          <p:cNvSpPr>
            <a:spLocks noGrp="1"/>
          </p:cNvSpPr>
          <p:nvPr>
            <p:ph type="title"/>
          </p:nvPr>
        </p:nvSpPr>
        <p:spPr>
          <a:xfrm>
            <a:off x="182880" y="64032"/>
            <a:ext cx="9658349" cy="619125"/>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032435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37F127-3066-4363-B1E6-C75E2671429C}"/>
              </a:ext>
            </a:extLst>
          </p:cNvPr>
          <p:cNvSpPr/>
          <p:nvPr userDrawn="1"/>
        </p:nvSpPr>
        <p:spPr>
          <a:xfrm>
            <a:off x="0" y="0"/>
            <a:ext cx="12192000" cy="747191"/>
          </a:xfrm>
          <a:prstGeom prst="rect">
            <a:avLst/>
          </a:prstGeom>
          <a:gradFill>
            <a:gsLst>
              <a:gs pos="0">
                <a:srgbClr val="053657"/>
              </a:gs>
              <a:gs pos="42000">
                <a:srgbClr val="275075"/>
              </a:gs>
              <a:gs pos="63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8E314BA-6256-45F5-B6CD-1C4088E89B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06078" y="176001"/>
            <a:ext cx="985922" cy="395188"/>
          </a:xfrm>
          <a:prstGeom prst="rect">
            <a:avLst/>
          </a:prstGeom>
        </p:spPr>
      </p:pic>
      <p:sp>
        <p:nvSpPr>
          <p:cNvPr id="11" name="Content Placeholder 2">
            <a:extLst>
              <a:ext uri="{FF2B5EF4-FFF2-40B4-BE49-F238E27FC236}">
                <a16:creationId xmlns:a16="http://schemas.microsoft.com/office/drawing/2014/main" id="{661980C3-8C4E-4B83-885D-5B361549F1BF}"/>
              </a:ext>
            </a:extLst>
          </p:cNvPr>
          <p:cNvSpPr>
            <a:spLocks noGrp="1"/>
          </p:cNvSpPr>
          <p:nvPr>
            <p:ph idx="1"/>
          </p:nvPr>
        </p:nvSpPr>
        <p:spPr>
          <a:xfrm>
            <a:off x="182880" y="923192"/>
            <a:ext cx="11837324" cy="5618924"/>
          </a:xfrm>
        </p:spPr>
        <p:txBody>
          <a:bodyPr>
            <a:normAutofit/>
          </a:bodyPr>
          <a:lstStyle>
            <a:lvl1pPr marL="228600" indent="-228600">
              <a:lnSpc>
                <a:spcPct val="100000"/>
              </a:lnSpc>
              <a:spcBef>
                <a:spcPts val="0"/>
              </a:spcBef>
              <a:spcAft>
                <a:spcPts val="800"/>
              </a:spcAft>
              <a:buClr>
                <a:srgbClr val="3682A2"/>
              </a:buClr>
              <a:buFont typeface="Wingdings 3" panose="05040102010807070707" pitchFamily="18" charset="2"/>
              <a:buChar char=""/>
              <a:defRPr sz="1800"/>
            </a:lvl1pPr>
            <a:lvl2pPr marL="685800" indent="-228600">
              <a:lnSpc>
                <a:spcPct val="100000"/>
              </a:lnSpc>
              <a:spcBef>
                <a:spcPts val="0"/>
              </a:spcBef>
              <a:spcAft>
                <a:spcPts val="800"/>
              </a:spcAft>
              <a:buClr>
                <a:srgbClr val="3682A2"/>
              </a:buClr>
              <a:buFont typeface="Century Gothic" panose="020B0502020202020204" pitchFamily="34" charset="0"/>
              <a:buChar char="─"/>
              <a:defRPr sz="1400"/>
            </a:lvl2pPr>
            <a:lvl3pPr>
              <a:lnSpc>
                <a:spcPct val="100000"/>
              </a:lnSpc>
              <a:spcBef>
                <a:spcPts val="400"/>
              </a:spcBef>
              <a:spcAft>
                <a:spcPts val="800"/>
              </a:spcAft>
              <a:defRPr sz="1200"/>
            </a:lvl3pPr>
            <a:lvl4pPr>
              <a:lnSpc>
                <a:spcPct val="100000"/>
              </a:lnSpc>
              <a:spcBef>
                <a:spcPts val="400"/>
              </a:spcBef>
              <a:spcAft>
                <a:spcPts val="800"/>
              </a:spcAft>
              <a:defRPr sz="1100"/>
            </a:lvl4pPr>
            <a:lvl5pPr>
              <a:lnSpc>
                <a:spcPct val="100000"/>
              </a:lnSpc>
              <a:spcBef>
                <a:spcPts val="400"/>
              </a:spcBef>
              <a:spcAft>
                <a:spcPts val="800"/>
              </a:spcAft>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4C5DB2C-1FBA-49CB-8618-D9C3DE87001B}"/>
              </a:ext>
            </a:extLst>
          </p:cNvPr>
          <p:cNvSpPr>
            <a:spLocks noGrp="1"/>
          </p:cNvSpPr>
          <p:nvPr>
            <p:ph type="title"/>
          </p:nvPr>
        </p:nvSpPr>
        <p:spPr>
          <a:xfrm>
            <a:off x="182880" y="64032"/>
            <a:ext cx="9658349" cy="619125"/>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21749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EDB4-A8E0-488B-B134-2B68A286B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4EF6C-7F4D-4C5E-A9EB-FAD74968BD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09FD1-43E9-46F2-A2B0-6FC7EB84C03A}"/>
              </a:ext>
            </a:extLst>
          </p:cNvPr>
          <p:cNvSpPr>
            <a:spLocks noGrp="1"/>
          </p:cNvSpPr>
          <p:nvPr>
            <p:ph type="dt" sz="half" idx="10"/>
          </p:nvPr>
        </p:nvSpPr>
        <p:spPr/>
        <p:txBody>
          <a:bodyPr/>
          <a:lstStyle/>
          <a:p>
            <a:fld id="{C966387A-3592-438D-9BF0-B80B2BAF2F70}" type="datetimeFigureOut">
              <a:rPr lang="en-US" smtClean="0"/>
              <a:t>6/12/2020</a:t>
            </a:fld>
            <a:endParaRPr lang="en-US"/>
          </a:p>
        </p:txBody>
      </p:sp>
      <p:sp>
        <p:nvSpPr>
          <p:cNvPr id="5" name="Footer Placeholder 4">
            <a:extLst>
              <a:ext uri="{FF2B5EF4-FFF2-40B4-BE49-F238E27FC236}">
                <a16:creationId xmlns:a16="http://schemas.microsoft.com/office/drawing/2014/main" id="{E959D39D-C55B-409C-BB4B-5C868D409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E36A0-D9FF-4493-B99F-CC6357F49E9F}"/>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1261554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JWG 2017">
    <p:spTree>
      <p:nvGrpSpPr>
        <p:cNvPr id="1" name=""/>
        <p:cNvGrpSpPr/>
        <p:nvPr/>
      </p:nvGrpSpPr>
      <p:grpSpPr>
        <a:xfrm>
          <a:off x="0" y="0"/>
          <a:ext cx="0" cy="0"/>
          <a:chOff x="0" y="0"/>
          <a:chExt cx="0" cy="0"/>
        </a:xfrm>
      </p:grpSpPr>
      <p:sp>
        <p:nvSpPr>
          <p:cNvPr id="7" name="Rectangle 6"/>
          <p:cNvSpPr/>
          <p:nvPr userDrawn="1"/>
        </p:nvSpPr>
        <p:spPr>
          <a:xfrm>
            <a:off x="0" y="2"/>
            <a:ext cx="12192000" cy="747191"/>
          </a:xfrm>
          <a:prstGeom prst="rect">
            <a:avLst/>
          </a:prstGeom>
          <a:gradFill>
            <a:gsLst>
              <a:gs pos="0">
                <a:srgbClr val="053657"/>
              </a:gs>
              <a:gs pos="57000">
                <a:srgbClr val="275075"/>
              </a:gs>
              <a:gs pos="71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Content Placeholder 2"/>
          <p:cNvSpPr>
            <a:spLocks noGrp="1"/>
          </p:cNvSpPr>
          <p:nvPr>
            <p:ph idx="13" hasCustomPrompt="1"/>
          </p:nvPr>
        </p:nvSpPr>
        <p:spPr>
          <a:xfrm>
            <a:off x="76201" y="875223"/>
            <a:ext cx="12001500" cy="5600990"/>
          </a:xfrm>
        </p:spPr>
        <p:txBody>
          <a:bodyPr>
            <a:normAutofit/>
          </a:bodyPr>
          <a:lstStyle>
            <a:lvl1pPr marL="171450" indent="-171450">
              <a:buClr>
                <a:srgbClr val="3682A2"/>
              </a:buClr>
              <a:buFont typeface="Century Gothic" panose="020B0502020202020204" pitchFamily="34" charset="0"/>
              <a:buChar char="►"/>
              <a:defRPr sz="1600">
                <a:solidFill>
                  <a:srgbClr val="053657"/>
                </a:solidFill>
                <a:latin typeface="Century Gothic" panose="020B0502020202020204" pitchFamily="34" charset="0"/>
              </a:defRPr>
            </a:lvl1pPr>
            <a:lvl2pPr marL="685800" indent="-228600">
              <a:buClr>
                <a:srgbClr val="3682A2"/>
              </a:buClr>
              <a:buFont typeface="Century Gothic" panose="020B0502020202020204" pitchFamily="34" charset="0"/>
              <a:buChar char="–"/>
              <a:defRPr sz="1400">
                <a:solidFill>
                  <a:srgbClr val="275075"/>
                </a:solidFill>
                <a:latin typeface="Century Gothic" panose="020B0502020202020204" pitchFamily="34" charset="0"/>
              </a:defRPr>
            </a:lvl2pPr>
            <a:lvl3pPr marL="1143000" indent="-228600">
              <a:buClr>
                <a:srgbClr val="3682A2"/>
              </a:buClr>
              <a:buFont typeface="Calibri" panose="020F0502020204030204" pitchFamily="34" charset="0"/>
              <a:buChar char="–"/>
              <a:defRPr sz="1200">
                <a:solidFill>
                  <a:srgbClr val="275075"/>
                </a:solidFill>
                <a:latin typeface="Century Gothic" panose="020B0502020202020204" pitchFamily="34" charset="0"/>
              </a:defRPr>
            </a:lvl3pPr>
            <a:lvl4pPr marL="1028700" indent="0">
              <a:buNone/>
              <a:defRPr/>
            </a:lvl4pPr>
          </a:lstStyle>
          <a:p>
            <a:pPr lvl="0"/>
            <a:r>
              <a:rPr lang="en-GB"/>
              <a:t>Click here to add text </a:t>
            </a:r>
          </a:p>
          <a:p>
            <a:pPr lvl="1"/>
            <a:r>
              <a:rPr lang="en-GB"/>
              <a:t>Click here to add text</a:t>
            </a:r>
          </a:p>
          <a:p>
            <a:pPr lvl="2"/>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1801" y="213648"/>
            <a:ext cx="1005899" cy="403196"/>
          </a:xfrm>
          <a:prstGeom prst="rect">
            <a:avLst/>
          </a:prstGeom>
        </p:spPr>
      </p:pic>
      <p:sp>
        <p:nvSpPr>
          <p:cNvPr id="13" name="Content Placeholder 2">
            <a:extLst>
              <a:ext uri="{FF2B5EF4-FFF2-40B4-BE49-F238E27FC236}">
                <a16:creationId xmlns:a16="http://schemas.microsoft.com/office/drawing/2014/main" id="{77322170-25F7-4C9B-B3A9-E7136CF89F66}"/>
              </a:ext>
            </a:extLst>
          </p:cNvPr>
          <p:cNvSpPr>
            <a:spLocks noGrp="1"/>
          </p:cNvSpPr>
          <p:nvPr>
            <p:ph idx="14" hasCustomPrompt="1"/>
          </p:nvPr>
        </p:nvSpPr>
        <p:spPr>
          <a:xfrm>
            <a:off x="84494" y="147020"/>
            <a:ext cx="6789219" cy="453154"/>
          </a:xfrm>
        </p:spPr>
        <p:txBody>
          <a:bodyPr>
            <a:noAutofit/>
          </a:bodyPr>
          <a:lstStyle>
            <a:lvl1pPr marL="0" indent="0">
              <a:buClr>
                <a:srgbClr val="3682A2"/>
              </a:buClr>
              <a:buFont typeface="Century Gothic" panose="020B0502020202020204" pitchFamily="34" charset="0"/>
              <a:buNone/>
              <a:defRPr sz="2800" b="1">
                <a:solidFill>
                  <a:schemeClr val="bg1"/>
                </a:solidFill>
                <a:latin typeface="Century Gothic" panose="020B0502020202020204" pitchFamily="34" charset="0"/>
              </a:defRPr>
            </a:lvl1pPr>
            <a:lvl4pPr marL="1028700" indent="0">
              <a:buNone/>
              <a:defRPr/>
            </a:lvl4pPr>
          </a:lstStyle>
          <a:p>
            <a:pPr lvl="0"/>
            <a:r>
              <a:rPr lang="en-GB"/>
              <a:t>CLICK HERE TO ADD HEADING</a:t>
            </a:r>
          </a:p>
        </p:txBody>
      </p:sp>
    </p:spTree>
    <p:extLst>
      <p:ext uri="{BB962C8B-B14F-4D97-AF65-F5344CB8AC3E}">
        <p14:creationId xmlns:p14="http://schemas.microsoft.com/office/powerpoint/2010/main" val="3860158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TC 2019">
    <p:spTree>
      <p:nvGrpSpPr>
        <p:cNvPr id="1" name=""/>
        <p:cNvGrpSpPr/>
        <p:nvPr/>
      </p:nvGrpSpPr>
      <p:grpSpPr>
        <a:xfrm>
          <a:off x="0" y="0"/>
          <a:ext cx="0" cy="0"/>
          <a:chOff x="0" y="0"/>
          <a:chExt cx="0" cy="0"/>
        </a:xfrm>
      </p:grpSpPr>
      <p:sp>
        <p:nvSpPr>
          <p:cNvPr id="7" name="Rectangle 6"/>
          <p:cNvSpPr/>
          <p:nvPr userDrawn="1"/>
        </p:nvSpPr>
        <p:spPr>
          <a:xfrm>
            <a:off x="0" y="2"/>
            <a:ext cx="12192000" cy="747191"/>
          </a:xfrm>
          <a:prstGeom prst="rect">
            <a:avLst/>
          </a:prstGeom>
          <a:gradFill>
            <a:gsLst>
              <a:gs pos="0">
                <a:srgbClr val="053657"/>
              </a:gs>
              <a:gs pos="57000">
                <a:srgbClr val="275075"/>
              </a:gs>
              <a:gs pos="71000">
                <a:srgbClr val="3682A2">
                  <a:alpha val="97647"/>
                </a:srgbClr>
              </a:gs>
              <a:gs pos="86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Content Placeholder 2"/>
          <p:cNvSpPr>
            <a:spLocks noGrp="1"/>
          </p:cNvSpPr>
          <p:nvPr>
            <p:ph idx="13" hasCustomPrompt="1"/>
          </p:nvPr>
        </p:nvSpPr>
        <p:spPr>
          <a:xfrm>
            <a:off x="76201" y="875223"/>
            <a:ext cx="12001500" cy="5600990"/>
          </a:xfrm>
        </p:spPr>
        <p:txBody>
          <a:bodyPr>
            <a:normAutofit/>
          </a:bodyPr>
          <a:lstStyle>
            <a:lvl1pPr marL="171450" indent="-171450">
              <a:buClr>
                <a:srgbClr val="3682A2"/>
              </a:buClr>
              <a:buFont typeface="Century Gothic" panose="020B0502020202020204" pitchFamily="34" charset="0"/>
              <a:buChar char="►"/>
              <a:defRPr sz="1600">
                <a:solidFill>
                  <a:srgbClr val="053657"/>
                </a:solidFill>
                <a:latin typeface="Century Gothic" panose="020B0502020202020204" pitchFamily="34" charset="0"/>
              </a:defRPr>
            </a:lvl1pPr>
            <a:lvl2pPr marL="685800" indent="-228600">
              <a:buClr>
                <a:srgbClr val="3682A2"/>
              </a:buClr>
              <a:buFont typeface="Century Gothic" panose="020B0502020202020204" pitchFamily="34" charset="0"/>
              <a:buChar char="–"/>
              <a:defRPr sz="1400">
                <a:solidFill>
                  <a:srgbClr val="275075"/>
                </a:solidFill>
                <a:latin typeface="Century Gothic" panose="020B0502020202020204" pitchFamily="34" charset="0"/>
              </a:defRPr>
            </a:lvl2pPr>
            <a:lvl3pPr marL="1143000" indent="-228600">
              <a:buClr>
                <a:srgbClr val="3682A2"/>
              </a:buClr>
              <a:buFont typeface="Calibri" panose="020F0502020204030204" pitchFamily="34" charset="0"/>
              <a:buChar char="–"/>
              <a:defRPr sz="1200">
                <a:solidFill>
                  <a:srgbClr val="275075"/>
                </a:solidFill>
                <a:latin typeface="Century Gothic" panose="020B0502020202020204" pitchFamily="34" charset="0"/>
              </a:defRPr>
            </a:lvl3pPr>
            <a:lvl4pPr marL="1028700" indent="0">
              <a:buNone/>
              <a:defRPr/>
            </a:lvl4pPr>
          </a:lstStyle>
          <a:p>
            <a:pPr lvl="0"/>
            <a:r>
              <a:rPr lang="en-GB"/>
              <a:t>Click here to add text </a:t>
            </a:r>
          </a:p>
          <a:p>
            <a:pPr lvl="1"/>
            <a:r>
              <a:rPr lang="en-GB"/>
              <a:t>Click here to add text</a:t>
            </a:r>
          </a:p>
          <a:p>
            <a:pPr lvl="2"/>
            <a:endParaRPr lang="en-GB"/>
          </a:p>
        </p:txBody>
      </p:sp>
      <p:sp>
        <p:nvSpPr>
          <p:cNvPr id="12" name="Slide Number Placeholder 4"/>
          <p:cNvSpPr txBox="1">
            <a:spLocks/>
          </p:cNvSpPr>
          <p:nvPr userDrawn="1"/>
        </p:nvSpPr>
        <p:spPr>
          <a:xfrm>
            <a:off x="9431020" y="6589777"/>
            <a:ext cx="2743200" cy="365125"/>
          </a:xfrm>
          <a:prstGeom prst="rect">
            <a:avLst/>
          </a:prstGeom>
        </p:spPr>
        <p:txBody>
          <a:bodyPr vert="horz" lIns="68580" tIns="34290" rIns="68580" bIns="34290" rtlCol="0" anchor="t"/>
          <a:lstStyle>
            <a:defPPr>
              <a:defRPr lang="en-US"/>
            </a:defPPr>
            <a:lvl1pPr marL="0" algn="r" defTabSz="914400" rtl="0" eaLnBrk="1" latinLnBrk="0" hangingPunct="1">
              <a:defRPr sz="1000" kern="1200">
                <a:solidFill>
                  <a:srgbClr val="053657"/>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592AF9-3771-4371-BF3E-C3E483464D50}" type="slidenum">
              <a:rPr lang="en-GB" sz="750" smtClean="0"/>
              <a:pPr/>
              <a:t>‹#›</a:t>
            </a:fld>
            <a:endParaRPr lang="en-GB" sz="750"/>
          </a:p>
        </p:txBody>
      </p:sp>
      <p:sp>
        <p:nvSpPr>
          <p:cNvPr id="13" name="Content Placeholder 2">
            <a:extLst>
              <a:ext uri="{FF2B5EF4-FFF2-40B4-BE49-F238E27FC236}">
                <a16:creationId xmlns:a16="http://schemas.microsoft.com/office/drawing/2014/main" id="{77322170-25F7-4C9B-B3A9-E7136CF89F66}"/>
              </a:ext>
            </a:extLst>
          </p:cNvPr>
          <p:cNvSpPr>
            <a:spLocks noGrp="1"/>
          </p:cNvSpPr>
          <p:nvPr>
            <p:ph idx="14" hasCustomPrompt="1"/>
          </p:nvPr>
        </p:nvSpPr>
        <p:spPr>
          <a:xfrm>
            <a:off x="84494" y="147020"/>
            <a:ext cx="6789219" cy="453154"/>
          </a:xfrm>
        </p:spPr>
        <p:txBody>
          <a:bodyPr>
            <a:noAutofit/>
          </a:bodyPr>
          <a:lstStyle>
            <a:lvl1pPr marL="0" indent="0">
              <a:buClr>
                <a:srgbClr val="3682A2"/>
              </a:buClr>
              <a:buFont typeface="Century Gothic" panose="020B0502020202020204" pitchFamily="34" charset="0"/>
              <a:buNone/>
              <a:defRPr sz="2800" b="1">
                <a:solidFill>
                  <a:schemeClr val="accent4"/>
                </a:solidFill>
                <a:latin typeface="Century Gothic" panose="020B0502020202020204" pitchFamily="34" charset="0"/>
              </a:defRPr>
            </a:lvl1pPr>
            <a:lvl4pPr marL="1028700" indent="0">
              <a:buNone/>
              <a:defRPr/>
            </a:lvl4pPr>
          </a:lstStyle>
          <a:p>
            <a:pPr lvl="0"/>
            <a:r>
              <a:rPr lang="en-GB"/>
              <a:t>CLICK HERE TO ADD HEADING</a:t>
            </a:r>
          </a:p>
        </p:txBody>
      </p:sp>
    </p:spTree>
    <p:extLst>
      <p:ext uri="{BB962C8B-B14F-4D97-AF65-F5344CB8AC3E}">
        <p14:creationId xmlns:p14="http://schemas.microsoft.com/office/powerpoint/2010/main" val="397398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74676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405127" y="1563624"/>
            <a:ext cx="5454650" cy="623570"/>
          </a:xfrm>
          <a:custGeom>
            <a:avLst/>
            <a:gdLst/>
            <a:ahLst/>
            <a:cxnLst/>
            <a:rect l="l" t="t" r="r" b="b"/>
            <a:pathLst>
              <a:path w="5454650" h="623569">
                <a:moveTo>
                  <a:pt x="0" y="623315"/>
                </a:moveTo>
                <a:lnTo>
                  <a:pt x="5454396" y="623315"/>
                </a:lnTo>
                <a:lnTo>
                  <a:pt x="5454396" y="0"/>
                </a:lnTo>
                <a:lnTo>
                  <a:pt x="0" y="0"/>
                </a:lnTo>
                <a:lnTo>
                  <a:pt x="0" y="623315"/>
                </a:lnTo>
                <a:close/>
              </a:path>
            </a:pathLst>
          </a:custGeom>
          <a:solidFill>
            <a:srgbClr val="D0CECE"/>
          </a:solidFill>
        </p:spPr>
        <p:txBody>
          <a:bodyPr wrap="square" lIns="0" tIns="0" rIns="0" bIns="0" rtlCol="0"/>
          <a:lstStyle/>
          <a:p>
            <a:endParaRPr/>
          </a:p>
        </p:txBody>
      </p:sp>
      <p:sp>
        <p:nvSpPr>
          <p:cNvPr id="18" name="bk object 18"/>
          <p:cNvSpPr/>
          <p:nvPr/>
        </p:nvSpPr>
        <p:spPr>
          <a:xfrm>
            <a:off x="2627376" y="1615439"/>
            <a:ext cx="1527175" cy="462280"/>
          </a:xfrm>
          <a:custGeom>
            <a:avLst/>
            <a:gdLst/>
            <a:ahLst/>
            <a:cxnLst/>
            <a:rect l="l" t="t" r="r" b="b"/>
            <a:pathLst>
              <a:path w="1527175" h="462280">
                <a:moveTo>
                  <a:pt x="0" y="461772"/>
                </a:moveTo>
                <a:lnTo>
                  <a:pt x="1527048" y="461772"/>
                </a:lnTo>
                <a:lnTo>
                  <a:pt x="1527048" y="0"/>
                </a:lnTo>
                <a:lnTo>
                  <a:pt x="0" y="0"/>
                </a:lnTo>
                <a:lnTo>
                  <a:pt x="0" y="461772"/>
                </a:lnTo>
                <a:close/>
              </a:path>
            </a:pathLst>
          </a:custGeom>
          <a:solidFill>
            <a:srgbClr val="ECECEC"/>
          </a:solidFill>
        </p:spPr>
        <p:txBody>
          <a:bodyPr wrap="square" lIns="0" tIns="0" rIns="0" bIns="0" rtlCol="0"/>
          <a:lstStyle/>
          <a:p>
            <a:endParaRPr/>
          </a:p>
        </p:txBody>
      </p:sp>
      <p:sp>
        <p:nvSpPr>
          <p:cNvPr id="19" name="bk object 19"/>
          <p:cNvSpPr/>
          <p:nvPr/>
        </p:nvSpPr>
        <p:spPr>
          <a:xfrm>
            <a:off x="2627376" y="1615439"/>
            <a:ext cx="1527175" cy="462280"/>
          </a:xfrm>
          <a:custGeom>
            <a:avLst/>
            <a:gdLst/>
            <a:ahLst/>
            <a:cxnLst/>
            <a:rect l="l" t="t" r="r" b="b"/>
            <a:pathLst>
              <a:path w="1527175" h="462280">
                <a:moveTo>
                  <a:pt x="0" y="461772"/>
                </a:moveTo>
                <a:lnTo>
                  <a:pt x="1527048" y="461772"/>
                </a:lnTo>
                <a:lnTo>
                  <a:pt x="1527048" y="0"/>
                </a:lnTo>
                <a:lnTo>
                  <a:pt x="0" y="0"/>
                </a:lnTo>
                <a:lnTo>
                  <a:pt x="0" y="461772"/>
                </a:lnTo>
                <a:close/>
              </a:path>
            </a:pathLst>
          </a:custGeom>
          <a:ln w="9525">
            <a:solidFill>
              <a:srgbClr val="212A35"/>
            </a:solidFill>
          </a:ln>
        </p:spPr>
        <p:txBody>
          <a:bodyPr wrap="square" lIns="0" tIns="0" rIns="0" bIns="0" rtlCol="0"/>
          <a:lstStyle/>
          <a:p>
            <a:endParaRPr/>
          </a:p>
        </p:txBody>
      </p:sp>
      <p:sp>
        <p:nvSpPr>
          <p:cNvPr id="20" name="bk object 20"/>
          <p:cNvSpPr/>
          <p:nvPr/>
        </p:nvSpPr>
        <p:spPr>
          <a:xfrm>
            <a:off x="1481327" y="1653539"/>
            <a:ext cx="878205" cy="431800"/>
          </a:xfrm>
          <a:custGeom>
            <a:avLst/>
            <a:gdLst/>
            <a:ahLst/>
            <a:cxnLst/>
            <a:rect l="l" t="t" r="r" b="b"/>
            <a:pathLst>
              <a:path w="878205" h="431800">
                <a:moveTo>
                  <a:pt x="0" y="431291"/>
                </a:moveTo>
                <a:lnTo>
                  <a:pt x="877823" y="431291"/>
                </a:lnTo>
                <a:lnTo>
                  <a:pt x="877823" y="0"/>
                </a:lnTo>
                <a:lnTo>
                  <a:pt x="0" y="0"/>
                </a:lnTo>
                <a:lnTo>
                  <a:pt x="0" y="431291"/>
                </a:lnTo>
                <a:close/>
              </a:path>
            </a:pathLst>
          </a:custGeom>
          <a:solidFill>
            <a:srgbClr val="ECECEC"/>
          </a:solidFill>
        </p:spPr>
        <p:txBody>
          <a:bodyPr wrap="square" lIns="0" tIns="0" rIns="0" bIns="0" rtlCol="0"/>
          <a:lstStyle/>
          <a:p>
            <a:endParaRPr/>
          </a:p>
        </p:txBody>
      </p:sp>
      <p:sp>
        <p:nvSpPr>
          <p:cNvPr id="21" name="bk object 21"/>
          <p:cNvSpPr/>
          <p:nvPr/>
        </p:nvSpPr>
        <p:spPr>
          <a:xfrm>
            <a:off x="1481327" y="1653539"/>
            <a:ext cx="878205" cy="431800"/>
          </a:xfrm>
          <a:custGeom>
            <a:avLst/>
            <a:gdLst/>
            <a:ahLst/>
            <a:cxnLst/>
            <a:rect l="l" t="t" r="r" b="b"/>
            <a:pathLst>
              <a:path w="878205" h="431800">
                <a:moveTo>
                  <a:pt x="0" y="431291"/>
                </a:moveTo>
                <a:lnTo>
                  <a:pt x="877823" y="431291"/>
                </a:lnTo>
                <a:lnTo>
                  <a:pt x="877823" y="0"/>
                </a:lnTo>
                <a:lnTo>
                  <a:pt x="0" y="0"/>
                </a:lnTo>
                <a:lnTo>
                  <a:pt x="0" y="431291"/>
                </a:lnTo>
                <a:close/>
              </a:path>
            </a:pathLst>
          </a:custGeom>
          <a:ln w="9525">
            <a:solidFill>
              <a:srgbClr val="212A35"/>
            </a:solidFill>
          </a:ln>
        </p:spPr>
        <p:txBody>
          <a:bodyPr wrap="square" lIns="0" tIns="0" rIns="0" bIns="0" rtlCol="0"/>
          <a:lstStyle/>
          <a:p>
            <a:endParaRPr/>
          </a:p>
        </p:txBody>
      </p:sp>
      <p:sp>
        <p:nvSpPr>
          <p:cNvPr id="22" name="bk object 22"/>
          <p:cNvSpPr/>
          <p:nvPr/>
        </p:nvSpPr>
        <p:spPr>
          <a:xfrm>
            <a:off x="4456176" y="1606296"/>
            <a:ext cx="1295400" cy="462280"/>
          </a:xfrm>
          <a:custGeom>
            <a:avLst/>
            <a:gdLst/>
            <a:ahLst/>
            <a:cxnLst/>
            <a:rect l="l" t="t" r="r" b="b"/>
            <a:pathLst>
              <a:path w="1295400" h="462280">
                <a:moveTo>
                  <a:pt x="0" y="461772"/>
                </a:moveTo>
                <a:lnTo>
                  <a:pt x="1295400" y="461772"/>
                </a:lnTo>
                <a:lnTo>
                  <a:pt x="1295400" y="0"/>
                </a:lnTo>
                <a:lnTo>
                  <a:pt x="0" y="0"/>
                </a:lnTo>
                <a:lnTo>
                  <a:pt x="0" y="461772"/>
                </a:lnTo>
                <a:close/>
              </a:path>
            </a:pathLst>
          </a:custGeom>
          <a:solidFill>
            <a:srgbClr val="ECECEC"/>
          </a:solidFill>
        </p:spPr>
        <p:txBody>
          <a:bodyPr wrap="square" lIns="0" tIns="0" rIns="0" bIns="0" rtlCol="0"/>
          <a:lstStyle/>
          <a:p>
            <a:endParaRPr/>
          </a:p>
        </p:txBody>
      </p:sp>
      <p:sp>
        <p:nvSpPr>
          <p:cNvPr id="23" name="bk object 23"/>
          <p:cNvSpPr/>
          <p:nvPr/>
        </p:nvSpPr>
        <p:spPr>
          <a:xfrm>
            <a:off x="4456176" y="1606296"/>
            <a:ext cx="1295400" cy="462280"/>
          </a:xfrm>
          <a:custGeom>
            <a:avLst/>
            <a:gdLst/>
            <a:ahLst/>
            <a:cxnLst/>
            <a:rect l="l" t="t" r="r" b="b"/>
            <a:pathLst>
              <a:path w="1295400" h="462280">
                <a:moveTo>
                  <a:pt x="0" y="461772"/>
                </a:moveTo>
                <a:lnTo>
                  <a:pt x="1295400" y="461772"/>
                </a:lnTo>
                <a:lnTo>
                  <a:pt x="1295400" y="0"/>
                </a:lnTo>
                <a:lnTo>
                  <a:pt x="0" y="0"/>
                </a:lnTo>
                <a:lnTo>
                  <a:pt x="0" y="461772"/>
                </a:lnTo>
                <a:close/>
              </a:path>
            </a:pathLst>
          </a:custGeom>
          <a:ln w="9525">
            <a:solidFill>
              <a:srgbClr val="212A35"/>
            </a:solidFill>
          </a:ln>
        </p:spPr>
        <p:txBody>
          <a:bodyPr wrap="square" lIns="0" tIns="0" rIns="0" bIns="0" rtlCol="0"/>
          <a:lstStyle/>
          <a:p>
            <a:endParaRPr/>
          </a:p>
        </p:txBody>
      </p:sp>
      <p:sp>
        <p:nvSpPr>
          <p:cNvPr id="24" name="bk object 24"/>
          <p:cNvSpPr/>
          <p:nvPr/>
        </p:nvSpPr>
        <p:spPr>
          <a:xfrm>
            <a:off x="5887211" y="1624583"/>
            <a:ext cx="931544" cy="431800"/>
          </a:xfrm>
          <a:custGeom>
            <a:avLst/>
            <a:gdLst/>
            <a:ahLst/>
            <a:cxnLst/>
            <a:rect l="l" t="t" r="r" b="b"/>
            <a:pathLst>
              <a:path w="931545" h="431800">
                <a:moveTo>
                  <a:pt x="0" y="431291"/>
                </a:moveTo>
                <a:lnTo>
                  <a:pt x="931163" y="431291"/>
                </a:lnTo>
                <a:lnTo>
                  <a:pt x="931163" y="0"/>
                </a:lnTo>
                <a:lnTo>
                  <a:pt x="0" y="0"/>
                </a:lnTo>
                <a:lnTo>
                  <a:pt x="0" y="431291"/>
                </a:lnTo>
                <a:close/>
              </a:path>
            </a:pathLst>
          </a:custGeom>
          <a:solidFill>
            <a:srgbClr val="ECECEC"/>
          </a:solidFill>
        </p:spPr>
        <p:txBody>
          <a:bodyPr wrap="square" lIns="0" tIns="0" rIns="0" bIns="0" rtlCol="0"/>
          <a:lstStyle/>
          <a:p>
            <a:endParaRPr/>
          </a:p>
        </p:txBody>
      </p:sp>
      <p:sp>
        <p:nvSpPr>
          <p:cNvPr id="25" name="bk object 25"/>
          <p:cNvSpPr/>
          <p:nvPr/>
        </p:nvSpPr>
        <p:spPr>
          <a:xfrm>
            <a:off x="5887211" y="1624583"/>
            <a:ext cx="931544" cy="431800"/>
          </a:xfrm>
          <a:custGeom>
            <a:avLst/>
            <a:gdLst/>
            <a:ahLst/>
            <a:cxnLst/>
            <a:rect l="l" t="t" r="r" b="b"/>
            <a:pathLst>
              <a:path w="931545" h="431800">
                <a:moveTo>
                  <a:pt x="0" y="431291"/>
                </a:moveTo>
                <a:lnTo>
                  <a:pt x="931163" y="431291"/>
                </a:lnTo>
                <a:lnTo>
                  <a:pt x="931163" y="0"/>
                </a:lnTo>
                <a:lnTo>
                  <a:pt x="0" y="0"/>
                </a:lnTo>
                <a:lnTo>
                  <a:pt x="0" y="431291"/>
                </a:lnTo>
                <a:close/>
              </a:path>
            </a:pathLst>
          </a:custGeom>
          <a:ln w="9525">
            <a:solidFill>
              <a:srgbClr val="212A35"/>
            </a:solidFill>
          </a:ln>
        </p:spPr>
        <p:txBody>
          <a:bodyPr wrap="square" lIns="0" tIns="0" rIns="0" bIns="0" rtlCol="0"/>
          <a:lstStyle/>
          <a:p>
            <a:endParaRPr/>
          </a:p>
        </p:txBody>
      </p:sp>
      <p:sp>
        <p:nvSpPr>
          <p:cNvPr id="26" name="bk object 26"/>
          <p:cNvSpPr/>
          <p:nvPr/>
        </p:nvSpPr>
        <p:spPr>
          <a:xfrm>
            <a:off x="4965191" y="5439155"/>
            <a:ext cx="2743200" cy="830580"/>
          </a:xfrm>
          <a:custGeom>
            <a:avLst/>
            <a:gdLst/>
            <a:ahLst/>
            <a:cxnLst/>
            <a:rect l="l" t="t" r="r" b="b"/>
            <a:pathLst>
              <a:path w="2743200" h="830579">
                <a:moveTo>
                  <a:pt x="0" y="830580"/>
                </a:moveTo>
                <a:lnTo>
                  <a:pt x="2743200" y="830580"/>
                </a:lnTo>
                <a:lnTo>
                  <a:pt x="2743200" y="0"/>
                </a:lnTo>
                <a:lnTo>
                  <a:pt x="0" y="0"/>
                </a:lnTo>
                <a:lnTo>
                  <a:pt x="0" y="830580"/>
                </a:lnTo>
                <a:close/>
              </a:path>
            </a:pathLst>
          </a:custGeom>
          <a:ln w="9524">
            <a:solidFill>
              <a:srgbClr val="44536A"/>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547859" y="1243583"/>
            <a:ext cx="2504440" cy="4051300"/>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003473"/>
                </a:solidFill>
                <a:latin typeface="Century Gothic"/>
                <a:cs typeface="Century Gothic"/>
              </a:defRPr>
            </a:lvl1pPr>
          </a:lstStyle>
          <a:p>
            <a:pPr marL="12700">
              <a:lnSpc>
                <a:spcPct val="100000"/>
              </a:lnSpc>
              <a:spcBef>
                <a:spcPts val="100"/>
              </a:spcBef>
            </a:pPr>
            <a:r>
              <a:rPr spc="-5"/>
              <a:t>Confidential</a:t>
            </a:r>
          </a:p>
        </p:txBody>
      </p:sp>
      <p:sp>
        <p:nvSpPr>
          <p:cNvPr id="6" name="Holder 6"/>
          <p:cNvSpPr>
            <a:spLocks noGrp="1"/>
          </p:cNvSpPr>
          <p:nvPr>
            <p:ph type="dt" sz="half" idx="6"/>
          </p:nvPr>
        </p:nvSpPr>
        <p:spPr/>
        <p:txBody>
          <a:bodyPr lIns="0" tIns="0" rIns="0" bIns="0"/>
          <a:lstStyle>
            <a:lvl1pPr>
              <a:defRPr sz="1000" b="0" i="0">
                <a:solidFill>
                  <a:srgbClr val="003473"/>
                </a:solidFill>
                <a:latin typeface="Century Gothic"/>
                <a:cs typeface="Century Gothic"/>
              </a:defRPr>
            </a:lvl1pPr>
          </a:lstStyle>
          <a:p>
            <a:pPr marL="12700">
              <a:lnSpc>
                <a:spcPct val="100000"/>
              </a:lnSpc>
              <a:spcBef>
                <a:spcPts val="100"/>
              </a:spcBef>
            </a:pPr>
            <a:r>
              <a:rPr spc="-5"/>
              <a:t>© JWG</a:t>
            </a:r>
            <a:r>
              <a:rPr spc="-55"/>
              <a:t> </a:t>
            </a:r>
            <a:r>
              <a:rPr spc="-10"/>
              <a:t>2020</a:t>
            </a:r>
          </a:p>
        </p:txBody>
      </p:sp>
      <p:sp>
        <p:nvSpPr>
          <p:cNvPr id="7" name="Holder 7"/>
          <p:cNvSpPr>
            <a:spLocks noGrp="1"/>
          </p:cNvSpPr>
          <p:nvPr>
            <p:ph type="sldNum" sz="quarter" idx="7"/>
          </p:nvPr>
        </p:nvSpPr>
        <p:spPr/>
        <p:txBody>
          <a:bodyPr lIns="0" tIns="0" rIns="0" bIns="0"/>
          <a:lstStyle>
            <a:lvl1pPr>
              <a:defRPr sz="1000" b="0" i="0">
                <a:solidFill>
                  <a:srgbClr val="003473"/>
                </a:solidFill>
                <a:latin typeface="Century Gothic"/>
                <a:cs typeface="Century Gothic"/>
              </a:defRPr>
            </a:lvl1pPr>
          </a:lstStyle>
          <a:p>
            <a:pPr marL="38100">
              <a:lnSpc>
                <a:spcPct val="100000"/>
              </a:lnSpc>
              <a:spcBef>
                <a:spcPts val="100"/>
              </a:spcBef>
            </a:pPr>
            <a:fld id="{81D60167-4931-47E6-BA6A-407CBD079E47}" type="slidenum">
              <a:rPr spc="-5" dirty="0"/>
              <a:t>‹#›</a:t>
            </a:fld>
            <a:endParaRPr spc="-5"/>
          </a:p>
        </p:txBody>
      </p:sp>
    </p:spTree>
    <p:extLst>
      <p:ext uri="{BB962C8B-B14F-4D97-AF65-F5344CB8AC3E}">
        <p14:creationId xmlns:p14="http://schemas.microsoft.com/office/powerpoint/2010/main" val="1843454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003473"/>
                </a:solidFill>
                <a:latin typeface="Century Gothic"/>
                <a:cs typeface="Century Gothic"/>
              </a:defRPr>
            </a:lvl1pPr>
          </a:lstStyle>
          <a:p>
            <a:pPr marL="12700">
              <a:lnSpc>
                <a:spcPct val="100000"/>
              </a:lnSpc>
              <a:spcBef>
                <a:spcPts val="100"/>
              </a:spcBef>
            </a:pPr>
            <a:r>
              <a:rPr spc="-5"/>
              <a:t>Confidential</a:t>
            </a:r>
          </a:p>
        </p:txBody>
      </p:sp>
      <p:sp>
        <p:nvSpPr>
          <p:cNvPr id="4" name="Holder 4"/>
          <p:cNvSpPr>
            <a:spLocks noGrp="1"/>
          </p:cNvSpPr>
          <p:nvPr>
            <p:ph type="dt" sz="half" idx="6"/>
          </p:nvPr>
        </p:nvSpPr>
        <p:spPr/>
        <p:txBody>
          <a:bodyPr lIns="0" tIns="0" rIns="0" bIns="0"/>
          <a:lstStyle>
            <a:lvl1pPr>
              <a:defRPr sz="1000" b="0" i="0">
                <a:solidFill>
                  <a:srgbClr val="003473"/>
                </a:solidFill>
                <a:latin typeface="Century Gothic"/>
                <a:cs typeface="Century Gothic"/>
              </a:defRPr>
            </a:lvl1pPr>
          </a:lstStyle>
          <a:p>
            <a:pPr marL="12700">
              <a:lnSpc>
                <a:spcPct val="100000"/>
              </a:lnSpc>
              <a:spcBef>
                <a:spcPts val="100"/>
              </a:spcBef>
            </a:pPr>
            <a:r>
              <a:rPr spc="-5"/>
              <a:t>© JWG</a:t>
            </a:r>
            <a:r>
              <a:rPr spc="-55"/>
              <a:t> </a:t>
            </a:r>
            <a:r>
              <a:rPr spc="-10"/>
              <a:t>2020</a:t>
            </a:r>
          </a:p>
        </p:txBody>
      </p:sp>
      <p:sp>
        <p:nvSpPr>
          <p:cNvPr id="5" name="Holder 5"/>
          <p:cNvSpPr>
            <a:spLocks noGrp="1"/>
          </p:cNvSpPr>
          <p:nvPr>
            <p:ph type="sldNum" sz="quarter" idx="7"/>
          </p:nvPr>
        </p:nvSpPr>
        <p:spPr/>
        <p:txBody>
          <a:bodyPr lIns="0" tIns="0" rIns="0" bIns="0"/>
          <a:lstStyle>
            <a:lvl1pPr>
              <a:defRPr sz="1000" b="0" i="0">
                <a:solidFill>
                  <a:srgbClr val="003473"/>
                </a:solidFill>
                <a:latin typeface="Century Gothic"/>
                <a:cs typeface="Century Gothic"/>
              </a:defRPr>
            </a:lvl1pPr>
          </a:lstStyle>
          <a:p>
            <a:pPr marL="38100">
              <a:lnSpc>
                <a:spcPct val="100000"/>
              </a:lnSpc>
              <a:spcBef>
                <a:spcPts val="100"/>
              </a:spcBef>
            </a:pPr>
            <a:fld id="{81D60167-4931-47E6-BA6A-407CBD079E47}" type="slidenum">
              <a:rPr spc="-5" dirty="0"/>
              <a:t>‹#›</a:t>
            </a:fld>
            <a:endParaRPr spc="-5"/>
          </a:p>
        </p:txBody>
      </p:sp>
    </p:spTree>
    <p:extLst>
      <p:ext uri="{BB962C8B-B14F-4D97-AF65-F5344CB8AC3E}">
        <p14:creationId xmlns:p14="http://schemas.microsoft.com/office/powerpoint/2010/main" val="27106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7C5DFAE-2FB8-5F41-A895-811D04AA62D1}"/>
              </a:ext>
            </a:extLst>
          </p:cNvPr>
          <p:cNvSpPr>
            <a:spLocks noGrp="1"/>
          </p:cNvSpPr>
          <p:nvPr>
            <p:ph type="title" hasCustomPrompt="1"/>
          </p:nvPr>
        </p:nvSpPr>
        <p:spPr>
          <a:xfrm>
            <a:off x="542647" y="365126"/>
            <a:ext cx="11098999" cy="332399"/>
          </a:xfrm>
          <a:prstGeom prst="rect">
            <a:avLst/>
          </a:prstGeom>
        </p:spPr>
        <p:txBody>
          <a:bodyPr vert="horz" lIns="0" tIns="0" rIns="0" bIns="0" rtlCol="0" anchor="t" anchorCtr="0">
            <a:spAutoFit/>
          </a:bodyPr>
          <a:lstStyle>
            <a:lvl1pPr>
              <a:lnSpc>
                <a:spcPct val="90000"/>
              </a:lnSpc>
              <a:defRPr cap="all" baseline="0">
                <a:solidFill>
                  <a:schemeClr val="tx1"/>
                </a:solidFill>
              </a:defRPr>
            </a:lvl1pPr>
          </a:lstStyle>
          <a:p>
            <a:r>
              <a:rPr lang="en-US"/>
              <a:t>CLICK TO EDIT MASTER TITLE STYLE</a:t>
            </a:r>
            <a:endParaRPr lang="en-GB"/>
          </a:p>
        </p:txBody>
      </p:sp>
      <p:sp>
        <p:nvSpPr>
          <p:cNvPr id="7" name="Text Placeholder 7">
            <a:extLst>
              <a:ext uri="{FF2B5EF4-FFF2-40B4-BE49-F238E27FC236}">
                <a16:creationId xmlns:a16="http://schemas.microsoft.com/office/drawing/2014/main" id="{9F5736BE-045F-B340-AACF-3674D3375AEB}"/>
              </a:ext>
            </a:extLst>
          </p:cNvPr>
          <p:cNvSpPr>
            <a:spLocks noGrp="1"/>
          </p:cNvSpPr>
          <p:nvPr>
            <p:ph type="body" sz="quarter" idx="11" hasCustomPrompt="1"/>
          </p:nvPr>
        </p:nvSpPr>
        <p:spPr>
          <a:xfrm>
            <a:off x="542647" y="814367"/>
            <a:ext cx="11098999"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8" name="Footer Placeholder 3">
            <a:extLst>
              <a:ext uri="{FF2B5EF4-FFF2-40B4-BE49-F238E27FC236}">
                <a16:creationId xmlns:a16="http://schemas.microsoft.com/office/drawing/2014/main" id="{C2E5FC19-38D0-8C42-B575-563F5E00CAD0}"/>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232121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24BA-5814-4416-B8E4-41F9B00A7845}"/>
              </a:ext>
            </a:extLst>
          </p:cNvPr>
          <p:cNvSpPr>
            <a:spLocks noGrp="1"/>
          </p:cNvSpPr>
          <p:nvPr>
            <p:ph type="ctrTitle"/>
          </p:nvPr>
        </p:nvSpPr>
        <p:spPr>
          <a:xfrm>
            <a:off x="126521" y="880226"/>
            <a:ext cx="11893683" cy="2387600"/>
          </a:xfrm>
          <a:prstGeom prst="rect">
            <a:avLst/>
          </a:prstGeo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A0ECD62-6B65-40BF-9CA6-577E8F7D97EE}"/>
              </a:ext>
            </a:extLst>
          </p:cNvPr>
          <p:cNvSpPr>
            <a:spLocks noGrp="1"/>
          </p:cNvSpPr>
          <p:nvPr>
            <p:ph type="subTitle" idx="1"/>
          </p:nvPr>
        </p:nvSpPr>
        <p:spPr>
          <a:xfrm>
            <a:off x="2261976" y="3419158"/>
            <a:ext cx="7622771"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31C19634-5F69-4BF3-9BA1-FB02F6C3C660}"/>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Tree>
    <p:extLst>
      <p:ext uri="{BB962C8B-B14F-4D97-AF65-F5344CB8AC3E}">
        <p14:creationId xmlns:p14="http://schemas.microsoft.com/office/powerpoint/2010/main" val="706151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7322-9FE5-46A6-8D9C-BC5D7B727CB2}"/>
              </a:ext>
            </a:extLst>
          </p:cNvPr>
          <p:cNvSpPr>
            <a:spLocks noGrp="1"/>
          </p:cNvSpPr>
          <p:nvPr>
            <p:ph type="title"/>
          </p:nvPr>
        </p:nvSpPr>
        <p:spPr>
          <a:xfrm>
            <a:off x="202275" y="184576"/>
            <a:ext cx="11787447" cy="1325563"/>
          </a:xfrm>
          <a:prstGeom prst="rect">
            <a:avLst/>
          </a:prstGeom>
        </p:spPr>
        <p:txBody>
          <a:bodyPr/>
          <a:lstStyle>
            <a:lvl1pPr>
              <a:defRPr>
                <a:solidFill>
                  <a:srgbClr val="FFFFFF"/>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45EAB4-29FE-459B-B338-5A285C0AFCFE}"/>
              </a:ext>
            </a:extLst>
          </p:cNvPr>
          <p:cNvSpPr>
            <a:spLocks noGrp="1"/>
          </p:cNvSpPr>
          <p:nvPr>
            <p:ph idx="1"/>
          </p:nvPr>
        </p:nvSpPr>
        <p:spPr>
          <a:xfrm>
            <a:off x="202275" y="1676399"/>
            <a:ext cx="11787447" cy="4134197"/>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30F9DB0-FAAC-4313-BE35-84DC8AF531ED}"/>
              </a:ext>
            </a:extLst>
          </p:cNvPr>
          <p:cNvSpPr>
            <a:spLocks noGrp="1"/>
          </p:cNvSpPr>
          <p:nvPr>
            <p:ph type="sldNum" sz="quarter" idx="12"/>
          </p:nvPr>
        </p:nvSpPr>
        <p:spPr>
          <a:xfrm>
            <a:off x="124693" y="6355080"/>
            <a:ext cx="655319" cy="365125"/>
          </a:xfrm>
          <a:prstGeom prst="rect">
            <a:avLst/>
          </a:prstGeom>
        </p:spPr>
        <p:txBody>
          <a:bodyPr/>
          <a:lstStyle/>
          <a:p>
            <a:fld id="{A5DCE742-B5D0-4C2D-AF10-BE4F45A9287C}" type="slidenum">
              <a:rPr lang="en-GB" smtClean="0"/>
              <a:t>‹#›</a:t>
            </a:fld>
            <a:endParaRPr lang="en-GB"/>
          </a:p>
        </p:txBody>
      </p:sp>
    </p:spTree>
    <p:extLst>
      <p:ext uri="{BB962C8B-B14F-4D97-AF65-F5344CB8AC3E}">
        <p14:creationId xmlns:p14="http://schemas.microsoft.com/office/powerpoint/2010/main" val="41798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6C91D8-3116-4B15-AEBD-08CD5977CFA3}"/>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
        <p:nvSpPr>
          <p:cNvPr id="4" name="Title 1">
            <a:extLst>
              <a:ext uri="{FF2B5EF4-FFF2-40B4-BE49-F238E27FC236}">
                <a16:creationId xmlns:a16="http://schemas.microsoft.com/office/drawing/2014/main" id="{E4FB8287-7264-4158-8734-72B7A53CA1FE}"/>
              </a:ext>
            </a:extLst>
          </p:cNvPr>
          <p:cNvSpPr>
            <a:spLocks noGrp="1"/>
          </p:cNvSpPr>
          <p:nvPr>
            <p:ph type="title"/>
          </p:nvPr>
        </p:nvSpPr>
        <p:spPr>
          <a:xfrm>
            <a:off x="202275" y="184576"/>
            <a:ext cx="11787447" cy="1325563"/>
          </a:xfrm>
          <a:prstGeom prst="rect">
            <a:avLst/>
          </a:prstGeom>
        </p:spPr>
        <p:txBody>
          <a:bodyPr/>
          <a:lstStyle>
            <a:lvl1pPr>
              <a:defRPr>
                <a:solidFill>
                  <a:srgbClr val="FFFFFF"/>
                </a:solidFill>
              </a:defRPr>
            </a:lvl1pPr>
          </a:lstStyle>
          <a:p>
            <a:r>
              <a:rPr lang="en-US"/>
              <a:t>Click to edit Master title style</a:t>
            </a:r>
            <a:endParaRPr lang="en-GB"/>
          </a:p>
        </p:txBody>
      </p:sp>
    </p:spTree>
    <p:extLst>
      <p:ext uri="{BB962C8B-B14F-4D97-AF65-F5344CB8AC3E}">
        <p14:creationId xmlns:p14="http://schemas.microsoft.com/office/powerpoint/2010/main" val="3102958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5023F-4787-418F-8903-C83CF8C224C6}"/>
              </a:ext>
            </a:extLst>
          </p:cNvPr>
          <p:cNvSpPr>
            <a:spLocks noGrp="1"/>
          </p:cNvSpPr>
          <p:nvPr>
            <p:ph type="title"/>
          </p:nvPr>
        </p:nvSpPr>
        <p:spPr>
          <a:xfrm>
            <a:off x="838200" y="1895302"/>
            <a:ext cx="10515600" cy="2052031"/>
          </a:xfrm>
          <a:prstGeom prst="rect">
            <a:avLst/>
          </a:prstGeom>
        </p:spPr>
        <p:txBody>
          <a:bodyPr anchor="b"/>
          <a:lstStyle>
            <a:lvl1pPr>
              <a:defRPr sz="6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77B98F-13DC-4CDE-A718-783331E11D93}"/>
              </a:ext>
            </a:extLst>
          </p:cNvPr>
          <p:cNvSpPr>
            <a:spLocks noGrp="1"/>
          </p:cNvSpPr>
          <p:nvPr>
            <p:ph type="body" idx="1"/>
          </p:nvPr>
        </p:nvSpPr>
        <p:spPr>
          <a:xfrm>
            <a:off x="838200" y="4074074"/>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1F064606-541D-47D7-8C20-BE90DE01AB3E}"/>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Tree>
    <p:extLst>
      <p:ext uri="{BB962C8B-B14F-4D97-AF65-F5344CB8AC3E}">
        <p14:creationId xmlns:p14="http://schemas.microsoft.com/office/powerpoint/2010/main" val="2756369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CBB47-39A3-4AA0-8233-0B6B7A8B2F27}"/>
              </a:ext>
            </a:extLst>
          </p:cNvPr>
          <p:cNvSpPr>
            <a:spLocks noGrp="1"/>
          </p:cNvSpPr>
          <p:nvPr>
            <p:ph sz="half" idx="1"/>
          </p:nvPr>
        </p:nvSpPr>
        <p:spPr>
          <a:xfrm>
            <a:off x="126521" y="1679171"/>
            <a:ext cx="5893279" cy="418961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389188-03A3-4391-A22F-266E65397F94}"/>
              </a:ext>
            </a:extLst>
          </p:cNvPr>
          <p:cNvSpPr>
            <a:spLocks noGrp="1"/>
          </p:cNvSpPr>
          <p:nvPr>
            <p:ph sz="half" idx="2"/>
          </p:nvPr>
        </p:nvSpPr>
        <p:spPr>
          <a:xfrm>
            <a:off x="6172199" y="1679171"/>
            <a:ext cx="5893279" cy="418961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0AC5C86-49A3-4797-A045-214910CE5975}"/>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
        <p:nvSpPr>
          <p:cNvPr id="6" name="Title 1">
            <a:extLst>
              <a:ext uri="{FF2B5EF4-FFF2-40B4-BE49-F238E27FC236}">
                <a16:creationId xmlns:a16="http://schemas.microsoft.com/office/drawing/2014/main" id="{44C9890F-06C6-4D79-8EC6-4EC3AA85DAF5}"/>
              </a:ext>
            </a:extLst>
          </p:cNvPr>
          <p:cNvSpPr txBox="1">
            <a:spLocks/>
          </p:cNvSpPr>
          <p:nvPr userDrawn="1"/>
        </p:nvSpPr>
        <p:spPr>
          <a:xfrm>
            <a:off x="202275" y="184576"/>
            <a:ext cx="11787447" cy="1353279"/>
          </a:xfrm>
          <a:prstGeom prst="rect">
            <a:avLst/>
          </a:prstGeom>
        </p:spPr>
        <p:txBody>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a:t>Click to edit Master title style</a:t>
            </a:r>
            <a:endParaRPr lang="en-GB"/>
          </a:p>
        </p:txBody>
      </p:sp>
    </p:spTree>
    <p:extLst>
      <p:ext uri="{BB962C8B-B14F-4D97-AF65-F5344CB8AC3E}">
        <p14:creationId xmlns:p14="http://schemas.microsoft.com/office/powerpoint/2010/main" val="234615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DC48-EF79-4FDC-ABD5-4B80D0A57B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78DFFD-83CC-431B-A3FC-14AA8A919A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386FAB-40EA-44CE-879B-5F9B6500A45B}"/>
              </a:ext>
            </a:extLst>
          </p:cNvPr>
          <p:cNvSpPr>
            <a:spLocks noGrp="1"/>
          </p:cNvSpPr>
          <p:nvPr>
            <p:ph type="dt" sz="half" idx="10"/>
          </p:nvPr>
        </p:nvSpPr>
        <p:spPr/>
        <p:txBody>
          <a:bodyPr/>
          <a:lstStyle/>
          <a:p>
            <a:fld id="{C966387A-3592-438D-9BF0-B80B2BAF2F70}" type="datetimeFigureOut">
              <a:rPr lang="en-US" smtClean="0"/>
              <a:t>6/12/2020</a:t>
            </a:fld>
            <a:endParaRPr lang="en-US"/>
          </a:p>
        </p:txBody>
      </p:sp>
      <p:sp>
        <p:nvSpPr>
          <p:cNvPr id="5" name="Footer Placeholder 4">
            <a:extLst>
              <a:ext uri="{FF2B5EF4-FFF2-40B4-BE49-F238E27FC236}">
                <a16:creationId xmlns:a16="http://schemas.microsoft.com/office/drawing/2014/main" id="{AD901B83-2A68-42DF-9EC1-1294E5498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E611A-C3B3-4D25-83AF-D5FA62107F5C}"/>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1471154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12EBDC-1294-4B4D-A046-B65F9A8FD64F}"/>
              </a:ext>
            </a:extLst>
          </p:cNvPr>
          <p:cNvSpPr>
            <a:spLocks noGrp="1"/>
          </p:cNvSpPr>
          <p:nvPr>
            <p:ph type="body" idx="1"/>
          </p:nvPr>
        </p:nvSpPr>
        <p:spPr>
          <a:xfrm>
            <a:off x="126522" y="1737358"/>
            <a:ext cx="5871054" cy="709526"/>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19A8FF-57ED-4CBE-B866-07013576536E}"/>
              </a:ext>
            </a:extLst>
          </p:cNvPr>
          <p:cNvSpPr>
            <a:spLocks noGrp="1"/>
          </p:cNvSpPr>
          <p:nvPr>
            <p:ph sz="half" idx="2"/>
          </p:nvPr>
        </p:nvSpPr>
        <p:spPr>
          <a:xfrm>
            <a:off x="126522" y="2446884"/>
            <a:ext cx="5871054" cy="323902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8F9836-7A1B-4D19-B50B-6A2A4B58473A}"/>
              </a:ext>
            </a:extLst>
          </p:cNvPr>
          <p:cNvSpPr>
            <a:spLocks noGrp="1"/>
          </p:cNvSpPr>
          <p:nvPr>
            <p:ph type="body" sz="quarter" idx="3"/>
          </p:nvPr>
        </p:nvSpPr>
        <p:spPr>
          <a:xfrm>
            <a:off x="6172200" y="1737358"/>
            <a:ext cx="5893278" cy="709526"/>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EF3B41-B8B0-44B7-AF89-E9DB4A95FDA5}"/>
              </a:ext>
            </a:extLst>
          </p:cNvPr>
          <p:cNvSpPr>
            <a:spLocks noGrp="1"/>
          </p:cNvSpPr>
          <p:nvPr>
            <p:ph sz="quarter" idx="4"/>
          </p:nvPr>
        </p:nvSpPr>
        <p:spPr>
          <a:xfrm>
            <a:off x="6172200" y="2446884"/>
            <a:ext cx="5893278" cy="323902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A7656008-1CEA-4CA7-AAF8-319E7114AC4D}"/>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
        <p:nvSpPr>
          <p:cNvPr id="8" name="Title 1">
            <a:extLst>
              <a:ext uri="{FF2B5EF4-FFF2-40B4-BE49-F238E27FC236}">
                <a16:creationId xmlns:a16="http://schemas.microsoft.com/office/drawing/2014/main" id="{3DFFB288-3CDC-4DF3-815B-B67C2DDD18E1}"/>
              </a:ext>
            </a:extLst>
          </p:cNvPr>
          <p:cNvSpPr txBox="1">
            <a:spLocks/>
          </p:cNvSpPr>
          <p:nvPr userDrawn="1"/>
        </p:nvSpPr>
        <p:spPr>
          <a:xfrm>
            <a:off x="202275" y="184576"/>
            <a:ext cx="11787447" cy="1325563"/>
          </a:xfrm>
          <a:prstGeom prst="rect">
            <a:avLst/>
          </a:prstGeom>
        </p:spPr>
        <p:txBody>
          <a:bodyPr/>
          <a:lst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a:lstStyle>
          <a:p>
            <a:r>
              <a:rPr lang="en-US"/>
              <a:t>Click to edit Master title style</a:t>
            </a:r>
            <a:endParaRPr lang="en-GB"/>
          </a:p>
        </p:txBody>
      </p:sp>
    </p:spTree>
    <p:extLst>
      <p:ext uri="{BB962C8B-B14F-4D97-AF65-F5344CB8AC3E}">
        <p14:creationId xmlns:p14="http://schemas.microsoft.com/office/powerpoint/2010/main" val="968109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87F503-13A8-46A6-B04B-3B75B5D7D8B8}"/>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Tree>
    <p:extLst>
      <p:ext uri="{BB962C8B-B14F-4D97-AF65-F5344CB8AC3E}">
        <p14:creationId xmlns:p14="http://schemas.microsoft.com/office/powerpoint/2010/main" val="3344598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D451-4FF8-43E8-AFA3-6960E6831A6A}"/>
              </a:ext>
            </a:extLst>
          </p:cNvPr>
          <p:cNvSpPr>
            <a:spLocks noGrp="1"/>
          </p:cNvSpPr>
          <p:nvPr>
            <p:ph type="title"/>
          </p:nvPr>
        </p:nvSpPr>
        <p:spPr>
          <a:xfrm>
            <a:off x="126521" y="150264"/>
            <a:ext cx="4645504" cy="989418"/>
          </a:xfrm>
          <a:prstGeom prst="rect">
            <a:avLst/>
          </a:prstGeom>
        </p:spPr>
        <p:txBody>
          <a:bodyPr anchor="b"/>
          <a:lstStyle>
            <a:lvl1pPr>
              <a:defRPr sz="32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5B26C8-1D43-4654-A477-41B757E8DDF2}"/>
              </a:ext>
            </a:extLst>
          </p:cNvPr>
          <p:cNvSpPr>
            <a:spLocks noGrp="1"/>
          </p:cNvSpPr>
          <p:nvPr>
            <p:ph idx="1"/>
          </p:nvPr>
        </p:nvSpPr>
        <p:spPr>
          <a:xfrm>
            <a:off x="4887884" y="136526"/>
            <a:ext cx="7149148" cy="5690696"/>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038936-B4BA-4C2A-9B3F-44C35415C322}"/>
              </a:ext>
            </a:extLst>
          </p:cNvPr>
          <p:cNvSpPr>
            <a:spLocks noGrp="1"/>
          </p:cNvSpPr>
          <p:nvPr>
            <p:ph type="body" sz="half" idx="2"/>
          </p:nvPr>
        </p:nvSpPr>
        <p:spPr>
          <a:xfrm>
            <a:off x="126521" y="1255222"/>
            <a:ext cx="4645504" cy="4971213"/>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EE58D4EB-554B-464D-BE6E-55C0E3F9DCAE}"/>
              </a:ext>
            </a:extLst>
          </p:cNvPr>
          <p:cNvSpPr>
            <a:spLocks noGrp="1"/>
          </p:cNvSpPr>
          <p:nvPr>
            <p:ph type="sldNum" sz="quarter" idx="12"/>
          </p:nvPr>
        </p:nvSpPr>
        <p:spPr>
          <a:xfrm>
            <a:off x="126521" y="6342611"/>
            <a:ext cx="655319" cy="365125"/>
          </a:xfrm>
          <a:prstGeom prst="rect">
            <a:avLst/>
          </a:prstGeom>
        </p:spPr>
        <p:txBody>
          <a:bodyPr/>
          <a:lstStyle/>
          <a:p>
            <a:fld id="{A5DCE742-B5D0-4C2D-AF10-BE4F45A9287C}" type="slidenum">
              <a:rPr lang="en-GB" smtClean="0"/>
              <a:t>‹#›</a:t>
            </a:fld>
            <a:endParaRPr lang="en-GB"/>
          </a:p>
        </p:txBody>
      </p:sp>
    </p:spTree>
    <p:extLst>
      <p:ext uri="{BB962C8B-B14F-4D97-AF65-F5344CB8AC3E}">
        <p14:creationId xmlns:p14="http://schemas.microsoft.com/office/powerpoint/2010/main" val="4214078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US"/>
              <a:t>Click to edit Master title style</a:t>
            </a:r>
            <a:endParaRPr lang="en-GB"/>
          </a:p>
        </p:txBody>
      </p:sp>
      <p:sp>
        <p:nvSpPr>
          <p:cNvPr id="10" name="Content Placeholder 9"/>
          <p:cNvSpPr>
            <a:spLocks noGrp="1"/>
          </p:cNvSpPr>
          <p:nvPr>
            <p:ph sz="quarter" idx="14" hasCustomPrompt="1"/>
            <p:custDataLst>
              <p:tags r:id="rId3"/>
            </p:custDataLst>
          </p:nvPr>
        </p:nvSpPr>
        <p:spPr>
          <a:xfrm>
            <a:off x="624418" y="1991785"/>
            <a:ext cx="10943167" cy="3932767"/>
          </a:xfrm>
          <a:prstGeom prst="rect">
            <a:avLst/>
          </a:prstGeo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209848132"/>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US"/>
              <a:t>Click to edit Master title style</a:t>
            </a:r>
            <a:endParaRPr lang="en-GB"/>
          </a:p>
        </p:txBody>
      </p:sp>
      <p:sp>
        <p:nvSpPr>
          <p:cNvPr id="10" name="Content Placeholder 9"/>
          <p:cNvSpPr>
            <a:spLocks noGrp="1"/>
          </p:cNvSpPr>
          <p:nvPr>
            <p:ph sz="quarter" idx="14" hasCustomPrompt="1"/>
            <p:custDataLst>
              <p:tags r:id="rId3"/>
            </p:custDataLst>
          </p:nvPr>
        </p:nvSpPr>
        <p:spPr>
          <a:xfrm>
            <a:off x="624418" y="1991785"/>
            <a:ext cx="10943167" cy="3932767"/>
          </a:xfrm>
          <a:prstGeom prst="rect">
            <a:avLst/>
          </a:prstGeo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4239191819"/>
      </p:ext>
    </p:extLst>
  </p:cSld>
  <p:clrMapOvr>
    <a:masterClrMapping/>
  </p:clrMapOvr>
  <p:extLst>
    <p:ext uri="{DCECCB84-F9BA-43D5-87BE-67443E8EF086}">
      <p15:sldGuideLst xmlns:p15="http://schemas.microsoft.com/office/powerpoint/2012/main">
        <p15:guide id="3" orient="horz" pos="411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ne column + pictur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624001" y="1991730"/>
            <a:ext cx="6264000" cy="3936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3"/>
            </p:custDataLst>
          </p:nvPr>
        </p:nvSpPr>
        <p:spPr/>
        <p:txBody>
          <a:bodyPr/>
          <a:lstStyle/>
          <a:p>
            <a:r>
              <a:rPr lang="en-US"/>
              <a:t>Click to edit Master title style</a:t>
            </a:r>
            <a:endParaRPr lang="en-GB"/>
          </a:p>
        </p:txBody>
      </p:sp>
      <p:sp>
        <p:nvSpPr>
          <p:cNvPr id="5" name="Picture Placeholder 4"/>
          <p:cNvSpPr>
            <a:spLocks noGrp="1"/>
          </p:cNvSpPr>
          <p:nvPr>
            <p:ph type="pic" sz="quarter" idx="14" hasCustomPrompt="1"/>
            <p:custDataLst>
              <p:tags r:id="rId4"/>
            </p:custDataLst>
          </p:nvPr>
        </p:nvSpPr>
        <p:spPr>
          <a:xfrm>
            <a:off x="7175501" y="1991785"/>
            <a:ext cx="4392084" cy="3932767"/>
          </a:xfrm>
          <a:prstGeom prst="rect">
            <a:avLst/>
          </a:prstGeom>
        </p:spPr>
        <p:txBody>
          <a:bodyPr/>
          <a:lstStyle>
            <a:lvl1pPr>
              <a:defRPr/>
            </a:lvl1pPr>
          </a:lstStyle>
          <a:p>
            <a:r>
              <a:rPr lang="en-GB"/>
              <a:t>Click ‘Insert Image’ from the Brandmaker ribbon</a:t>
            </a:r>
          </a:p>
        </p:txBody>
      </p:sp>
    </p:spTree>
    <p:extLst>
      <p:ext uri="{BB962C8B-B14F-4D97-AF65-F5344CB8AC3E}">
        <p14:creationId xmlns:p14="http://schemas.microsoft.com/office/powerpoint/2010/main" val="1844028753"/>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964">
          <p15:clr>
            <a:srgbClr val="FBAE40"/>
          </p15:clr>
        </p15:guide>
        <p15:guide id="5" pos="38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6" name="Title 5"/>
          <p:cNvSpPr>
            <a:spLocks noGrp="1"/>
          </p:cNvSpPr>
          <p:nvPr>
            <p:ph type="title"/>
            <p:custDataLst>
              <p:tags r:id="rId2"/>
            </p:custDataLst>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624001" y="1992000"/>
            <a:ext cx="5327649" cy="3937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6240001" y="1992000"/>
            <a:ext cx="5327649" cy="3937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3990822004"/>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lumns – purple">
    <p:spTree>
      <p:nvGrpSpPr>
        <p:cNvPr id="1" name=""/>
        <p:cNvGrpSpPr/>
        <p:nvPr/>
      </p:nvGrpSpPr>
      <p:grpSpPr>
        <a:xfrm>
          <a:off x="0" y="0"/>
          <a:ext cx="0" cy="0"/>
          <a:chOff x="0" y="0"/>
          <a:chExt cx="0" cy="0"/>
        </a:xfrm>
      </p:grpSpPr>
      <p:sp>
        <p:nvSpPr>
          <p:cNvPr id="6" name="Rectangle 5"/>
          <p:cNvSpPr/>
          <p:nvPr>
            <p:custDataLst>
              <p:tags r:id="rId1"/>
            </p:custDataLst>
          </p:nvPr>
        </p:nvSpPr>
        <p:spPr>
          <a:xfrm>
            <a:off x="6096416" y="1991728"/>
            <a:ext cx="5471584" cy="3936000"/>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sz="1420"/>
          </a:p>
        </p:txBody>
      </p:sp>
      <p:sp>
        <p:nvSpPr>
          <p:cNvPr id="7" name="Rectangle 6"/>
          <p:cNvSpPr/>
          <p:nvPr>
            <p:custDataLst>
              <p:tags r:id="rId2"/>
            </p:custDataLst>
          </p:nvPr>
        </p:nvSpPr>
        <p:spPr>
          <a:xfrm>
            <a:off x="624418" y="1991730"/>
            <a:ext cx="5471583" cy="39360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420"/>
          </a:p>
        </p:txBody>
      </p:sp>
      <p:sp>
        <p:nvSpPr>
          <p:cNvPr id="9" name="Oval 8"/>
          <p:cNvSpPr/>
          <p:nvPr>
            <p:custDataLst>
              <p:tags r:id="rId3"/>
            </p:custDataLst>
          </p:nvPr>
        </p:nvSpPr>
        <p:spPr>
          <a:xfrm>
            <a:off x="5520000" y="3599730"/>
            <a:ext cx="720000" cy="72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20"/>
          </a:p>
        </p:txBody>
      </p:sp>
      <p:sp>
        <p:nvSpPr>
          <p:cNvPr id="12" name="Text Placeholder 4"/>
          <p:cNvSpPr>
            <a:spLocks noGrp="1"/>
          </p:cNvSpPr>
          <p:nvPr>
            <p:ph type="body" sz="quarter" idx="12" hasCustomPrompt="1"/>
            <p:custDataLst>
              <p:tags r:id="rId4"/>
            </p:custDataLst>
          </p:nvPr>
        </p:nvSpPr>
        <p:spPr>
          <a:xfrm>
            <a:off x="624000" y="1991730"/>
            <a:ext cx="5327999" cy="3936000"/>
          </a:xfrm>
          <a:prstGeom prst="rect">
            <a:avLst/>
          </a:prstGeo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6"/>
            </p:custDataLst>
          </p:nvPr>
        </p:nvSpPr>
        <p:spPr>
          <a:xfrm>
            <a:off x="6240001" y="1991730"/>
            <a:ext cx="5327999" cy="3936000"/>
          </a:xfrm>
          <a:prstGeom prst="rect">
            <a:avLst/>
          </a:prstGeo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0" name="Title 9"/>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1697184123"/>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lumns – accent">
    <p:spTree>
      <p:nvGrpSpPr>
        <p:cNvPr id="1" name=""/>
        <p:cNvGrpSpPr/>
        <p:nvPr/>
      </p:nvGrpSpPr>
      <p:grpSpPr>
        <a:xfrm>
          <a:off x="0" y="0"/>
          <a:ext cx="0" cy="0"/>
          <a:chOff x="0" y="0"/>
          <a:chExt cx="0" cy="0"/>
        </a:xfrm>
      </p:grpSpPr>
      <p:sp>
        <p:nvSpPr>
          <p:cNvPr id="6" name="Rectangle 5"/>
          <p:cNvSpPr/>
          <p:nvPr>
            <p:custDataLst>
              <p:tags r:id="rId1"/>
            </p:custDataLst>
          </p:nvPr>
        </p:nvSpPr>
        <p:spPr>
          <a:xfrm>
            <a:off x="6096416" y="1991728"/>
            <a:ext cx="5471584" cy="3936000"/>
          </a:xfrm>
          <a:prstGeom prst="rect">
            <a:avLst/>
          </a:prstGeom>
          <a:solidFill>
            <a:schemeClr val="accent4">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sz="1420"/>
          </a:p>
        </p:txBody>
      </p:sp>
      <p:sp>
        <p:nvSpPr>
          <p:cNvPr id="7" name="Rectangle 6"/>
          <p:cNvSpPr/>
          <p:nvPr>
            <p:custDataLst>
              <p:tags r:id="rId2"/>
            </p:custDataLst>
          </p:nvPr>
        </p:nvSpPr>
        <p:spPr>
          <a:xfrm>
            <a:off x="624418" y="1991730"/>
            <a:ext cx="5471583" cy="393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420"/>
          </a:p>
        </p:txBody>
      </p:sp>
      <p:sp>
        <p:nvSpPr>
          <p:cNvPr id="9" name="Oval 8"/>
          <p:cNvSpPr/>
          <p:nvPr>
            <p:custDataLst>
              <p:tags r:id="rId3"/>
            </p:custDataLst>
          </p:nvPr>
        </p:nvSpPr>
        <p:spPr>
          <a:xfrm>
            <a:off x="5519584" y="3599730"/>
            <a:ext cx="720000" cy="72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20"/>
          </a:p>
        </p:txBody>
      </p:sp>
      <p:sp>
        <p:nvSpPr>
          <p:cNvPr id="12" name="Text Placeholder 4"/>
          <p:cNvSpPr>
            <a:spLocks noGrp="1"/>
          </p:cNvSpPr>
          <p:nvPr>
            <p:ph type="body" sz="quarter" idx="12" hasCustomPrompt="1"/>
            <p:custDataLst>
              <p:tags r:id="rId4"/>
            </p:custDataLst>
          </p:nvPr>
        </p:nvSpPr>
        <p:spPr>
          <a:xfrm>
            <a:off x="624000" y="1991730"/>
            <a:ext cx="5327999" cy="3936000"/>
          </a:xfrm>
          <a:prstGeom prst="rect">
            <a:avLst/>
          </a:prstGeo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6"/>
            </p:custDataLst>
          </p:nvPr>
        </p:nvSpPr>
        <p:spPr>
          <a:xfrm>
            <a:off x="6240001" y="1991730"/>
            <a:ext cx="5327999" cy="3936000"/>
          </a:xfrm>
          <a:prstGeom prst="rect">
            <a:avLst/>
          </a:prstGeo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3" name="Title 2"/>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2921728197"/>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our columns – pictures, tex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9" name="Picture Placeholder 8"/>
          <p:cNvSpPr>
            <a:spLocks noGrp="1"/>
          </p:cNvSpPr>
          <p:nvPr>
            <p:ph type="pic" sz="quarter" idx="17" hasCustomPrompt="1"/>
            <p:custDataLst>
              <p:tags r:id="rId2"/>
            </p:custDataLst>
          </p:nvPr>
        </p:nvSpPr>
        <p:spPr>
          <a:xfrm>
            <a:off x="624418" y="1991783"/>
            <a:ext cx="2518833" cy="1896000"/>
          </a:xfrm>
          <a:prstGeom prst="rect">
            <a:avLst/>
          </a:prstGeom>
        </p:spPr>
        <p:txBody>
          <a:bodyPr/>
          <a:lstStyle>
            <a:lvl1pPr>
              <a:defRPr/>
            </a:lvl1pPr>
          </a:lstStyle>
          <a:p>
            <a:r>
              <a:rPr lang="en-GB"/>
              <a:t>Click ‘Insert Image’ from the Brandmaker ribbon</a:t>
            </a:r>
          </a:p>
        </p:txBody>
      </p:sp>
      <p:sp>
        <p:nvSpPr>
          <p:cNvPr id="13" name="Picture Placeholder 8"/>
          <p:cNvSpPr>
            <a:spLocks noGrp="1"/>
          </p:cNvSpPr>
          <p:nvPr>
            <p:ph type="pic" sz="quarter" idx="19" hasCustomPrompt="1"/>
            <p:custDataLst>
              <p:tags r:id="rId3"/>
            </p:custDataLst>
          </p:nvPr>
        </p:nvSpPr>
        <p:spPr>
          <a:xfrm>
            <a:off x="3432068" y="1991783"/>
            <a:ext cx="2518833" cy="1896000"/>
          </a:xfrm>
          <a:prstGeom prst="rect">
            <a:avLst/>
          </a:prstGeom>
        </p:spPr>
        <p:txBody>
          <a:bodyPr/>
          <a:lstStyle>
            <a:lvl1pPr>
              <a:defRPr/>
            </a:lvl1pPr>
          </a:lstStyle>
          <a:p>
            <a:r>
              <a:rPr lang="en-GB"/>
              <a:t>Click ‘Insert Image’ from the Brandmaker ribbon</a:t>
            </a:r>
          </a:p>
        </p:txBody>
      </p:sp>
      <p:sp>
        <p:nvSpPr>
          <p:cNvPr id="15" name="Picture Placeholder 8"/>
          <p:cNvSpPr>
            <a:spLocks noGrp="1"/>
          </p:cNvSpPr>
          <p:nvPr>
            <p:ph type="pic" sz="quarter" idx="21" hasCustomPrompt="1"/>
            <p:custDataLst>
              <p:tags r:id="rId4"/>
            </p:custDataLst>
          </p:nvPr>
        </p:nvSpPr>
        <p:spPr>
          <a:xfrm>
            <a:off x="6240001" y="1991783"/>
            <a:ext cx="2518833" cy="1896000"/>
          </a:xfrm>
          <a:prstGeom prst="rect">
            <a:avLst/>
          </a:prstGeom>
        </p:spPr>
        <p:txBody>
          <a:bodyPr/>
          <a:lstStyle>
            <a:lvl1pPr>
              <a:defRPr/>
            </a:lvl1pPr>
          </a:lstStyle>
          <a:p>
            <a:r>
              <a:rPr lang="en-GB"/>
              <a:t>Click ‘Insert Image’ from the Brandmaker ribbon</a:t>
            </a:r>
          </a:p>
        </p:txBody>
      </p:sp>
      <p:sp>
        <p:nvSpPr>
          <p:cNvPr id="17" name="Picture Placeholder 8"/>
          <p:cNvSpPr>
            <a:spLocks noGrp="1"/>
          </p:cNvSpPr>
          <p:nvPr>
            <p:ph type="pic" sz="quarter" idx="23" hasCustomPrompt="1"/>
            <p:custDataLst>
              <p:tags r:id="rId5"/>
            </p:custDataLst>
          </p:nvPr>
        </p:nvSpPr>
        <p:spPr>
          <a:xfrm>
            <a:off x="9049168" y="1991783"/>
            <a:ext cx="2518833" cy="1896000"/>
          </a:xfrm>
          <a:prstGeom prst="rect">
            <a:avLst/>
          </a:prstGeom>
        </p:spPr>
        <p:txBody>
          <a:bodyPr/>
          <a:lstStyle>
            <a:lvl1pPr>
              <a:defRPr/>
            </a:lvl1pPr>
          </a:lstStyle>
          <a:p>
            <a:r>
              <a:rPr lang="en-GB"/>
              <a:t>Click ‘Insert Image’ from the Brandmaker ribbon</a:t>
            </a:r>
          </a:p>
        </p:txBody>
      </p:sp>
      <p:sp>
        <p:nvSpPr>
          <p:cNvPr id="2" name="Title 1"/>
          <p:cNvSpPr>
            <a:spLocks noGrp="1"/>
          </p:cNvSpPr>
          <p:nvPr>
            <p:ph type="title"/>
            <p:custDataLst>
              <p:tags r:id="rId6"/>
            </p:custDataLst>
          </p:nvPr>
        </p:nvSpPr>
        <p:spPr/>
        <p:txBody>
          <a:bodyPr/>
          <a:lstStyle/>
          <a:p>
            <a:r>
              <a:rPr lang="en-US"/>
              <a:t>Click to edit Master title style</a:t>
            </a:r>
            <a:endParaRPr lang="en-GB"/>
          </a:p>
        </p:txBody>
      </p:sp>
      <p:sp>
        <p:nvSpPr>
          <p:cNvPr id="18" name="Text Placeholder 4"/>
          <p:cNvSpPr>
            <a:spLocks noGrp="1"/>
          </p:cNvSpPr>
          <p:nvPr>
            <p:ph type="body" sz="quarter" idx="24" hasCustomPrompt="1"/>
            <p:custDataLst>
              <p:tags r:id="rId7"/>
            </p:custDataLst>
          </p:nvPr>
        </p:nvSpPr>
        <p:spPr>
          <a:xfrm>
            <a:off x="636130" y="4036612"/>
            <a:ext cx="2520545"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9" name="Text Placeholder 4"/>
          <p:cNvSpPr>
            <a:spLocks noGrp="1"/>
          </p:cNvSpPr>
          <p:nvPr>
            <p:ph type="body" sz="quarter" idx="25" hasCustomPrompt="1"/>
            <p:custDataLst>
              <p:tags r:id="rId8"/>
            </p:custDataLst>
          </p:nvPr>
        </p:nvSpPr>
        <p:spPr>
          <a:xfrm>
            <a:off x="3428799" y="4030175"/>
            <a:ext cx="2520545"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0" name="Text Placeholder 4"/>
          <p:cNvSpPr>
            <a:spLocks noGrp="1"/>
          </p:cNvSpPr>
          <p:nvPr>
            <p:ph type="body" sz="quarter" idx="26" hasCustomPrompt="1"/>
            <p:custDataLst>
              <p:tags r:id="rId9"/>
            </p:custDataLst>
          </p:nvPr>
        </p:nvSpPr>
        <p:spPr>
          <a:xfrm>
            <a:off x="6253619" y="4030022"/>
            <a:ext cx="2520545"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1" name="Text Placeholder 4"/>
          <p:cNvSpPr>
            <a:spLocks noGrp="1"/>
          </p:cNvSpPr>
          <p:nvPr>
            <p:ph type="body" sz="quarter" idx="27" hasCustomPrompt="1"/>
            <p:custDataLst>
              <p:tags r:id="rId10"/>
            </p:custDataLst>
          </p:nvPr>
        </p:nvSpPr>
        <p:spPr>
          <a:xfrm>
            <a:off x="9054529" y="4028315"/>
            <a:ext cx="2520545" cy="1897462"/>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1935386754"/>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guide id="7" pos="1897">
          <p15:clr>
            <a:srgbClr val="FBAE40"/>
          </p15:clr>
        </p15:guide>
        <p15:guide id="8" pos="1738">
          <p15:clr>
            <a:srgbClr val="FBAE40"/>
          </p15:clr>
        </p15:guide>
        <p15:guide id="9" pos="4997">
          <p15:clr>
            <a:srgbClr val="FBAE40"/>
          </p15:clr>
        </p15:guide>
        <p15:guide id="10" pos="4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8F18-837E-429E-9F74-C89FE9C8C8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258050-C183-40C9-A31F-50DB19C189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E4BC0-9B1A-4B4E-92A9-249A218153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447332-E360-43FE-ABE1-A4F143F8E967}"/>
              </a:ext>
            </a:extLst>
          </p:cNvPr>
          <p:cNvSpPr>
            <a:spLocks noGrp="1"/>
          </p:cNvSpPr>
          <p:nvPr>
            <p:ph type="dt" sz="half" idx="10"/>
          </p:nvPr>
        </p:nvSpPr>
        <p:spPr/>
        <p:txBody>
          <a:bodyPr/>
          <a:lstStyle/>
          <a:p>
            <a:fld id="{C966387A-3592-438D-9BF0-B80B2BAF2F70}" type="datetimeFigureOut">
              <a:rPr lang="en-US" smtClean="0"/>
              <a:t>6/12/2020</a:t>
            </a:fld>
            <a:endParaRPr lang="en-US"/>
          </a:p>
        </p:txBody>
      </p:sp>
      <p:sp>
        <p:nvSpPr>
          <p:cNvPr id="6" name="Footer Placeholder 5">
            <a:extLst>
              <a:ext uri="{FF2B5EF4-FFF2-40B4-BE49-F238E27FC236}">
                <a16:creationId xmlns:a16="http://schemas.microsoft.com/office/drawing/2014/main" id="{E1263987-BFAF-4567-AEFD-C9D58978BD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77816-680B-4FE7-9FA9-CFB02FDA455E}"/>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1590534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ey messag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6" name="Text Placeholder 5"/>
          <p:cNvSpPr>
            <a:spLocks noGrp="1"/>
          </p:cNvSpPr>
          <p:nvPr>
            <p:ph type="body" sz="quarter" idx="28" hasCustomPrompt="1"/>
            <p:custDataLst>
              <p:tags r:id="rId2"/>
            </p:custDataLst>
          </p:nvPr>
        </p:nvSpPr>
        <p:spPr>
          <a:xfrm>
            <a:off x="624001" y="1991783"/>
            <a:ext cx="3454400" cy="3936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3"/>
            </p:custDataLst>
          </p:nvPr>
        </p:nvSpPr>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410835FB-DD0E-4E53-9AD4-FB49E2729D7E}"/>
              </a:ext>
            </a:extLst>
          </p:cNvPr>
          <p:cNvSpPr>
            <a:spLocks noGrp="1"/>
          </p:cNvSpPr>
          <p:nvPr>
            <p:ph sz="quarter" idx="29" hasCustomPrompt="1"/>
            <p:custDataLst>
              <p:tags r:id="rId4"/>
            </p:custDataLst>
          </p:nvPr>
        </p:nvSpPr>
        <p:spPr>
          <a:xfrm>
            <a:off x="4368000" y="1991784"/>
            <a:ext cx="7198784" cy="3937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2186362523"/>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7" pos="2253">
          <p15:clr>
            <a:srgbClr val="FBAE40"/>
          </p15:clr>
        </p15:guide>
        <p15:guide id="8" pos="241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sp>
        <p:nvSpPr>
          <p:cNvPr id="9" name="Freeform 5"/>
          <p:cNvSpPr>
            <a:spLocks noEditPoints="1"/>
          </p:cNvSpPr>
          <p:nvPr>
            <p:custDataLst>
              <p:tags r:id="rId1"/>
            </p:custDataLst>
          </p:nvPr>
        </p:nvSpPr>
        <p:spPr bwMode="auto">
          <a:xfrm>
            <a:off x="8567862" y="2001938"/>
            <a:ext cx="586722" cy="34750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
        <p:nvSpPr>
          <p:cNvPr id="11" name="Freeform 9"/>
          <p:cNvSpPr>
            <a:spLocks noEditPoints="1"/>
          </p:cNvSpPr>
          <p:nvPr>
            <p:custDataLst>
              <p:tags r:id="rId2"/>
            </p:custDataLst>
          </p:nvPr>
        </p:nvSpPr>
        <p:spPr bwMode="auto">
          <a:xfrm>
            <a:off x="8567862" y="5575219"/>
            <a:ext cx="586722" cy="349563"/>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
        <p:nvSpPr>
          <p:cNvPr id="12" name="Text Placeholder 4"/>
          <p:cNvSpPr>
            <a:spLocks noGrp="1"/>
          </p:cNvSpPr>
          <p:nvPr>
            <p:ph type="body" sz="quarter" idx="12" hasCustomPrompt="1"/>
            <p:custDataLst>
              <p:tags r:id="rId3"/>
            </p:custDataLst>
          </p:nvPr>
        </p:nvSpPr>
        <p:spPr>
          <a:xfrm>
            <a:off x="624000" y="1991730"/>
            <a:ext cx="5327999" cy="3936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4"/>
            </p:custDataLst>
          </p:nvPr>
        </p:nvSpPr>
        <p:spPr/>
        <p:txBody>
          <a:bodyPr/>
          <a:lstStyle/>
          <a:p>
            <a:pPr algn="l"/>
            <a:fld id="{37B4438D-29B8-4FC7-9D64-F44FE400D0A9}" type="slidenum">
              <a:rPr lang="en-GB" smtClean="0"/>
              <a:pPr algn="l"/>
              <a:t>‹#›</a:t>
            </a:fld>
            <a:endParaRPr lang="en-GB"/>
          </a:p>
        </p:txBody>
      </p:sp>
      <p:cxnSp>
        <p:nvCxnSpPr>
          <p:cNvPr id="6" name="Straight Connector 5"/>
          <p:cNvCxnSpPr/>
          <p:nvPr>
            <p:custDataLst>
              <p:tags r:id="rId5"/>
            </p:custDataLst>
          </p:nvPr>
        </p:nvCxnSpPr>
        <p:spPr>
          <a:xfrm>
            <a:off x="6096001" y="1991730"/>
            <a:ext cx="0" cy="3936000"/>
          </a:xfrm>
          <a:prstGeom prst="line">
            <a:avLst/>
          </a:prstGeom>
          <a:ln w="762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4" hasCustomPrompt="1"/>
            <p:custDataLst>
              <p:tags r:id="rId6"/>
            </p:custDataLst>
          </p:nvPr>
        </p:nvSpPr>
        <p:spPr>
          <a:xfrm>
            <a:off x="6240001" y="1991730"/>
            <a:ext cx="5327999" cy="3936000"/>
          </a:xfrm>
          <a:prstGeom prst="rect">
            <a:avLst/>
          </a:prstGeom>
        </p:spPr>
        <p:txBody>
          <a:bodyPr tIns="0" bIns="0" anchor="ctr" anchorCtr="0"/>
          <a:lstStyle>
            <a:lvl1pPr marL="0" indent="0" algn="ctr">
              <a:spcAft>
                <a:spcPts val="1089"/>
              </a:spcAft>
              <a:buFont typeface="Arial" panose="020B0604020202020204" pitchFamily="34" charset="0"/>
              <a:buNone/>
              <a:defRPr sz="3084" b="0">
                <a:solidFill>
                  <a:schemeClr val="accent1"/>
                </a:solidFill>
              </a:defRPr>
            </a:lvl1pPr>
            <a:lvl2pPr marL="0" indent="0" algn="ctr">
              <a:spcAft>
                <a:spcPts val="1089"/>
              </a:spcAft>
              <a:buFont typeface="Arial" panose="020B0604020202020204" pitchFamily="34" charset="0"/>
              <a:buNone/>
              <a:defRPr sz="3084" b="0">
                <a:solidFill>
                  <a:schemeClr val="accent1"/>
                </a:solidFill>
              </a:defRPr>
            </a:lvl2pPr>
            <a:lvl3pPr marL="0" indent="0" algn="ctr">
              <a:spcAft>
                <a:spcPts val="1089"/>
              </a:spcAft>
              <a:buNone/>
              <a:defRPr sz="3084" b="0">
                <a:solidFill>
                  <a:schemeClr val="accent1"/>
                </a:solidFill>
              </a:defRPr>
            </a:lvl3pPr>
            <a:lvl4pPr marL="0" indent="0" algn="ctr">
              <a:spcAft>
                <a:spcPts val="1089"/>
              </a:spcAft>
              <a:buNone/>
              <a:defRPr sz="3084" b="0">
                <a:solidFill>
                  <a:schemeClr val="accent1"/>
                </a:solidFill>
              </a:defRPr>
            </a:lvl4pPr>
            <a:lvl5pPr marL="0" indent="0" algn="ctr">
              <a:spcAft>
                <a:spcPts val="1089"/>
              </a:spcAft>
              <a:buNone/>
              <a:defRPr sz="3084" b="0">
                <a:solidFill>
                  <a:schemeClr val="accent1"/>
                </a:solidFill>
              </a:defRPr>
            </a:lvl5pPr>
            <a:lvl6pPr marL="0" indent="0" algn="ctr">
              <a:spcAft>
                <a:spcPts val="1089"/>
              </a:spcAft>
              <a:buNone/>
              <a:defRPr sz="3084" b="0">
                <a:solidFill>
                  <a:schemeClr val="accent1"/>
                </a:solidFill>
              </a:defRPr>
            </a:lvl6pPr>
            <a:lvl7pPr marL="0" indent="0" algn="ctr">
              <a:spcAft>
                <a:spcPts val="1089"/>
              </a:spcAft>
              <a:buNone/>
              <a:defRPr sz="3084" b="0">
                <a:solidFill>
                  <a:schemeClr val="accent1"/>
                </a:solidFill>
              </a:defRPr>
            </a:lvl7pPr>
            <a:lvl8pPr marL="0" indent="0" algn="ctr">
              <a:spcAft>
                <a:spcPts val="1089"/>
              </a:spcAft>
              <a:buNone/>
              <a:defRPr sz="3084" b="0">
                <a:solidFill>
                  <a:schemeClr val="accent1"/>
                </a:solidFill>
              </a:defRPr>
            </a:lvl8pPr>
            <a:lvl9pPr marL="0" indent="0" algn="ctr">
              <a:spcAft>
                <a:spcPts val="1089"/>
              </a:spcAft>
              <a:buNone/>
              <a:defRPr sz="3084" b="0">
                <a:solidFill>
                  <a:schemeClr val="accent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1297949736"/>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icture + quote – accent">
    <p:spTree>
      <p:nvGrpSpPr>
        <p:cNvPr id="1" name=""/>
        <p:cNvGrpSpPr/>
        <p:nvPr/>
      </p:nvGrpSpPr>
      <p:grpSpPr>
        <a:xfrm>
          <a:off x="0" y="0"/>
          <a:ext cx="0" cy="0"/>
          <a:chOff x="0" y="0"/>
          <a:chExt cx="0" cy="0"/>
        </a:xfrm>
      </p:grpSpPr>
      <p:sp>
        <p:nvSpPr>
          <p:cNvPr id="2" name="Rectangle 1"/>
          <p:cNvSpPr/>
          <p:nvPr>
            <p:custDataLst>
              <p:tags r:id="rId1"/>
            </p:custDataLst>
          </p:nvPr>
        </p:nvSpPr>
        <p:spPr>
          <a:xfrm>
            <a:off x="6240001" y="1991730"/>
            <a:ext cx="5328067" cy="39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16" name="Picture Placeholder 15"/>
          <p:cNvSpPr>
            <a:spLocks noGrp="1"/>
          </p:cNvSpPr>
          <p:nvPr>
            <p:ph type="pic" sz="quarter" idx="15" hasCustomPrompt="1"/>
            <p:custDataLst>
              <p:tags r:id="rId3"/>
            </p:custDataLst>
          </p:nvPr>
        </p:nvSpPr>
        <p:spPr>
          <a:xfrm>
            <a:off x="624000" y="1991730"/>
            <a:ext cx="5327999" cy="3937000"/>
          </a:xfrm>
          <a:prstGeom prst="rect">
            <a:avLst/>
          </a:prstGeom>
        </p:spPr>
        <p:txBody>
          <a:bodyPr/>
          <a:lstStyle>
            <a:lvl1pPr>
              <a:defRPr/>
            </a:lvl1pPr>
          </a:lstStyle>
          <a:p>
            <a:r>
              <a:rPr lang="en-GB"/>
              <a:t>Click ‘Insert Image’ from the Brandmaker ribbon</a:t>
            </a:r>
          </a:p>
        </p:txBody>
      </p:sp>
      <p:sp>
        <p:nvSpPr>
          <p:cNvPr id="5" name="Text Placeholder 4"/>
          <p:cNvSpPr>
            <a:spLocks noGrp="1"/>
          </p:cNvSpPr>
          <p:nvPr>
            <p:ph type="body" sz="quarter" idx="14" hasCustomPrompt="1"/>
            <p:custDataLst>
              <p:tags r:id="rId4"/>
            </p:custDataLst>
          </p:nvPr>
        </p:nvSpPr>
        <p:spPr>
          <a:xfrm>
            <a:off x="6240001" y="1991730"/>
            <a:ext cx="5327999" cy="3936000"/>
          </a:xfrm>
          <a:prstGeom prst="rect">
            <a:avLst/>
          </a:prstGeom>
        </p:spPr>
        <p:txBody>
          <a:bodyPr tIns="0" bIns="0" anchor="ctr"/>
          <a:lstStyle>
            <a:lvl1pPr marL="0" indent="0" algn="ctr">
              <a:spcAft>
                <a:spcPts val="544"/>
              </a:spcAft>
              <a:buFont typeface="Arial" panose="020B0604020202020204" pitchFamily="34" charset="0"/>
              <a:buNone/>
              <a:defRPr sz="2540" b="0">
                <a:solidFill>
                  <a:schemeClr val="bg1"/>
                </a:solidFill>
              </a:defRPr>
            </a:lvl1pPr>
            <a:lvl2pPr marL="0" indent="0" algn="ctr">
              <a:spcAft>
                <a:spcPts val="544"/>
              </a:spcAft>
              <a:buFont typeface="Arial" panose="020B0604020202020204" pitchFamily="34" charset="0"/>
              <a:buNone/>
              <a:defRPr sz="1452" b="0">
                <a:solidFill>
                  <a:schemeClr val="bg1"/>
                </a:solidFill>
              </a:defRPr>
            </a:lvl2pPr>
            <a:lvl3pPr marL="0" indent="0" algn="ctr">
              <a:spcAft>
                <a:spcPts val="544"/>
              </a:spcAft>
              <a:buNone/>
              <a:defRPr sz="1452" b="0">
                <a:solidFill>
                  <a:schemeClr val="bg1"/>
                </a:solidFill>
              </a:defRPr>
            </a:lvl3pPr>
            <a:lvl4pPr marL="0" indent="0" algn="ctr">
              <a:spcAft>
                <a:spcPts val="544"/>
              </a:spcAft>
              <a:buNone/>
              <a:defRPr sz="1452" b="0">
                <a:solidFill>
                  <a:schemeClr val="bg1"/>
                </a:solidFill>
              </a:defRPr>
            </a:lvl4pPr>
            <a:lvl5pPr marL="0" indent="0" algn="ctr">
              <a:spcAft>
                <a:spcPts val="544"/>
              </a:spcAft>
              <a:buNone/>
              <a:defRPr sz="1452" b="0">
                <a:solidFill>
                  <a:schemeClr val="bg1"/>
                </a:solidFill>
              </a:defRPr>
            </a:lvl5pPr>
            <a:lvl6pPr marL="0" indent="0" algn="ctr">
              <a:spcAft>
                <a:spcPts val="544"/>
              </a:spcAft>
              <a:buNone/>
              <a:defRPr sz="1452" b="0">
                <a:solidFill>
                  <a:schemeClr val="bg1"/>
                </a:solidFill>
              </a:defRPr>
            </a:lvl6pPr>
            <a:lvl7pPr marL="0" indent="0" algn="ctr">
              <a:spcAft>
                <a:spcPts val="544"/>
              </a:spcAft>
              <a:buNone/>
              <a:defRPr sz="1452" b="0">
                <a:solidFill>
                  <a:schemeClr val="bg1"/>
                </a:solidFill>
              </a:defRPr>
            </a:lvl7pPr>
            <a:lvl8pPr marL="0" indent="0" algn="ctr">
              <a:spcAft>
                <a:spcPts val="544"/>
              </a:spcAft>
              <a:buNone/>
              <a:defRPr sz="1452" b="0">
                <a:solidFill>
                  <a:schemeClr val="bg1"/>
                </a:solidFill>
              </a:defRPr>
            </a:lvl8pPr>
            <a:lvl9pPr marL="0" indent="0" algn="ctr">
              <a:spcAft>
                <a:spcPts val="544"/>
              </a:spcAft>
              <a:buNone/>
              <a:defRPr sz="1452"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6" name="Title 5"/>
          <p:cNvSpPr>
            <a:spLocks noGrp="1"/>
          </p:cNvSpPr>
          <p:nvPr>
            <p:ph type="title"/>
            <p:custDataLst>
              <p:tags r:id="rId5"/>
            </p:custDataLst>
          </p:nvPr>
        </p:nvSpPr>
        <p:spPr/>
        <p:txBody>
          <a:bodyPr/>
          <a:lstStyle/>
          <a:p>
            <a:r>
              <a:rPr lang="en-US"/>
              <a:t>Click to edit Master title style</a:t>
            </a:r>
            <a:endParaRPr lang="en-GB"/>
          </a:p>
        </p:txBody>
      </p:sp>
      <p:sp>
        <p:nvSpPr>
          <p:cNvPr id="9" name="Freeform 5"/>
          <p:cNvSpPr>
            <a:spLocks noEditPoints="1"/>
          </p:cNvSpPr>
          <p:nvPr>
            <p:custDataLst>
              <p:tags r:id="rId6"/>
            </p:custDataLst>
          </p:nvPr>
        </p:nvSpPr>
        <p:spPr bwMode="auto">
          <a:xfrm>
            <a:off x="8663792" y="2325009"/>
            <a:ext cx="586722" cy="34750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
        <p:nvSpPr>
          <p:cNvPr id="11" name="Freeform 9"/>
          <p:cNvSpPr>
            <a:spLocks noEditPoints="1"/>
          </p:cNvSpPr>
          <p:nvPr>
            <p:custDataLst>
              <p:tags r:id="rId7"/>
            </p:custDataLst>
          </p:nvPr>
        </p:nvSpPr>
        <p:spPr bwMode="auto">
          <a:xfrm>
            <a:off x="8663792" y="5301552"/>
            <a:ext cx="586722" cy="349563"/>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Tree>
    <p:extLst>
      <p:ext uri="{BB962C8B-B14F-4D97-AF65-F5344CB8AC3E}">
        <p14:creationId xmlns:p14="http://schemas.microsoft.com/office/powerpoint/2010/main" val="3707309525"/>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 purple">
    <p:spTree>
      <p:nvGrpSpPr>
        <p:cNvPr id="1" name=""/>
        <p:cNvGrpSpPr/>
        <p:nvPr/>
      </p:nvGrpSpPr>
      <p:grpSpPr>
        <a:xfrm>
          <a:off x="0" y="0"/>
          <a:ext cx="0" cy="0"/>
          <a:chOff x="0" y="0"/>
          <a:chExt cx="0" cy="0"/>
        </a:xfrm>
      </p:grpSpPr>
      <p:sp>
        <p:nvSpPr>
          <p:cNvPr id="20" name="Rectangle 19"/>
          <p:cNvSpPr/>
          <p:nvPr>
            <p:custDataLst>
              <p:tags r:id="rId1"/>
            </p:custDataLst>
          </p:nvPr>
        </p:nvSpPr>
        <p:spPr>
          <a:xfrm>
            <a:off x="1" y="1"/>
            <a:ext cx="12192000" cy="5924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3"/>
            </p:custDataLst>
          </p:nvPr>
        </p:nvSpPr>
        <p:spPr>
          <a:xfrm>
            <a:off x="624418" y="1128000"/>
            <a:ext cx="10943167" cy="3672000"/>
          </a:xfrm>
          <a:prstGeom prst="rect">
            <a:avLst/>
          </a:prstGeom>
        </p:spPr>
        <p:txBody>
          <a:bodyPr anchor="ctr"/>
          <a:lstStyle>
            <a:lvl1pPr marL="0" indent="0" algn="ctr">
              <a:spcAft>
                <a:spcPts val="544"/>
              </a:spcAft>
              <a:buFont typeface="Arial" panose="020B0604020202020204" pitchFamily="34" charset="0"/>
              <a:buNone/>
              <a:defRPr sz="2540" b="0">
                <a:solidFill>
                  <a:schemeClr val="bg1"/>
                </a:solidFill>
              </a:defRPr>
            </a:lvl1pPr>
            <a:lvl2pPr marL="0" indent="0" algn="ctr">
              <a:spcAft>
                <a:spcPts val="544"/>
              </a:spcAft>
              <a:buFont typeface="Arial" panose="020B0604020202020204" pitchFamily="34" charset="0"/>
              <a:buNone/>
              <a:defRPr sz="1452" b="0">
                <a:solidFill>
                  <a:schemeClr val="bg1"/>
                </a:solidFill>
              </a:defRPr>
            </a:lvl2pPr>
            <a:lvl3pPr marL="0" indent="0" algn="ctr">
              <a:spcAft>
                <a:spcPts val="544"/>
              </a:spcAft>
              <a:buNone/>
              <a:defRPr sz="1452" b="0">
                <a:solidFill>
                  <a:schemeClr val="bg1"/>
                </a:solidFill>
              </a:defRPr>
            </a:lvl3pPr>
            <a:lvl4pPr marL="0" indent="0" algn="ctr">
              <a:spcAft>
                <a:spcPts val="544"/>
              </a:spcAft>
              <a:buNone/>
              <a:defRPr sz="1452" b="0">
                <a:solidFill>
                  <a:schemeClr val="bg1"/>
                </a:solidFill>
              </a:defRPr>
            </a:lvl4pPr>
            <a:lvl5pPr marL="0" indent="0" algn="ctr">
              <a:spcAft>
                <a:spcPts val="544"/>
              </a:spcAft>
              <a:buNone/>
              <a:defRPr sz="1452" b="0">
                <a:solidFill>
                  <a:schemeClr val="bg1"/>
                </a:solidFill>
              </a:defRPr>
            </a:lvl5pPr>
            <a:lvl6pPr marL="0" indent="0" algn="ctr">
              <a:spcAft>
                <a:spcPts val="544"/>
              </a:spcAft>
              <a:buNone/>
              <a:defRPr sz="1452" b="0">
                <a:solidFill>
                  <a:schemeClr val="bg1"/>
                </a:solidFill>
              </a:defRPr>
            </a:lvl6pPr>
            <a:lvl7pPr marL="0" indent="0" algn="ctr">
              <a:spcAft>
                <a:spcPts val="544"/>
              </a:spcAft>
              <a:buNone/>
              <a:defRPr sz="1452" b="0">
                <a:solidFill>
                  <a:schemeClr val="bg1"/>
                </a:solidFill>
              </a:defRPr>
            </a:lvl7pPr>
            <a:lvl8pPr marL="0" indent="0" algn="ctr">
              <a:spcAft>
                <a:spcPts val="544"/>
              </a:spcAft>
              <a:buNone/>
              <a:defRPr sz="1452" b="0">
                <a:solidFill>
                  <a:schemeClr val="bg1"/>
                </a:solidFill>
              </a:defRPr>
            </a:lvl8pPr>
            <a:lvl9pPr marL="0" indent="0" algn="ctr">
              <a:spcAft>
                <a:spcPts val="544"/>
              </a:spcAft>
              <a:buNone/>
              <a:defRPr sz="1452"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7" name="Freeform 5"/>
          <p:cNvSpPr>
            <a:spLocks noChangeAspect="1" noEditPoints="1"/>
          </p:cNvSpPr>
          <p:nvPr>
            <p:custDataLst>
              <p:tags r:id="rId4"/>
            </p:custDataLst>
          </p:nvPr>
        </p:nvSpPr>
        <p:spPr bwMode="auto">
          <a:xfrm>
            <a:off x="5720192" y="527726"/>
            <a:ext cx="844692" cy="5003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lumMod val="20000"/>
              <a:lumOff val="80000"/>
            </a:schemeClr>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
        <p:nvSpPr>
          <p:cNvPr id="8" name="Freeform 9"/>
          <p:cNvSpPr>
            <a:spLocks noChangeAspect="1" noEditPoints="1"/>
          </p:cNvSpPr>
          <p:nvPr>
            <p:custDataLst>
              <p:tags r:id="rId5"/>
            </p:custDataLst>
          </p:nvPr>
        </p:nvSpPr>
        <p:spPr bwMode="auto">
          <a:xfrm>
            <a:off x="5606616" y="4898752"/>
            <a:ext cx="844692" cy="503258"/>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lumMod val="20000"/>
              <a:lumOff val="80000"/>
            </a:schemeClr>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Tree>
    <p:extLst>
      <p:ext uri="{BB962C8B-B14F-4D97-AF65-F5344CB8AC3E}">
        <p14:creationId xmlns:p14="http://schemas.microsoft.com/office/powerpoint/2010/main" val="3075368006"/>
      </p:ext>
    </p:extLst>
  </p:cSld>
  <p:clrMapOvr>
    <a:masterClrMapping/>
  </p:clrMapOvr>
  <p:extLst>
    <p:ext uri="{DCECCB84-F9BA-43D5-87BE-67443E8EF086}">
      <p15:sldGuideLst xmlns:p15="http://schemas.microsoft.com/office/powerpoint/2012/main">
        <p15:guide id="3" orient="horz" pos="4114">
          <p15:clr>
            <a:srgbClr val="FBAE40"/>
          </p15:clr>
        </p15:guide>
        <p15:guide id="4" orient="horz" pos="3332">
          <p15:clr>
            <a:srgbClr val="FBAE40"/>
          </p15:clr>
        </p15:guide>
        <p15:guide id="5" orient="horz" pos="7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 accent">
    <p:spTree>
      <p:nvGrpSpPr>
        <p:cNvPr id="1" name=""/>
        <p:cNvGrpSpPr/>
        <p:nvPr/>
      </p:nvGrpSpPr>
      <p:grpSpPr>
        <a:xfrm>
          <a:off x="0" y="0"/>
          <a:ext cx="0" cy="0"/>
          <a:chOff x="0" y="0"/>
          <a:chExt cx="0" cy="0"/>
        </a:xfrm>
      </p:grpSpPr>
      <p:sp>
        <p:nvSpPr>
          <p:cNvPr id="7" name="Rectangle 6"/>
          <p:cNvSpPr/>
          <p:nvPr>
            <p:custDataLst>
              <p:tags r:id="rId1"/>
            </p:custDataLst>
          </p:nvPr>
        </p:nvSpPr>
        <p:spPr>
          <a:xfrm>
            <a:off x="1" y="1"/>
            <a:ext cx="12192000" cy="59245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0"/>
          </a:p>
        </p:txBody>
      </p:sp>
      <p:sp>
        <p:nvSpPr>
          <p:cNvPr id="5" name="Text Placeholder 4"/>
          <p:cNvSpPr>
            <a:spLocks noGrp="1"/>
          </p:cNvSpPr>
          <p:nvPr>
            <p:ph type="body" sz="quarter" idx="14" hasCustomPrompt="1"/>
            <p:custDataLst>
              <p:tags r:id="rId2"/>
            </p:custDataLst>
          </p:nvPr>
        </p:nvSpPr>
        <p:spPr>
          <a:xfrm>
            <a:off x="624418" y="1128000"/>
            <a:ext cx="10943167" cy="3672000"/>
          </a:xfrm>
          <a:prstGeom prst="rect">
            <a:avLst/>
          </a:prstGeom>
        </p:spPr>
        <p:txBody>
          <a:bodyPr anchor="ctr"/>
          <a:lstStyle>
            <a:lvl1pPr marL="0" indent="0" algn="ctr">
              <a:spcAft>
                <a:spcPts val="544"/>
              </a:spcAft>
              <a:buFont typeface="Arial" panose="020B0604020202020204" pitchFamily="34" charset="0"/>
              <a:buNone/>
              <a:defRPr sz="2540" b="0">
                <a:solidFill>
                  <a:schemeClr val="bg1"/>
                </a:solidFill>
              </a:defRPr>
            </a:lvl1pPr>
            <a:lvl2pPr marL="0" indent="0" algn="ctr">
              <a:spcAft>
                <a:spcPts val="544"/>
              </a:spcAft>
              <a:buFont typeface="Arial" panose="020B0604020202020204" pitchFamily="34" charset="0"/>
              <a:buNone/>
              <a:defRPr sz="1452" b="0">
                <a:solidFill>
                  <a:schemeClr val="bg1"/>
                </a:solidFill>
              </a:defRPr>
            </a:lvl2pPr>
            <a:lvl3pPr marL="0" indent="0" algn="ctr">
              <a:spcAft>
                <a:spcPts val="544"/>
              </a:spcAft>
              <a:buNone/>
              <a:defRPr sz="1452" b="0">
                <a:solidFill>
                  <a:schemeClr val="bg1"/>
                </a:solidFill>
              </a:defRPr>
            </a:lvl3pPr>
            <a:lvl4pPr marL="0" indent="0" algn="ctr">
              <a:spcAft>
                <a:spcPts val="544"/>
              </a:spcAft>
              <a:buNone/>
              <a:defRPr sz="1452" b="0">
                <a:solidFill>
                  <a:schemeClr val="bg1"/>
                </a:solidFill>
              </a:defRPr>
            </a:lvl4pPr>
            <a:lvl5pPr marL="0" indent="0" algn="ctr">
              <a:spcAft>
                <a:spcPts val="544"/>
              </a:spcAft>
              <a:buNone/>
              <a:defRPr sz="1452" b="0">
                <a:solidFill>
                  <a:schemeClr val="bg1"/>
                </a:solidFill>
              </a:defRPr>
            </a:lvl5pPr>
            <a:lvl6pPr marL="0" indent="0" algn="ctr">
              <a:spcAft>
                <a:spcPts val="544"/>
              </a:spcAft>
              <a:buNone/>
              <a:defRPr sz="1452" b="0">
                <a:solidFill>
                  <a:schemeClr val="bg1"/>
                </a:solidFill>
              </a:defRPr>
            </a:lvl6pPr>
            <a:lvl7pPr marL="0" indent="0" algn="ctr">
              <a:spcAft>
                <a:spcPts val="544"/>
              </a:spcAft>
              <a:buNone/>
              <a:defRPr sz="1452" b="0">
                <a:solidFill>
                  <a:schemeClr val="bg1"/>
                </a:solidFill>
              </a:defRPr>
            </a:lvl7pPr>
            <a:lvl8pPr marL="0" indent="0" algn="ctr">
              <a:spcAft>
                <a:spcPts val="544"/>
              </a:spcAft>
              <a:buNone/>
              <a:defRPr sz="1452" b="0">
                <a:solidFill>
                  <a:schemeClr val="bg1"/>
                </a:solidFill>
              </a:defRPr>
            </a:lvl8pPr>
            <a:lvl9pPr marL="0" indent="0" algn="ctr">
              <a:spcAft>
                <a:spcPts val="544"/>
              </a:spcAft>
              <a:buNone/>
              <a:defRPr sz="1452"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3"/>
            </p:custDataLst>
          </p:nvPr>
        </p:nvSpPr>
        <p:spPr/>
        <p:txBody>
          <a:bodyPr/>
          <a:lstStyle/>
          <a:p>
            <a:pPr algn="l"/>
            <a:fld id="{37B4438D-29B8-4FC7-9D64-F44FE400D0A9}" type="slidenum">
              <a:rPr lang="en-GB" smtClean="0"/>
              <a:pPr algn="l"/>
              <a:t>‹#›</a:t>
            </a:fld>
            <a:endParaRPr lang="en-GB"/>
          </a:p>
        </p:txBody>
      </p:sp>
      <p:sp>
        <p:nvSpPr>
          <p:cNvPr id="8" name="Freeform 5"/>
          <p:cNvSpPr>
            <a:spLocks noChangeAspect="1" noEditPoints="1"/>
          </p:cNvSpPr>
          <p:nvPr>
            <p:custDataLst>
              <p:tags r:id="rId4"/>
            </p:custDataLst>
          </p:nvPr>
        </p:nvSpPr>
        <p:spPr bwMode="auto">
          <a:xfrm>
            <a:off x="5720192" y="527726"/>
            <a:ext cx="844692" cy="5003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
        <p:nvSpPr>
          <p:cNvPr id="9" name="Freeform 9"/>
          <p:cNvSpPr>
            <a:spLocks noChangeAspect="1" noEditPoints="1"/>
          </p:cNvSpPr>
          <p:nvPr>
            <p:custDataLst>
              <p:tags r:id="rId5"/>
            </p:custDataLst>
          </p:nvPr>
        </p:nvSpPr>
        <p:spPr bwMode="auto">
          <a:xfrm>
            <a:off x="5606616" y="4898752"/>
            <a:ext cx="844692" cy="503258"/>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82953" tIns="41476" rIns="82953" bIns="41476" numCol="1" anchor="t" anchorCtr="0" compatLnSpc="1">
            <a:prstTxWarp prst="textNoShape">
              <a:avLst/>
            </a:prstTxWarp>
          </a:bodyPr>
          <a:lstStyle/>
          <a:p>
            <a:endParaRPr lang="en-GB" sz="1633"/>
          </a:p>
        </p:txBody>
      </p:sp>
    </p:spTree>
    <p:extLst>
      <p:ext uri="{BB962C8B-B14F-4D97-AF65-F5344CB8AC3E}">
        <p14:creationId xmlns:p14="http://schemas.microsoft.com/office/powerpoint/2010/main" val="2172343724"/>
      </p:ext>
    </p:extLst>
  </p:cSld>
  <p:clrMapOvr>
    <a:masterClrMapping/>
  </p:clrMapOvr>
  <p:extLst>
    <p:ext uri="{DCECCB84-F9BA-43D5-87BE-67443E8EF086}">
      <p15:sldGuideLst xmlns:p15="http://schemas.microsoft.com/office/powerpoint/2012/main">
        <p15:guide id="3" orient="horz" pos="4114">
          <p15:clr>
            <a:srgbClr val="FBAE40"/>
          </p15:clr>
        </p15:guide>
        <p15:guide id="4" orient="horz" pos="3332">
          <p15:clr>
            <a:srgbClr val="FBAE40"/>
          </p15:clr>
        </p15:guide>
        <p15:guide id="5" orient="horz" pos="7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7" name="Media Placeholder 6"/>
          <p:cNvSpPr>
            <a:spLocks noGrp="1"/>
          </p:cNvSpPr>
          <p:nvPr>
            <p:ph type="media" sz="quarter" idx="14" hasCustomPrompt="1"/>
            <p:custDataLst>
              <p:tags r:id="rId2"/>
            </p:custDataLst>
          </p:nvPr>
        </p:nvSpPr>
        <p:spPr>
          <a:xfrm>
            <a:off x="1" y="1"/>
            <a:ext cx="12192000" cy="5924551"/>
          </a:xfrm>
          <a:prstGeom prst="rect">
            <a:avLst/>
          </a:prstGeom>
        </p:spPr>
        <p:txBody>
          <a:bodyPr/>
          <a:lstStyle>
            <a:lvl1pPr>
              <a:defRPr/>
            </a:lvl1pPr>
          </a:lstStyle>
          <a:p>
            <a:r>
              <a:rPr lang="en-GB"/>
              <a:t>Click icon to add video</a:t>
            </a:r>
          </a:p>
        </p:txBody>
      </p:sp>
    </p:spTree>
    <p:extLst>
      <p:ext uri="{BB962C8B-B14F-4D97-AF65-F5344CB8AC3E}">
        <p14:creationId xmlns:p14="http://schemas.microsoft.com/office/powerpoint/2010/main" val="663440209"/>
      </p:ext>
    </p:extLst>
  </p:cSld>
  <p:clrMapOvr>
    <a:masterClrMapping/>
  </p:clrMapOvr>
  <p:extLst>
    <p:ext uri="{DCECCB84-F9BA-43D5-87BE-67443E8EF086}">
      <p15:sldGuideLst xmlns:p15="http://schemas.microsoft.com/office/powerpoint/2012/main">
        <p15:guide id="3" orient="horz" pos="411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5" name="Content Placeholder 4"/>
          <p:cNvSpPr>
            <a:spLocks noGrp="1"/>
          </p:cNvSpPr>
          <p:nvPr>
            <p:ph sz="quarter" idx="22" hasCustomPrompt="1"/>
            <p:custDataLst>
              <p:tags r:id="rId2"/>
            </p:custDataLst>
          </p:nvPr>
        </p:nvSpPr>
        <p:spPr>
          <a:xfrm>
            <a:off x="624000" y="1991783"/>
            <a:ext cx="3456000" cy="1896000"/>
          </a:xfrm>
          <a:prstGeom prst="rect">
            <a:avLst/>
          </a:prstGeo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9" name="Content Placeholder 4"/>
          <p:cNvSpPr>
            <a:spLocks noGrp="1"/>
          </p:cNvSpPr>
          <p:nvPr>
            <p:ph sz="quarter" idx="23" hasCustomPrompt="1"/>
            <p:custDataLst>
              <p:tags r:id="rId3"/>
            </p:custDataLst>
          </p:nvPr>
        </p:nvSpPr>
        <p:spPr>
          <a:xfrm>
            <a:off x="624000" y="4031730"/>
            <a:ext cx="3456000" cy="1896000"/>
          </a:xfrm>
          <a:prstGeom prst="rect">
            <a:avLst/>
          </a:prstGeo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0" name="Content Placeholder 4"/>
          <p:cNvSpPr>
            <a:spLocks noGrp="1"/>
          </p:cNvSpPr>
          <p:nvPr>
            <p:ph sz="quarter" idx="24" hasCustomPrompt="1"/>
            <p:custDataLst>
              <p:tags r:id="rId4"/>
            </p:custDataLst>
          </p:nvPr>
        </p:nvSpPr>
        <p:spPr>
          <a:xfrm>
            <a:off x="4368208" y="1991783"/>
            <a:ext cx="3456000" cy="1896000"/>
          </a:xfrm>
          <a:prstGeom prst="rect">
            <a:avLst/>
          </a:prstGeo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1" name="Content Placeholder 4"/>
          <p:cNvSpPr>
            <a:spLocks noGrp="1"/>
          </p:cNvSpPr>
          <p:nvPr>
            <p:ph sz="quarter" idx="25" hasCustomPrompt="1"/>
            <p:custDataLst>
              <p:tags r:id="rId5"/>
            </p:custDataLst>
          </p:nvPr>
        </p:nvSpPr>
        <p:spPr>
          <a:xfrm>
            <a:off x="4368208" y="4031730"/>
            <a:ext cx="3456000" cy="1896000"/>
          </a:xfrm>
          <a:prstGeom prst="rect">
            <a:avLst/>
          </a:prstGeo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2" name="Content Placeholder 4"/>
          <p:cNvSpPr>
            <a:spLocks noGrp="1"/>
          </p:cNvSpPr>
          <p:nvPr>
            <p:ph sz="quarter" idx="26" hasCustomPrompt="1"/>
            <p:custDataLst>
              <p:tags r:id="rId6"/>
            </p:custDataLst>
          </p:nvPr>
        </p:nvSpPr>
        <p:spPr>
          <a:xfrm>
            <a:off x="8112000" y="1991783"/>
            <a:ext cx="3456000" cy="1896000"/>
          </a:xfrm>
          <a:prstGeom prst="rect">
            <a:avLst/>
          </a:prstGeo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3" name="Content Placeholder 4"/>
          <p:cNvSpPr>
            <a:spLocks noGrp="1"/>
          </p:cNvSpPr>
          <p:nvPr>
            <p:ph sz="quarter" idx="27" hasCustomPrompt="1"/>
            <p:custDataLst>
              <p:tags r:id="rId7"/>
            </p:custDataLst>
          </p:nvPr>
        </p:nvSpPr>
        <p:spPr>
          <a:xfrm>
            <a:off x="8112000" y="4031730"/>
            <a:ext cx="3456000" cy="1896000"/>
          </a:xfrm>
          <a:prstGeom prst="rect">
            <a:avLst/>
          </a:prstGeo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8"/>
            </p:custDataLst>
          </p:nvPr>
        </p:nvSpPr>
        <p:spPr>
          <a:xfrm>
            <a:off x="624001" y="527998"/>
            <a:ext cx="10943999" cy="1056000"/>
          </a:xfrm>
        </p:spPr>
        <p:txBody>
          <a:bodyPr/>
          <a:lstStyle/>
          <a:p>
            <a:r>
              <a:rPr lang="en-US"/>
              <a:t>Click to edit Master title style</a:t>
            </a:r>
            <a:endParaRPr lang="en-GB"/>
          </a:p>
        </p:txBody>
      </p:sp>
    </p:spTree>
    <p:extLst>
      <p:ext uri="{BB962C8B-B14F-4D97-AF65-F5344CB8AC3E}">
        <p14:creationId xmlns:p14="http://schemas.microsoft.com/office/powerpoint/2010/main" val="2668160452"/>
      </p:ext>
    </p:extLst>
  </p:cSld>
  <p:clrMapOvr>
    <a:masterClrMapping/>
  </p:clrMapOvr>
  <p:extLst>
    <p:ext uri="{DCECCB84-F9BA-43D5-87BE-67443E8EF086}">
      <p15:sldGuideLst xmlns:p15="http://schemas.microsoft.com/office/powerpoint/2012/main">
        <p15:guide id="1" orient="horz" pos="1380">
          <p15:clr>
            <a:srgbClr val="FBAE40"/>
          </p15:clr>
        </p15:guide>
        <p15:guide id="2" orient="horz" pos="1098">
          <p15:clr>
            <a:srgbClr val="FBAE40"/>
          </p15:clr>
        </p15:guide>
        <p15:guide id="3" orient="horz" pos="4114">
          <p15:clr>
            <a:srgbClr val="FBAE40"/>
          </p15:clr>
        </p15:guide>
        <p15:guide id="4" pos="4322">
          <p15:clr>
            <a:srgbClr val="FBAE40"/>
          </p15:clr>
        </p15:guide>
        <p15:guide id="5" pos="4482">
          <p15:clr>
            <a:srgbClr val="FBAE40"/>
          </p15:clr>
        </p15:guide>
        <p15:guide id="7" pos="2253">
          <p15:clr>
            <a:srgbClr val="FBAE40"/>
          </p15:clr>
        </p15:guide>
        <p15:guide id="8" pos="2413">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 footer">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3393869947"/>
      </p:ext>
    </p:extLst>
  </p:cSld>
  <p:clrMapOvr>
    <a:masterClrMapping/>
  </p:clrMapOvr>
  <p:extLst>
    <p:ext uri="{DCECCB84-F9BA-43D5-87BE-67443E8EF086}">
      <p15:sldGuideLst xmlns:p15="http://schemas.microsoft.com/office/powerpoint/2012/main">
        <p15:guide id="2" orient="horz" pos="109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 no foot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573305527"/>
      </p:ext>
    </p:extLst>
  </p:cSld>
  <p:clrMapOvr>
    <a:masterClrMapping/>
  </p:clrMapOvr>
  <p:extLst>
    <p:ext uri="{DCECCB84-F9BA-43D5-87BE-67443E8EF086}">
      <p15:sldGuideLst xmlns:p15="http://schemas.microsoft.com/office/powerpoint/2012/main">
        <p15:guide id="2" orient="horz" pos="109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Divider – purpl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1BC5ED-DBEB-49DF-885C-A194489F5FF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769993" y="6111894"/>
            <a:ext cx="3932707" cy="660564"/>
          </a:xfrm>
          <a:prstGeom prst="rect">
            <a:avLst/>
          </a:prstGeom>
        </p:spPr>
      </p:pic>
      <p:sp>
        <p:nvSpPr>
          <p:cNvPr id="10" name="Text Placeholder 4"/>
          <p:cNvSpPr>
            <a:spLocks noGrp="1"/>
          </p:cNvSpPr>
          <p:nvPr>
            <p:ph type="body" sz="quarter" idx="15" hasCustomPrompt="1"/>
            <p:custDataLst>
              <p:tags r:id="rId1"/>
            </p:custDataLst>
          </p:nvPr>
        </p:nvSpPr>
        <p:spPr>
          <a:xfrm>
            <a:off x="625827" y="1584001"/>
            <a:ext cx="8134172" cy="3504000"/>
          </a:xfrm>
          <a:prstGeom prst="rect">
            <a:avLst/>
          </a:prstGeom>
        </p:spPr>
        <p:txBody>
          <a:bodyPr/>
          <a:lstStyle>
            <a:lvl1pPr marL="0" indent="0">
              <a:lnSpc>
                <a:spcPct val="90000"/>
              </a:lnSpc>
              <a:spcBef>
                <a:spcPts val="0"/>
              </a:spcBef>
              <a:spcAft>
                <a:spcPts val="0"/>
              </a:spcAft>
              <a:buFont typeface="Arial" panose="020B0604020202020204" pitchFamily="34" charset="0"/>
              <a:buNone/>
              <a:defRPr sz="3629" b="1">
                <a:solidFill>
                  <a:schemeClr val="tx1"/>
                </a:solidFill>
              </a:defRPr>
            </a:lvl1pPr>
            <a:lvl2pPr marL="0" indent="0">
              <a:lnSpc>
                <a:spcPct val="90000"/>
              </a:lnSpc>
              <a:spcBef>
                <a:spcPts val="4899"/>
              </a:spcBef>
              <a:spcAft>
                <a:spcPts val="0"/>
              </a:spcAft>
              <a:buFont typeface="Arial" panose="020B0604020202020204" pitchFamily="34" charset="0"/>
              <a:buNone/>
              <a:defRPr sz="3266" b="1">
                <a:solidFill>
                  <a:schemeClr val="tx1"/>
                </a:solidFill>
              </a:defRPr>
            </a:lvl2pPr>
            <a:lvl3pPr marL="0" indent="0">
              <a:lnSpc>
                <a:spcPct val="90000"/>
              </a:lnSpc>
              <a:spcBef>
                <a:spcPts val="0"/>
              </a:spcBef>
              <a:spcAft>
                <a:spcPts val="0"/>
              </a:spcAft>
              <a:buFont typeface="Arial" panose="020B0604020202020204" pitchFamily="34" charset="0"/>
              <a:buNone/>
              <a:defRPr sz="3266" b="1">
                <a:solidFill>
                  <a:schemeClr val="tx1"/>
                </a:solidFill>
              </a:defRPr>
            </a:lvl3pPr>
            <a:lvl4pPr marL="0" indent="0">
              <a:lnSpc>
                <a:spcPct val="90000"/>
              </a:lnSpc>
              <a:spcBef>
                <a:spcPts val="0"/>
              </a:spcBef>
              <a:spcAft>
                <a:spcPts val="0"/>
              </a:spcAft>
              <a:buNone/>
              <a:defRPr sz="3266" b="1">
                <a:solidFill>
                  <a:schemeClr val="tx1"/>
                </a:solidFill>
              </a:defRPr>
            </a:lvl4pPr>
            <a:lvl5pPr marL="0" indent="0">
              <a:lnSpc>
                <a:spcPct val="90000"/>
              </a:lnSpc>
              <a:spcBef>
                <a:spcPts val="0"/>
              </a:spcBef>
              <a:spcAft>
                <a:spcPts val="0"/>
              </a:spcAft>
              <a:buNone/>
              <a:defRPr sz="3266" b="1">
                <a:solidFill>
                  <a:schemeClr val="tx1"/>
                </a:solidFill>
              </a:defRPr>
            </a:lvl5pPr>
            <a:lvl6pPr marL="0" indent="0">
              <a:lnSpc>
                <a:spcPct val="90000"/>
              </a:lnSpc>
              <a:spcBef>
                <a:spcPts val="0"/>
              </a:spcBef>
              <a:spcAft>
                <a:spcPts val="0"/>
              </a:spcAft>
              <a:buFont typeface="Arial" panose="020B0604020202020204" pitchFamily="34" charset="0"/>
              <a:buNone/>
              <a:defRPr sz="3266" b="1">
                <a:solidFill>
                  <a:schemeClr val="tx1"/>
                </a:solidFill>
              </a:defRPr>
            </a:lvl6pPr>
            <a:lvl7pPr marL="0" indent="0">
              <a:lnSpc>
                <a:spcPct val="90000"/>
              </a:lnSpc>
              <a:spcBef>
                <a:spcPts val="0"/>
              </a:spcBef>
              <a:spcAft>
                <a:spcPts val="0"/>
              </a:spcAft>
              <a:buFont typeface="Arial" panose="020B0604020202020204" pitchFamily="34" charset="0"/>
              <a:buNone/>
              <a:defRPr sz="3266" b="1">
                <a:solidFill>
                  <a:schemeClr val="tx1"/>
                </a:solidFill>
              </a:defRPr>
            </a:lvl7pPr>
            <a:lvl8pPr marL="0" indent="0">
              <a:lnSpc>
                <a:spcPct val="90000"/>
              </a:lnSpc>
              <a:spcBef>
                <a:spcPts val="0"/>
              </a:spcBef>
              <a:spcAft>
                <a:spcPts val="0"/>
              </a:spcAft>
              <a:buFont typeface="Arial" panose="020B0604020202020204" pitchFamily="34" charset="0"/>
              <a:buNone/>
              <a:defRPr sz="3266" b="1">
                <a:solidFill>
                  <a:schemeClr val="tx1"/>
                </a:solidFill>
              </a:defRPr>
            </a:lvl8pPr>
            <a:lvl9pPr marL="0" indent="0">
              <a:lnSpc>
                <a:spcPct val="90000"/>
              </a:lnSpc>
              <a:spcBef>
                <a:spcPts val="0"/>
              </a:spcBef>
              <a:spcAft>
                <a:spcPts val="0"/>
              </a:spcAft>
              <a:buFont typeface="Arial" panose="020B0604020202020204" pitchFamily="34" charset="0"/>
              <a:buNone/>
              <a:defRPr sz="3266" b="1">
                <a:solidFill>
                  <a:schemeClr val="tx1"/>
                </a:solidFill>
              </a:defRPr>
            </a:lvl9pPr>
          </a:lstStyle>
          <a:p>
            <a:pPr lvl="0"/>
            <a:r>
              <a:rPr lang="en-GB"/>
              <a:t>Divider Title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a:p>
        </p:txBody>
      </p:sp>
      <p:sp>
        <p:nvSpPr>
          <p:cNvPr id="6" name="TextBox 5"/>
          <p:cNvSpPr txBox="1"/>
          <p:nvPr>
            <p:custDataLst>
              <p:tags r:id="rId3"/>
            </p:custDataLst>
          </p:nvPr>
        </p:nvSpPr>
        <p:spPr>
          <a:xfrm>
            <a:off x="856586" y="6466395"/>
            <a:ext cx="5256000" cy="83741"/>
          </a:xfrm>
          <a:prstGeom prst="rect">
            <a:avLst/>
          </a:prstGeom>
          <a:noFill/>
        </p:spPr>
        <p:txBody>
          <a:bodyPr wrap="square" lIns="0" tIns="0" rIns="0" bIns="0" rtlCol="0">
            <a:spAutoFit/>
          </a:bodyPr>
          <a:lstStyle/>
          <a:p>
            <a:r>
              <a:rPr lang="en-GB" sz="544" b="0" i="0" kern="1200">
                <a:solidFill>
                  <a:schemeClr val="tx1"/>
                </a:solidFill>
                <a:effectLst/>
                <a:latin typeface="+mn-lt"/>
                <a:ea typeface="+mn-ea"/>
                <a:cs typeface="+mn-cs"/>
              </a:rPr>
              <a:t>© [YEAR] [Copyright text]</a:t>
            </a:r>
            <a:endParaRPr lang="en-GB" sz="544"/>
          </a:p>
        </p:txBody>
      </p:sp>
      <p:cxnSp>
        <p:nvCxnSpPr>
          <p:cNvPr id="7" name="Straight Connector 6"/>
          <p:cNvCxnSpPr>
            <a:cxnSpLocks/>
          </p:cNvCxnSpPr>
          <p:nvPr>
            <p:custDataLst>
              <p:tags r:id="rId4"/>
            </p:custDataLst>
          </p:nvPr>
        </p:nvCxnSpPr>
        <p:spPr>
          <a:xfrm>
            <a:off x="625827" y="6372332"/>
            <a:ext cx="3456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23683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98">
          <p15:clr>
            <a:srgbClr val="FBAE40"/>
          </p15:clr>
        </p15:guide>
        <p15:guide id="4" pos="4840">
          <p15:clr>
            <a:srgbClr val="FBAE40"/>
          </p15:clr>
        </p15:guide>
        <p15:guide id="5" orient="horz" pos="35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A06C-3292-419B-A570-E35D6631DE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C12FA-0C3F-458F-B90A-95D73E94EB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7241EA-8329-4C8E-A213-E3485A652D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3F287D-6DD3-4BA7-9597-073F85478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74EB10-5420-47C7-813B-A57A9669F4C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050339-8CDB-41AF-918A-A91E766476A7}"/>
              </a:ext>
            </a:extLst>
          </p:cNvPr>
          <p:cNvSpPr>
            <a:spLocks noGrp="1"/>
          </p:cNvSpPr>
          <p:nvPr>
            <p:ph type="dt" sz="half" idx="10"/>
          </p:nvPr>
        </p:nvSpPr>
        <p:spPr/>
        <p:txBody>
          <a:bodyPr/>
          <a:lstStyle/>
          <a:p>
            <a:fld id="{C966387A-3592-438D-9BF0-B80B2BAF2F70}" type="datetimeFigureOut">
              <a:rPr lang="en-US" smtClean="0"/>
              <a:t>6/12/2020</a:t>
            </a:fld>
            <a:endParaRPr lang="en-US"/>
          </a:p>
        </p:txBody>
      </p:sp>
      <p:sp>
        <p:nvSpPr>
          <p:cNvPr id="8" name="Footer Placeholder 7">
            <a:extLst>
              <a:ext uri="{FF2B5EF4-FFF2-40B4-BE49-F238E27FC236}">
                <a16:creationId xmlns:a16="http://schemas.microsoft.com/office/drawing/2014/main" id="{F725CAFC-2BF5-4917-AD9F-0D6CA19EA7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79EBBC-C21C-4D20-984D-3E7F949F9C66}"/>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24921899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Divider – accent">
    <p:bg>
      <p:bgPr>
        <a:solidFill>
          <a:schemeClr val="accent3"/>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5" hasCustomPrompt="1"/>
            <p:custDataLst>
              <p:tags r:id="rId1"/>
            </p:custDataLst>
          </p:nvPr>
        </p:nvSpPr>
        <p:spPr>
          <a:xfrm>
            <a:off x="624000" y="1584001"/>
            <a:ext cx="8135999" cy="3504000"/>
          </a:xfrm>
          <a:prstGeom prst="rect">
            <a:avLst/>
          </a:prstGeom>
        </p:spPr>
        <p:txBody>
          <a:bodyPr/>
          <a:lstStyle>
            <a:lvl1pPr marL="0" marR="0" indent="0" algn="l" defTabSz="1149408" rtl="0" eaLnBrk="1" fontAlgn="auto" latinLnBrk="0" hangingPunct="1">
              <a:lnSpc>
                <a:spcPct val="90000"/>
              </a:lnSpc>
              <a:spcBef>
                <a:spcPts val="0"/>
              </a:spcBef>
              <a:spcAft>
                <a:spcPts val="0"/>
              </a:spcAft>
              <a:buClrTx/>
              <a:buSzTx/>
              <a:buFont typeface="Arial" panose="020B0604020202020204" pitchFamily="34" charset="0"/>
              <a:buNone/>
              <a:tabLst/>
              <a:defRPr sz="3629" b="1">
                <a:solidFill>
                  <a:schemeClr val="tx1"/>
                </a:solidFill>
              </a:defRPr>
            </a:lvl1pPr>
            <a:lvl2pPr marL="0" indent="0">
              <a:lnSpc>
                <a:spcPct val="90000"/>
              </a:lnSpc>
              <a:spcBef>
                <a:spcPts val="4899"/>
              </a:spcBef>
              <a:spcAft>
                <a:spcPts val="0"/>
              </a:spcAft>
              <a:buFont typeface="Arial" panose="020B0604020202020204" pitchFamily="34" charset="0"/>
              <a:buNone/>
              <a:defRPr sz="3266" b="1">
                <a:solidFill>
                  <a:schemeClr val="tx1"/>
                </a:solidFill>
              </a:defRPr>
            </a:lvl2pPr>
            <a:lvl3pPr marL="0" indent="0">
              <a:lnSpc>
                <a:spcPct val="90000"/>
              </a:lnSpc>
              <a:spcBef>
                <a:spcPts val="0"/>
              </a:spcBef>
              <a:spcAft>
                <a:spcPts val="0"/>
              </a:spcAft>
              <a:buFont typeface="Arial" panose="020B0604020202020204" pitchFamily="34" charset="0"/>
              <a:buNone/>
              <a:defRPr sz="3266" b="1">
                <a:solidFill>
                  <a:schemeClr val="tx1"/>
                </a:solidFill>
              </a:defRPr>
            </a:lvl3pPr>
            <a:lvl4pPr marL="0" indent="0">
              <a:lnSpc>
                <a:spcPct val="90000"/>
              </a:lnSpc>
              <a:spcBef>
                <a:spcPts val="0"/>
              </a:spcBef>
              <a:spcAft>
                <a:spcPts val="0"/>
              </a:spcAft>
              <a:buNone/>
              <a:defRPr sz="3266" b="1">
                <a:solidFill>
                  <a:schemeClr val="tx1"/>
                </a:solidFill>
              </a:defRPr>
            </a:lvl4pPr>
            <a:lvl5pPr marL="0" indent="0">
              <a:lnSpc>
                <a:spcPct val="90000"/>
              </a:lnSpc>
              <a:spcBef>
                <a:spcPts val="0"/>
              </a:spcBef>
              <a:spcAft>
                <a:spcPts val="0"/>
              </a:spcAft>
              <a:buNone/>
              <a:defRPr sz="3266" b="1">
                <a:solidFill>
                  <a:schemeClr val="tx1"/>
                </a:solidFill>
              </a:defRPr>
            </a:lvl5pPr>
            <a:lvl6pPr marL="0" indent="0">
              <a:lnSpc>
                <a:spcPct val="90000"/>
              </a:lnSpc>
              <a:spcBef>
                <a:spcPts val="0"/>
              </a:spcBef>
              <a:spcAft>
                <a:spcPts val="0"/>
              </a:spcAft>
              <a:buFont typeface="Arial" panose="020B0604020202020204" pitchFamily="34" charset="0"/>
              <a:buNone/>
              <a:defRPr sz="3266" b="1">
                <a:solidFill>
                  <a:schemeClr val="tx1"/>
                </a:solidFill>
              </a:defRPr>
            </a:lvl6pPr>
            <a:lvl7pPr marL="0" indent="0">
              <a:lnSpc>
                <a:spcPct val="90000"/>
              </a:lnSpc>
              <a:spcBef>
                <a:spcPts val="0"/>
              </a:spcBef>
              <a:spcAft>
                <a:spcPts val="0"/>
              </a:spcAft>
              <a:buFont typeface="Arial" panose="020B0604020202020204" pitchFamily="34" charset="0"/>
              <a:buNone/>
              <a:defRPr sz="3266" b="1">
                <a:solidFill>
                  <a:schemeClr val="tx1"/>
                </a:solidFill>
              </a:defRPr>
            </a:lvl7pPr>
            <a:lvl8pPr marL="0" indent="0">
              <a:lnSpc>
                <a:spcPct val="90000"/>
              </a:lnSpc>
              <a:spcBef>
                <a:spcPts val="0"/>
              </a:spcBef>
              <a:spcAft>
                <a:spcPts val="0"/>
              </a:spcAft>
              <a:buFont typeface="Arial" panose="020B0604020202020204" pitchFamily="34" charset="0"/>
              <a:buNone/>
              <a:defRPr sz="3266" b="1">
                <a:solidFill>
                  <a:schemeClr val="tx1"/>
                </a:solidFill>
              </a:defRPr>
            </a:lvl8pPr>
            <a:lvl9pPr marL="0" indent="0">
              <a:lnSpc>
                <a:spcPct val="90000"/>
              </a:lnSpc>
              <a:spcBef>
                <a:spcPts val="0"/>
              </a:spcBef>
              <a:spcAft>
                <a:spcPts val="0"/>
              </a:spcAft>
              <a:buFont typeface="Arial" panose="020B0604020202020204" pitchFamily="34" charset="0"/>
              <a:buNone/>
              <a:defRPr sz="3266" b="1">
                <a:solidFill>
                  <a:schemeClr val="tx1"/>
                </a:solidFill>
              </a:defRPr>
            </a:lvl9pPr>
          </a:lstStyle>
          <a:p>
            <a:pPr marL="0" marR="0" lvl="0" indent="0" algn="l" defTabSz="1149408" rtl="0" eaLnBrk="1" fontAlgn="auto" latinLnBrk="0" hangingPunct="1">
              <a:lnSpc>
                <a:spcPct val="90000"/>
              </a:lnSpc>
              <a:spcBef>
                <a:spcPts val="0"/>
              </a:spcBef>
              <a:spcAft>
                <a:spcPts val="0"/>
              </a:spcAft>
              <a:buClrTx/>
              <a:buSzTx/>
              <a:buFont typeface="Arial" panose="020B0604020202020204" pitchFamily="34" charset="0"/>
              <a:buNone/>
              <a:tabLst/>
              <a:defRPr/>
            </a:pPr>
            <a:r>
              <a:rPr lang="en-GB"/>
              <a:t>Divider Title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a:p>
        </p:txBody>
      </p:sp>
      <p:sp>
        <p:nvSpPr>
          <p:cNvPr id="6" name="TextBox 5"/>
          <p:cNvSpPr txBox="1"/>
          <p:nvPr>
            <p:custDataLst>
              <p:tags r:id="rId3"/>
            </p:custDataLst>
          </p:nvPr>
        </p:nvSpPr>
        <p:spPr>
          <a:xfrm>
            <a:off x="856586" y="6466395"/>
            <a:ext cx="5256000" cy="83741"/>
          </a:xfrm>
          <a:prstGeom prst="rect">
            <a:avLst/>
          </a:prstGeom>
          <a:noFill/>
        </p:spPr>
        <p:txBody>
          <a:bodyPr wrap="square" lIns="0" tIns="0" rIns="0" bIns="0" rtlCol="0">
            <a:spAutoFit/>
          </a:bodyPr>
          <a:lstStyle/>
          <a:p>
            <a:pPr marL="0" marR="0" lvl="0" indent="0" algn="l" defTabSz="282169" rtl="0" eaLnBrk="1" fontAlgn="auto" latinLnBrk="0" hangingPunct="1">
              <a:lnSpc>
                <a:spcPct val="100000"/>
              </a:lnSpc>
              <a:spcBef>
                <a:spcPts val="0"/>
              </a:spcBef>
              <a:spcAft>
                <a:spcPts val="0"/>
              </a:spcAft>
              <a:buClrTx/>
              <a:buSzTx/>
              <a:buFontTx/>
              <a:buNone/>
              <a:tabLst/>
              <a:defRPr/>
            </a:pPr>
            <a:r>
              <a:rPr lang="en-GB" sz="544" b="0" i="0" kern="1200">
                <a:solidFill>
                  <a:schemeClr val="tx1"/>
                </a:solidFill>
                <a:effectLst/>
                <a:latin typeface="+mn-lt"/>
                <a:ea typeface="+mn-ea"/>
                <a:cs typeface="+mn-cs"/>
              </a:rPr>
              <a:t>© [YEAR] [Copyright text]</a:t>
            </a:r>
            <a:endParaRPr lang="en-GB" sz="544"/>
          </a:p>
        </p:txBody>
      </p:sp>
      <p:cxnSp>
        <p:nvCxnSpPr>
          <p:cNvPr id="7" name="Straight Connector 6"/>
          <p:cNvCxnSpPr>
            <a:cxnSpLocks/>
          </p:cNvCxnSpPr>
          <p:nvPr>
            <p:custDataLst>
              <p:tags r:id="rId4"/>
            </p:custDataLst>
          </p:nvPr>
        </p:nvCxnSpPr>
        <p:spPr>
          <a:xfrm>
            <a:off x="625827" y="6372332"/>
            <a:ext cx="3456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5" name="AutoShape 29"/>
          <p:cNvSpPr>
            <a:spLocks noChangeAspect="1" noChangeArrowheads="1" noTextEdit="1"/>
          </p:cNvSpPr>
          <p:nvPr>
            <p:custDataLst>
              <p:tags r:id="rId5"/>
            </p:custDataLst>
          </p:nvPr>
        </p:nvSpPr>
        <p:spPr bwMode="auto">
          <a:xfrm>
            <a:off x="8667752" y="5636437"/>
            <a:ext cx="275166" cy="28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53" tIns="41476" rIns="82953" bIns="41476" numCol="1" anchor="t" anchorCtr="0" compatLnSpc="1">
            <a:prstTxWarp prst="textNoShape">
              <a:avLst/>
            </a:prstTxWarp>
          </a:bodyPr>
          <a:lstStyle/>
          <a:p>
            <a:endParaRPr lang="en-GB" sz="1420"/>
          </a:p>
        </p:txBody>
      </p:sp>
      <p:pic>
        <p:nvPicPr>
          <p:cNvPr id="8" name="Picture 7">
            <a:extLst>
              <a:ext uri="{FF2B5EF4-FFF2-40B4-BE49-F238E27FC236}">
                <a16:creationId xmlns:a16="http://schemas.microsoft.com/office/drawing/2014/main" id="{CD09EB93-1E07-4201-A0EC-A46C763AC99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769993" y="6111894"/>
            <a:ext cx="3932707" cy="660564"/>
          </a:xfrm>
          <a:prstGeom prst="rect">
            <a:avLst/>
          </a:prstGeom>
        </p:spPr>
      </p:pic>
    </p:spTree>
    <p:extLst>
      <p:ext uri="{BB962C8B-B14F-4D97-AF65-F5344CB8AC3E}">
        <p14:creationId xmlns:p14="http://schemas.microsoft.com/office/powerpoint/2010/main" val="3617545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98">
          <p15:clr>
            <a:srgbClr val="FBAE40"/>
          </p15:clr>
        </p15:guide>
        <p15:guide id="4" pos="4840">
          <p15:clr>
            <a:srgbClr val="FBAE40"/>
          </p15:clr>
        </p15:guide>
        <p15:guide id="5" orient="horz" pos="35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655FC2-417F-4618-B2C6-06E97C6BCCB0}"/>
              </a:ext>
            </a:extLst>
          </p:cNvPr>
          <p:cNvGrpSpPr>
            <a:grpSpLocks noChangeAspect="1"/>
          </p:cNvGrpSpPr>
          <p:nvPr/>
        </p:nvGrpSpPr>
        <p:grpSpPr>
          <a:xfrm>
            <a:off x="624535" y="522776"/>
            <a:ext cx="2647804" cy="646444"/>
            <a:chOff x="4455104" y="946032"/>
            <a:chExt cx="2315250" cy="710515"/>
          </a:xfrm>
        </p:grpSpPr>
        <p:pic>
          <p:nvPicPr>
            <p:cNvPr id="7" name="Picture 6" descr="GTlogo-primary-no tagline-RGB2012.jpg">
              <a:extLst>
                <a:ext uri="{FF2B5EF4-FFF2-40B4-BE49-F238E27FC236}">
                  <a16:creationId xmlns:a16="http://schemas.microsoft.com/office/drawing/2014/main" id="{4E8CDBAC-EB55-4D14-89A3-9449AFEC02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55104" y="946032"/>
              <a:ext cx="432244" cy="432244"/>
            </a:xfrm>
            <a:prstGeom prst="rect">
              <a:avLst/>
            </a:prstGeom>
          </p:spPr>
        </p:pic>
        <p:pic>
          <p:nvPicPr>
            <p:cNvPr id="8" name="Picture 7" descr="GTlogo-primary-tagline-RGB2012.eps">
              <a:extLst>
                <a:ext uri="{FF2B5EF4-FFF2-40B4-BE49-F238E27FC236}">
                  <a16:creationId xmlns:a16="http://schemas.microsoft.com/office/drawing/2014/main" id="{0E790B39-4906-4A02-A745-843070ABEE2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88354" y="1052688"/>
              <a:ext cx="1782000" cy="603859"/>
            </a:xfrm>
            <a:prstGeom prst="rect">
              <a:avLst/>
            </a:prstGeom>
          </p:spPr>
        </p:pic>
      </p:grpSp>
      <p:pic>
        <p:nvPicPr>
          <p:cNvPr id="4" name="Picture 3"/>
          <p:cNvPicPr>
            <a:picLocks noChangeAspect="1"/>
          </p:cNvPicPr>
          <p:nvPr/>
        </p:nvPicPr>
        <p:blipFill rotWithShape="1">
          <a:blip r:embed="rId6" cstate="hqprint">
            <a:extLst>
              <a:ext uri="{28A0092B-C50C-407E-A947-70E740481C1C}">
                <a14:useLocalDpi xmlns:a14="http://schemas.microsoft.com/office/drawing/2010/main" val="0"/>
              </a:ext>
            </a:extLst>
          </a:blip>
          <a:srcRect r="21753" b="21110"/>
          <a:stretch/>
        </p:blipFill>
        <p:spPr>
          <a:xfrm>
            <a:off x="6509367" y="2283339"/>
            <a:ext cx="5703403" cy="4574662"/>
          </a:xfrm>
          <a:prstGeom prst="rect">
            <a:avLst/>
          </a:prstGeom>
        </p:spPr>
      </p:pic>
      <p:sp>
        <p:nvSpPr>
          <p:cNvPr id="5" name="Text Placeholder 4"/>
          <p:cNvSpPr>
            <a:spLocks noGrp="1"/>
          </p:cNvSpPr>
          <p:nvPr>
            <p:ph type="body" sz="quarter" idx="15" hasCustomPrompt="1"/>
            <p:custDataLst>
              <p:tags r:id="rId1"/>
            </p:custDataLst>
          </p:nvPr>
        </p:nvSpPr>
        <p:spPr>
          <a:xfrm>
            <a:off x="624000" y="4439999"/>
            <a:ext cx="5376751" cy="1101436"/>
          </a:xfrm>
          <a:prstGeom prst="rect">
            <a:avLst/>
          </a:prstGeom>
        </p:spPr>
        <p:txBody>
          <a:bodyPr/>
          <a:lstStyle>
            <a:lvl1pPr marL="0" indent="0">
              <a:lnSpc>
                <a:spcPct val="90000"/>
              </a:lnSpc>
              <a:spcAft>
                <a:spcPts val="0"/>
              </a:spcAft>
              <a:buFont typeface="Arial" panose="020B0604020202020204" pitchFamily="34" charset="0"/>
              <a:buNone/>
              <a:defRPr sz="1225" b="1">
                <a:solidFill>
                  <a:schemeClr val="accent1"/>
                </a:solidFill>
              </a:defRPr>
            </a:lvl1pPr>
            <a:lvl2pPr marL="0" indent="0">
              <a:spcBef>
                <a:spcPts val="544"/>
              </a:spcBef>
              <a:spcAft>
                <a:spcPts val="0"/>
              </a:spcAft>
              <a:buFont typeface="Arial" panose="020B0604020202020204" pitchFamily="34" charset="0"/>
              <a:buNone/>
              <a:defRPr sz="1225" b="0">
                <a:solidFill>
                  <a:schemeClr val="accent1"/>
                </a:solidFill>
              </a:defRPr>
            </a:lvl2pPr>
            <a:lvl3pPr marL="0" indent="0">
              <a:spcBef>
                <a:spcPts val="1089"/>
              </a:spcBef>
              <a:spcAft>
                <a:spcPts val="0"/>
              </a:spcAft>
              <a:buFont typeface="Arial" panose="020B0604020202020204" pitchFamily="34" charset="0"/>
              <a:buNone/>
              <a:defRPr sz="1633" b="0">
                <a:solidFill>
                  <a:schemeClr val="accent1"/>
                </a:solidFill>
              </a:defRPr>
            </a:lvl3pPr>
            <a:lvl4pPr marL="0" indent="0">
              <a:spcBef>
                <a:spcPts val="1089"/>
              </a:spcBef>
              <a:spcAft>
                <a:spcPts val="0"/>
              </a:spcAft>
              <a:buNone/>
              <a:defRPr sz="1633" b="0">
                <a:solidFill>
                  <a:schemeClr val="accent1"/>
                </a:solidFill>
              </a:defRPr>
            </a:lvl4pPr>
            <a:lvl5pPr marL="0" indent="0">
              <a:spcBef>
                <a:spcPts val="1089"/>
              </a:spcBef>
              <a:spcAft>
                <a:spcPts val="0"/>
              </a:spcAft>
              <a:buNone/>
              <a:defRPr sz="1633" b="0">
                <a:solidFill>
                  <a:schemeClr val="accent1"/>
                </a:solidFill>
              </a:defRPr>
            </a:lvl5pPr>
            <a:lvl6pPr marL="0" indent="0">
              <a:spcBef>
                <a:spcPts val="1089"/>
              </a:spcBef>
              <a:spcAft>
                <a:spcPts val="0"/>
              </a:spcAft>
              <a:buFont typeface="Arial" panose="020B0604020202020204" pitchFamily="34" charset="0"/>
              <a:buNone/>
              <a:defRPr sz="1633" b="0">
                <a:solidFill>
                  <a:schemeClr val="accent1"/>
                </a:solidFill>
              </a:defRPr>
            </a:lvl6pPr>
            <a:lvl7pPr marL="0" indent="0">
              <a:spcBef>
                <a:spcPts val="1089"/>
              </a:spcBef>
              <a:spcAft>
                <a:spcPts val="0"/>
              </a:spcAft>
              <a:buFont typeface="Arial" panose="020B0604020202020204" pitchFamily="34" charset="0"/>
              <a:buNone/>
              <a:defRPr sz="1633" b="0">
                <a:solidFill>
                  <a:schemeClr val="accent1"/>
                </a:solidFill>
              </a:defRPr>
            </a:lvl7pPr>
            <a:lvl8pPr marL="0" indent="0">
              <a:spcBef>
                <a:spcPts val="1089"/>
              </a:spcBef>
              <a:spcAft>
                <a:spcPts val="0"/>
              </a:spcAft>
              <a:buFont typeface="Arial" panose="020B0604020202020204" pitchFamily="34" charset="0"/>
              <a:buNone/>
              <a:defRPr sz="1633" b="0">
                <a:solidFill>
                  <a:schemeClr val="accent1"/>
                </a:solidFill>
              </a:defRPr>
            </a:lvl8pPr>
            <a:lvl9pPr marL="0" indent="0">
              <a:spcBef>
                <a:spcPts val="1089"/>
              </a:spcBef>
              <a:spcAft>
                <a:spcPts val="0"/>
              </a:spcAft>
              <a:buFont typeface="Arial" panose="020B0604020202020204" pitchFamily="34" charset="0"/>
              <a:buNone/>
              <a:defRPr sz="1633" b="0">
                <a:solidFill>
                  <a:schemeClr val="accent1"/>
                </a:solidFill>
              </a:defRPr>
            </a:lvl9pPr>
          </a:lstStyle>
          <a:p>
            <a:pPr lvl="0"/>
            <a:r>
              <a:rPr lang="en-GB"/>
              <a:t>Click to add name</a:t>
            </a:r>
          </a:p>
          <a:p>
            <a:pPr lvl="1"/>
            <a:r>
              <a:rPr lang="en-GB"/>
              <a:t>Click to add position or firm</a:t>
            </a:r>
          </a:p>
        </p:txBody>
      </p:sp>
      <p:sp>
        <p:nvSpPr>
          <p:cNvPr id="2" name="Title 1"/>
          <p:cNvSpPr>
            <a:spLocks noGrp="1"/>
          </p:cNvSpPr>
          <p:nvPr>
            <p:ph type="title"/>
            <p:custDataLst>
              <p:tags r:id="rId2"/>
            </p:custDataLst>
          </p:nvPr>
        </p:nvSpPr>
        <p:spPr>
          <a:xfrm>
            <a:off x="624000" y="2160000"/>
            <a:ext cx="5376000" cy="1440000"/>
          </a:xfrm>
        </p:spPr>
        <p:txBody>
          <a:bodyPr/>
          <a:lstStyle/>
          <a:p>
            <a:r>
              <a:rPr lang="en-US"/>
              <a:t>Click to edit Master title style</a:t>
            </a:r>
            <a:endParaRPr lang="en-GB"/>
          </a:p>
        </p:txBody>
      </p:sp>
    </p:spTree>
    <p:extLst>
      <p:ext uri="{BB962C8B-B14F-4D97-AF65-F5344CB8AC3E}">
        <p14:creationId xmlns:p14="http://schemas.microsoft.com/office/powerpoint/2010/main" val="70513724"/>
      </p:ext>
    </p:extLst>
  </p:cSld>
  <p:clrMapOvr>
    <a:masterClrMapping/>
  </p:clrMapOvr>
  <p:extLst>
    <p:ext uri="{DCECCB84-F9BA-43D5-87BE-67443E8EF086}">
      <p15:sldGuideLst xmlns:p15="http://schemas.microsoft.com/office/powerpoint/2012/main">
        <p15:guide id="1" orient="horz" pos="1498">
          <p15:clr>
            <a:srgbClr val="FBAE40"/>
          </p15:clr>
        </p15:guide>
        <p15:guide id="4" pos="3315">
          <p15:clr>
            <a:srgbClr val="FBAE40"/>
          </p15:clr>
        </p15:guide>
        <p15:guide id="5" orient="horz" pos="3081">
          <p15:clr>
            <a:srgbClr val="FBAE40"/>
          </p15:clr>
        </p15:guide>
        <p15:guide id="6" orient="horz" pos="2499">
          <p15:clr>
            <a:srgbClr val="FBAE40"/>
          </p15:clr>
        </p15:guide>
        <p15:guide id="7" orient="horz" pos="384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8C3038-4CC4-46CF-B9C1-5EFE2BA591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926" y="5721348"/>
            <a:ext cx="2643356" cy="648511"/>
          </a:xfrm>
          <a:prstGeom prst="rect">
            <a:avLst/>
          </a:prstGeom>
        </p:spPr>
      </p:pic>
      <p:sp>
        <p:nvSpPr>
          <p:cNvPr id="11" name="TextBox 10"/>
          <p:cNvSpPr txBox="1"/>
          <p:nvPr>
            <p:custDataLst>
              <p:tags r:id="rId1"/>
            </p:custDataLst>
          </p:nvPr>
        </p:nvSpPr>
        <p:spPr>
          <a:xfrm>
            <a:off x="4371955" y="5970308"/>
            <a:ext cx="7198784" cy="83741"/>
          </a:xfrm>
          <a:prstGeom prst="rect">
            <a:avLst/>
          </a:prstGeom>
          <a:noFill/>
        </p:spPr>
        <p:txBody>
          <a:bodyPr wrap="square" lIns="0" tIns="0" rIns="0" bIns="0" rtlCol="0">
            <a:spAutoFit/>
          </a:bodyPr>
          <a:lstStyle/>
          <a:p>
            <a:r>
              <a:rPr lang="en-GB" sz="544" b="0" i="0" kern="1200">
                <a:solidFill>
                  <a:schemeClr val="tx1"/>
                </a:solidFill>
                <a:effectLst/>
                <a:latin typeface="+mn-lt"/>
                <a:ea typeface="+mn-ea"/>
                <a:cs typeface="+mn-cs"/>
              </a:rPr>
              <a:t>© 2019 Grant Thornton UK LLP. | Draft</a:t>
            </a:r>
            <a:endParaRPr lang="en-GB" sz="544"/>
          </a:p>
        </p:txBody>
      </p:sp>
      <p:sp>
        <p:nvSpPr>
          <p:cNvPr id="12" name="TextBox 11"/>
          <p:cNvSpPr txBox="1"/>
          <p:nvPr>
            <p:custDataLst>
              <p:tags r:id="rId2"/>
            </p:custDataLst>
          </p:nvPr>
        </p:nvSpPr>
        <p:spPr>
          <a:xfrm>
            <a:off x="4371955" y="6151483"/>
            <a:ext cx="7198784" cy="251223"/>
          </a:xfrm>
          <a:prstGeom prst="rect">
            <a:avLst/>
          </a:prstGeom>
          <a:noFill/>
        </p:spPr>
        <p:txBody>
          <a:bodyPr wrap="square" lIns="0" tIns="0" rIns="0" bIns="0" rtlCol="0">
            <a:spAutoFit/>
          </a:bodyPr>
          <a:lstStyle/>
          <a:p>
            <a:pPr marL="0" marR="0" lvl="0" indent="0" algn="l" defTabSz="903131" rtl="0" eaLnBrk="1" fontAlgn="auto" latinLnBrk="0" hangingPunct="1">
              <a:lnSpc>
                <a:spcPct val="100000"/>
              </a:lnSpc>
              <a:spcBef>
                <a:spcPts val="0"/>
              </a:spcBef>
              <a:spcAft>
                <a:spcPts val="0"/>
              </a:spcAft>
              <a:buClrTx/>
              <a:buSzTx/>
              <a:buFontTx/>
              <a:buNone/>
              <a:tabLst/>
              <a:defRPr/>
            </a:pPr>
            <a:r>
              <a:rPr kumimoji="0" lang="en-GB" sz="544"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cxnSp>
        <p:nvCxnSpPr>
          <p:cNvPr id="8" name="Straight Connector 7">
            <a:extLst>
              <a:ext uri="{FF2B5EF4-FFF2-40B4-BE49-F238E27FC236}">
                <a16:creationId xmlns:a16="http://schemas.microsoft.com/office/drawing/2014/main" id="{168F50D6-8CFC-4D43-B816-A750C2600D38}"/>
              </a:ext>
            </a:extLst>
          </p:cNvPr>
          <p:cNvCxnSpPr>
            <a:cxnSpLocks/>
          </p:cNvCxnSpPr>
          <p:nvPr>
            <p:custDataLst>
              <p:tags r:id="rId3"/>
            </p:custDataLst>
          </p:nvPr>
        </p:nvCxnSpPr>
        <p:spPr>
          <a:xfrm>
            <a:off x="652926" y="6461167"/>
            <a:ext cx="2637526"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EAFB0BED-7DE6-4ACB-90C2-A5D2E4C7B6FC}"/>
              </a:ext>
            </a:extLst>
          </p:cNvPr>
          <p:cNvSpPr txBox="1">
            <a:spLocks/>
          </p:cNvSpPr>
          <p:nvPr>
            <p:custDataLst>
              <p:tags r:id="rId4"/>
            </p:custDataLst>
          </p:nvPr>
        </p:nvSpPr>
        <p:spPr>
          <a:xfrm>
            <a:off x="652926" y="6563615"/>
            <a:ext cx="1495546" cy="89289"/>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726" b="1">
                <a:solidFill>
                  <a:schemeClr val="tx1"/>
                </a:solidFill>
              </a:rPr>
              <a:t>grantthornton.co.uk</a:t>
            </a:r>
          </a:p>
        </p:txBody>
      </p:sp>
    </p:spTree>
    <p:extLst>
      <p:ext uri="{BB962C8B-B14F-4D97-AF65-F5344CB8AC3E}">
        <p14:creationId xmlns:p14="http://schemas.microsoft.com/office/powerpoint/2010/main" val="229506869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33">
            <a:extLst>
              <a:ext uri="{FF2B5EF4-FFF2-40B4-BE49-F238E27FC236}">
                <a16:creationId xmlns:a16="http://schemas.microsoft.com/office/drawing/2014/main" id="{D3D1A0F3-45DA-4F2D-93C2-FBA7CC09A203}"/>
              </a:ext>
            </a:extLst>
          </p:cNvPr>
          <p:cNvSpPr>
            <a:spLocks noChangeArrowheads="1"/>
          </p:cNvSpPr>
          <p:nvPr userDrawn="1"/>
        </p:nvSpPr>
        <p:spPr bwMode="auto">
          <a:xfrm>
            <a:off x="3888318" y="404813"/>
            <a:ext cx="575733" cy="1008062"/>
          </a:xfrm>
          <a:prstGeom prst="rect">
            <a:avLst/>
          </a:prstGeom>
          <a:solidFill>
            <a:schemeClr val="bg1"/>
          </a:solidFill>
          <a:ln w="9525" algn="ctr">
            <a:noFill/>
            <a:miter lim="800000"/>
            <a:headEnd/>
            <a:tailEnd/>
          </a:ln>
          <a:effectLst/>
        </p:spPr>
        <p:txBody>
          <a:bodyPr wrap="none" anchor="ctr"/>
          <a:lstStyle/>
          <a:p>
            <a:pPr>
              <a:defRPr/>
            </a:pPr>
            <a:endParaRPr lang="en-GB" sz="1800">
              <a:latin typeface="Arial" charset="0"/>
            </a:endParaRPr>
          </a:p>
        </p:txBody>
      </p:sp>
      <p:sp>
        <p:nvSpPr>
          <p:cNvPr id="4" name="Rectangle 36">
            <a:extLst>
              <a:ext uri="{FF2B5EF4-FFF2-40B4-BE49-F238E27FC236}">
                <a16:creationId xmlns:a16="http://schemas.microsoft.com/office/drawing/2014/main" id="{BA0C3D9C-C506-474A-B21E-91A560FE1F99}"/>
              </a:ext>
            </a:extLst>
          </p:cNvPr>
          <p:cNvSpPr>
            <a:spLocks noChangeArrowheads="1"/>
          </p:cNvSpPr>
          <p:nvPr userDrawn="1"/>
        </p:nvSpPr>
        <p:spPr bwMode="auto">
          <a:xfrm>
            <a:off x="3888317" y="404814"/>
            <a:ext cx="480483" cy="1152525"/>
          </a:xfrm>
          <a:prstGeom prst="rect">
            <a:avLst/>
          </a:prstGeom>
          <a:solidFill>
            <a:schemeClr val="bg1"/>
          </a:solidFill>
          <a:ln w="9525" algn="ctr">
            <a:noFill/>
            <a:miter lim="800000"/>
            <a:headEnd/>
            <a:tailEnd/>
          </a:ln>
          <a:effectLst/>
        </p:spPr>
        <p:txBody>
          <a:bodyPr wrap="none" anchor="ctr"/>
          <a:lstStyle/>
          <a:p>
            <a:pPr>
              <a:defRPr/>
            </a:pPr>
            <a:endParaRPr lang="en-GB" sz="1800">
              <a:latin typeface="Arial" charset="0"/>
            </a:endParaRPr>
          </a:p>
        </p:txBody>
      </p:sp>
      <p:pic>
        <p:nvPicPr>
          <p:cNvPr id="5" name="Picture 37" descr="SBVR-08-18-09-sm">
            <a:extLst>
              <a:ext uri="{FF2B5EF4-FFF2-40B4-BE49-F238E27FC236}">
                <a16:creationId xmlns:a16="http://schemas.microsoft.com/office/drawing/2014/main" id="{8D6F36A8-1926-40E7-B631-BEBF074EB7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433" y="260351"/>
            <a:ext cx="2017184"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bsemantics">
            <a:extLst>
              <a:ext uri="{FF2B5EF4-FFF2-40B4-BE49-F238E27FC236}">
                <a16:creationId xmlns:a16="http://schemas.microsoft.com/office/drawing/2014/main" id="{B35D6178-A9C4-46B1-8862-D21C84D8429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5334" y="409575"/>
            <a:ext cx="4129617"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1007533" y="2781300"/>
            <a:ext cx="10363200" cy="609600"/>
          </a:xfrm>
        </p:spPr>
        <p:txBody>
          <a:bodyPr/>
          <a:lstStyle>
            <a:lvl1pPr algn="ctr">
              <a:defRPr b="1">
                <a:solidFill>
                  <a:schemeClr val="tx1"/>
                </a:solidFill>
              </a:defRPr>
            </a:lvl1pPr>
          </a:lstStyle>
          <a:p>
            <a:r>
              <a:rPr lang="en-GB"/>
              <a:t>Click to edit Master title style</a:t>
            </a:r>
          </a:p>
        </p:txBody>
      </p:sp>
      <p:sp>
        <p:nvSpPr>
          <p:cNvPr id="7" name="Rectangle 4">
            <a:extLst>
              <a:ext uri="{FF2B5EF4-FFF2-40B4-BE49-F238E27FC236}">
                <a16:creationId xmlns:a16="http://schemas.microsoft.com/office/drawing/2014/main" id="{8D01E57C-99DB-4258-ADBC-1A8D053B0139}"/>
              </a:ext>
            </a:extLst>
          </p:cNvPr>
          <p:cNvSpPr>
            <a:spLocks noGrp="1" noChangeArrowheads="1"/>
          </p:cNvSpPr>
          <p:nvPr>
            <p:ph type="dt" sz="half" idx="10"/>
          </p:nvPr>
        </p:nvSpPr>
        <p:spPr>
          <a:xfrm>
            <a:off x="914400" y="6400800"/>
            <a:ext cx="1930400" cy="304800"/>
          </a:xfrm>
        </p:spPr>
        <p:txBody>
          <a:bodyPr/>
          <a:lstStyle>
            <a:lvl1pPr>
              <a:defRPr/>
            </a:lvl1pPr>
          </a:lstStyle>
          <a:p>
            <a:pPr>
              <a:defRPr/>
            </a:pPr>
            <a:r>
              <a:rPr lang="en-GB"/>
              <a:t>© Business Semantics/Model Systems</a:t>
            </a:r>
          </a:p>
        </p:txBody>
      </p:sp>
      <p:sp>
        <p:nvSpPr>
          <p:cNvPr id="8" name="Rectangle 5">
            <a:extLst>
              <a:ext uri="{FF2B5EF4-FFF2-40B4-BE49-F238E27FC236}">
                <a16:creationId xmlns:a16="http://schemas.microsoft.com/office/drawing/2014/main" id="{2E6FA313-164B-42D6-99EE-BEC5C2BEA1D1}"/>
              </a:ext>
            </a:extLst>
          </p:cNvPr>
          <p:cNvSpPr>
            <a:spLocks noGrp="1" noChangeArrowheads="1"/>
          </p:cNvSpPr>
          <p:nvPr>
            <p:ph type="ftr" sz="quarter" idx="11"/>
          </p:nvPr>
        </p:nvSpPr>
        <p:spPr>
          <a:xfrm>
            <a:off x="2946400" y="6400800"/>
            <a:ext cx="7213600" cy="304800"/>
          </a:xfrm>
        </p:spPr>
        <p:txBody>
          <a:bodyPr/>
          <a:lstStyle>
            <a:lvl1pPr>
              <a:defRPr/>
            </a:lvl1pPr>
          </a:lstStyle>
          <a:p>
            <a:pPr>
              <a:defRPr/>
            </a:pPr>
            <a:r>
              <a:rPr lang="en-GB"/>
              <a:t>SBVR: A Standard for the Language of Business and its Policies and Rules</a:t>
            </a:r>
          </a:p>
        </p:txBody>
      </p:sp>
      <p:sp>
        <p:nvSpPr>
          <p:cNvPr id="9" name="Rectangle 6">
            <a:extLst>
              <a:ext uri="{FF2B5EF4-FFF2-40B4-BE49-F238E27FC236}">
                <a16:creationId xmlns:a16="http://schemas.microsoft.com/office/drawing/2014/main" id="{EEE60A02-B2C9-4A0A-ABF1-B4F231D54335}"/>
              </a:ext>
            </a:extLst>
          </p:cNvPr>
          <p:cNvSpPr>
            <a:spLocks noGrp="1" noChangeArrowheads="1"/>
          </p:cNvSpPr>
          <p:nvPr>
            <p:ph type="sldNum" sz="quarter" idx="12"/>
          </p:nvPr>
        </p:nvSpPr>
        <p:spPr>
          <a:xfrm>
            <a:off x="10464800" y="6400800"/>
            <a:ext cx="812800" cy="304800"/>
          </a:xfrm>
        </p:spPr>
        <p:txBody>
          <a:bodyPr/>
          <a:lstStyle>
            <a:lvl1pPr>
              <a:defRPr/>
            </a:lvl1pPr>
          </a:lstStyle>
          <a:p>
            <a:fld id="{8A75682E-23BB-4C82-9806-E33BBD13585A}" type="slidenum">
              <a:rPr lang="en-GB" altLang="en-US"/>
              <a:pPr/>
              <a:t>‹#›</a:t>
            </a:fld>
            <a:endParaRPr lang="en-GB" altLang="en-US"/>
          </a:p>
        </p:txBody>
      </p:sp>
    </p:spTree>
    <p:extLst>
      <p:ext uri="{BB962C8B-B14F-4D97-AF65-F5344CB8AC3E}">
        <p14:creationId xmlns:p14="http://schemas.microsoft.com/office/powerpoint/2010/main" val="4893502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849D15A-82F9-4524-BDA1-9F426F225C3E}"/>
              </a:ext>
            </a:extLst>
          </p:cNvPr>
          <p:cNvSpPr>
            <a:spLocks noGrp="1" noChangeArrowheads="1"/>
          </p:cNvSpPr>
          <p:nvPr>
            <p:ph type="dt" sz="half" idx="10"/>
          </p:nvPr>
        </p:nvSpPr>
        <p:spPr>
          <a:ln/>
        </p:spPr>
        <p:txBody>
          <a:bodyPr/>
          <a:lstStyle>
            <a:lvl1pPr>
              <a:defRPr/>
            </a:lvl1pPr>
          </a:lstStyle>
          <a:p>
            <a:pPr>
              <a:defRPr/>
            </a:pPr>
            <a:r>
              <a:rPr lang="en-GB"/>
              <a:t>© Business Semantics/Model Systems</a:t>
            </a:r>
          </a:p>
        </p:txBody>
      </p:sp>
      <p:sp>
        <p:nvSpPr>
          <p:cNvPr id="5" name="Rectangle 5">
            <a:extLst>
              <a:ext uri="{FF2B5EF4-FFF2-40B4-BE49-F238E27FC236}">
                <a16:creationId xmlns:a16="http://schemas.microsoft.com/office/drawing/2014/main" id="{464FB2CA-0DE7-45CC-ACCF-E44668AE6AFC}"/>
              </a:ext>
            </a:extLst>
          </p:cNvPr>
          <p:cNvSpPr>
            <a:spLocks noGrp="1" noChangeArrowheads="1"/>
          </p:cNvSpPr>
          <p:nvPr>
            <p:ph type="ftr" sz="quarter" idx="11"/>
          </p:nvPr>
        </p:nvSpPr>
        <p:spPr>
          <a:ln/>
        </p:spPr>
        <p:txBody>
          <a:bodyPr/>
          <a:lstStyle>
            <a:lvl1pPr>
              <a:defRPr/>
            </a:lvl1pPr>
          </a:lstStyle>
          <a:p>
            <a:pPr>
              <a:defRPr/>
            </a:pPr>
            <a:r>
              <a:rPr lang="en-GB"/>
              <a:t>SBVR: A Standard for the Language of Business and its Policies and Rules</a:t>
            </a:r>
          </a:p>
        </p:txBody>
      </p:sp>
      <p:sp>
        <p:nvSpPr>
          <p:cNvPr id="6" name="Rectangle 6">
            <a:extLst>
              <a:ext uri="{FF2B5EF4-FFF2-40B4-BE49-F238E27FC236}">
                <a16:creationId xmlns:a16="http://schemas.microsoft.com/office/drawing/2014/main" id="{D53A7A35-54C0-4EA4-8F75-3A1DF0A47FA8}"/>
              </a:ext>
            </a:extLst>
          </p:cNvPr>
          <p:cNvSpPr>
            <a:spLocks noGrp="1" noChangeArrowheads="1"/>
          </p:cNvSpPr>
          <p:nvPr>
            <p:ph type="sldNum" sz="quarter" idx="12"/>
          </p:nvPr>
        </p:nvSpPr>
        <p:spPr>
          <a:ln/>
        </p:spPr>
        <p:txBody>
          <a:bodyPr/>
          <a:lstStyle>
            <a:lvl1pPr>
              <a:defRPr/>
            </a:lvl1pPr>
          </a:lstStyle>
          <a:p>
            <a:fld id="{41034378-DFB5-4A79-A424-BDF71E9873C7}" type="slidenum">
              <a:rPr lang="en-GB" altLang="en-US"/>
              <a:pPr/>
              <a:t>‹#›</a:t>
            </a:fld>
            <a:endParaRPr lang="en-GB" altLang="en-US"/>
          </a:p>
        </p:txBody>
      </p:sp>
    </p:spTree>
    <p:extLst>
      <p:ext uri="{BB962C8B-B14F-4D97-AF65-F5344CB8AC3E}">
        <p14:creationId xmlns:p14="http://schemas.microsoft.com/office/powerpoint/2010/main" val="34562714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4418" y="1295400"/>
            <a:ext cx="5369983"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95400"/>
            <a:ext cx="5369984"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290F53FE-083B-4F58-958A-45E07B208D73}"/>
              </a:ext>
            </a:extLst>
          </p:cNvPr>
          <p:cNvSpPr>
            <a:spLocks noGrp="1" noChangeArrowheads="1"/>
          </p:cNvSpPr>
          <p:nvPr>
            <p:ph type="dt" sz="half" idx="10"/>
          </p:nvPr>
        </p:nvSpPr>
        <p:spPr>
          <a:ln/>
        </p:spPr>
        <p:txBody>
          <a:bodyPr/>
          <a:lstStyle>
            <a:lvl1pPr>
              <a:defRPr/>
            </a:lvl1pPr>
          </a:lstStyle>
          <a:p>
            <a:pPr>
              <a:defRPr/>
            </a:pPr>
            <a:r>
              <a:rPr lang="en-GB"/>
              <a:t>© Business Semantics/Model Systems</a:t>
            </a:r>
          </a:p>
        </p:txBody>
      </p:sp>
      <p:sp>
        <p:nvSpPr>
          <p:cNvPr id="6" name="Rectangle 5">
            <a:extLst>
              <a:ext uri="{FF2B5EF4-FFF2-40B4-BE49-F238E27FC236}">
                <a16:creationId xmlns:a16="http://schemas.microsoft.com/office/drawing/2014/main" id="{30E451F2-6317-4434-AB59-C1E213766F36}"/>
              </a:ext>
            </a:extLst>
          </p:cNvPr>
          <p:cNvSpPr>
            <a:spLocks noGrp="1" noChangeArrowheads="1"/>
          </p:cNvSpPr>
          <p:nvPr>
            <p:ph type="ftr" sz="quarter" idx="11"/>
          </p:nvPr>
        </p:nvSpPr>
        <p:spPr>
          <a:ln/>
        </p:spPr>
        <p:txBody>
          <a:bodyPr/>
          <a:lstStyle>
            <a:lvl1pPr>
              <a:defRPr/>
            </a:lvl1pPr>
          </a:lstStyle>
          <a:p>
            <a:pPr>
              <a:defRPr/>
            </a:pPr>
            <a:r>
              <a:rPr lang="en-GB"/>
              <a:t>SBVR: A Standard for the Language of Business and its Policies and Rules</a:t>
            </a:r>
          </a:p>
        </p:txBody>
      </p:sp>
      <p:sp>
        <p:nvSpPr>
          <p:cNvPr id="7" name="Rectangle 6">
            <a:extLst>
              <a:ext uri="{FF2B5EF4-FFF2-40B4-BE49-F238E27FC236}">
                <a16:creationId xmlns:a16="http://schemas.microsoft.com/office/drawing/2014/main" id="{C3618701-C553-46B9-8F3E-A762B11F0B28}"/>
              </a:ext>
            </a:extLst>
          </p:cNvPr>
          <p:cNvSpPr>
            <a:spLocks noGrp="1" noChangeArrowheads="1"/>
          </p:cNvSpPr>
          <p:nvPr>
            <p:ph type="sldNum" sz="quarter" idx="12"/>
          </p:nvPr>
        </p:nvSpPr>
        <p:spPr>
          <a:ln/>
        </p:spPr>
        <p:txBody>
          <a:bodyPr/>
          <a:lstStyle>
            <a:lvl1pPr>
              <a:defRPr/>
            </a:lvl1pPr>
          </a:lstStyle>
          <a:p>
            <a:fld id="{71C7FB56-BEEF-4567-B819-1C17493F5D85}" type="slidenum">
              <a:rPr lang="en-GB" altLang="en-US"/>
              <a:pPr/>
              <a:t>‹#›</a:t>
            </a:fld>
            <a:endParaRPr lang="en-GB" altLang="en-US"/>
          </a:p>
        </p:txBody>
      </p:sp>
    </p:spTree>
    <p:extLst>
      <p:ext uri="{BB962C8B-B14F-4D97-AF65-F5344CB8AC3E}">
        <p14:creationId xmlns:p14="http://schemas.microsoft.com/office/powerpoint/2010/main" val="3104622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A76DBC27-0E41-439E-A625-FFB28216E42B}"/>
              </a:ext>
            </a:extLst>
          </p:cNvPr>
          <p:cNvSpPr>
            <a:spLocks noGrp="1" noChangeArrowheads="1"/>
          </p:cNvSpPr>
          <p:nvPr>
            <p:ph type="dt" sz="half" idx="10"/>
          </p:nvPr>
        </p:nvSpPr>
        <p:spPr>
          <a:ln/>
        </p:spPr>
        <p:txBody>
          <a:bodyPr/>
          <a:lstStyle>
            <a:lvl1pPr>
              <a:defRPr/>
            </a:lvl1pPr>
          </a:lstStyle>
          <a:p>
            <a:pPr>
              <a:defRPr/>
            </a:pPr>
            <a:r>
              <a:rPr lang="en-GB"/>
              <a:t>© Business Semantics/Model Systems</a:t>
            </a:r>
          </a:p>
        </p:txBody>
      </p:sp>
      <p:sp>
        <p:nvSpPr>
          <p:cNvPr id="8" name="Rectangle 5">
            <a:extLst>
              <a:ext uri="{FF2B5EF4-FFF2-40B4-BE49-F238E27FC236}">
                <a16:creationId xmlns:a16="http://schemas.microsoft.com/office/drawing/2014/main" id="{277AFEAA-3A05-46DD-8795-272D2C5C14D3}"/>
              </a:ext>
            </a:extLst>
          </p:cNvPr>
          <p:cNvSpPr>
            <a:spLocks noGrp="1" noChangeArrowheads="1"/>
          </p:cNvSpPr>
          <p:nvPr>
            <p:ph type="ftr" sz="quarter" idx="11"/>
          </p:nvPr>
        </p:nvSpPr>
        <p:spPr>
          <a:ln/>
        </p:spPr>
        <p:txBody>
          <a:bodyPr/>
          <a:lstStyle>
            <a:lvl1pPr>
              <a:defRPr/>
            </a:lvl1pPr>
          </a:lstStyle>
          <a:p>
            <a:pPr>
              <a:defRPr/>
            </a:pPr>
            <a:r>
              <a:rPr lang="en-GB"/>
              <a:t>SBVR: A Standard for the Language of Business and its Policies and Rules</a:t>
            </a:r>
          </a:p>
        </p:txBody>
      </p:sp>
      <p:sp>
        <p:nvSpPr>
          <p:cNvPr id="9" name="Rectangle 6">
            <a:extLst>
              <a:ext uri="{FF2B5EF4-FFF2-40B4-BE49-F238E27FC236}">
                <a16:creationId xmlns:a16="http://schemas.microsoft.com/office/drawing/2014/main" id="{4B7FA88D-8CFD-455D-A1EB-0FDA43F13DAF}"/>
              </a:ext>
            </a:extLst>
          </p:cNvPr>
          <p:cNvSpPr>
            <a:spLocks noGrp="1" noChangeArrowheads="1"/>
          </p:cNvSpPr>
          <p:nvPr>
            <p:ph type="sldNum" sz="quarter" idx="12"/>
          </p:nvPr>
        </p:nvSpPr>
        <p:spPr>
          <a:ln/>
        </p:spPr>
        <p:txBody>
          <a:bodyPr/>
          <a:lstStyle>
            <a:lvl1pPr>
              <a:defRPr/>
            </a:lvl1pPr>
          </a:lstStyle>
          <a:p>
            <a:fld id="{CFD82501-6055-476D-98EA-5E5A7671902E}" type="slidenum">
              <a:rPr lang="en-GB" altLang="en-US"/>
              <a:pPr/>
              <a:t>‹#›</a:t>
            </a:fld>
            <a:endParaRPr lang="en-GB" altLang="en-US"/>
          </a:p>
        </p:txBody>
      </p:sp>
    </p:spTree>
    <p:extLst>
      <p:ext uri="{BB962C8B-B14F-4D97-AF65-F5344CB8AC3E}">
        <p14:creationId xmlns:p14="http://schemas.microsoft.com/office/powerpoint/2010/main" val="26981912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75A83E5-1848-4B49-9545-70D32EED408C}"/>
              </a:ext>
            </a:extLst>
          </p:cNvPr>
          <p:cNvSpPr>
            <a:spLocks noGrp="1" noChangeArrowheads="1"/>
          </p:cNvSpPr>
          <p:nvPr>
            <p:ph type="dt" sz="half" idx="10"/>
          </p:nvPr>
        </p:nvSpPr>
        <p:spPr>
          <a:ln/>
        </p:spPr>
        <p:txBody>
          <a:bodyPr/>
          <a:lstStyle>
            <a:lvl1pPr>
              <a:defRPr/>
            </a:lvl1pPr>
          </a:lstStyle>
          <a:p>
            <a:pPr>
              <a:defRPr/>
            </a:pPr>
            <a:r>
              <a:rPr lang="en-GB"/>
              <a:t>© Business Semantics/Model Systems</a:t>
            </a:r>
          </a:p>
        </p:txBody>
      </p:sp>
      <p:sp>
        <p:nvSpPr>
          <p:cNvPr id="4" name="Rectangle 5">
            <a:extLst>
              <a:ext uri="{FF2B5EF4-FFF2-40B4-BE49-F238E27FC236}">
                <a16:creationId xmlns:a16="http://schemas.microsoft.com/office/drawing/2014/main" id="{B48890A7-DD34-4D86-9694-CE781BE75F9A}"/>
              </a:ext>
            </a:extLst>
          </p:cNvPr>
          <p:cNvSpPr>
            <a:spLocks noGrp="1" noChangeArrowheads="1"/>
          </p:cNvSpPr>
          <p:nvPr>
            <p:ph type="ftr" sz="quarter" idx="11"/>
          </p:nvPr>
        </p:nvSpPr>
        <p:spPr>
          <a:ln/>
        </p:spPr>
        <p:txBody>
          <a:bodyPr/>
          <a:lstStyle>
            <a:lvl1pPr>
              <a:defRPr/>
            </a:lvl1pPr>
          </a:lstStyle>
          <a:p>
            <a:pPr>
              <a:defRPr/>
            </a:pPr>
            <a:r>
              <a:rPr lang="en-GB"/>
              <a:t>SBVR: A Standard for the Language of Business and its Policies and Rules</a:t>
            </a:r>
          </a:p>
        </p:txBody>
      </p:sp>
      <p:sp>
        <p:nvSpPr>
          <p:cNvPr id="5" name="Rectangle 6">
            <a:extLst>
              <a:ext uri="{FF2B5EF4-FFF2-40B4-BE49-F238E27FC236}">
                <a16:creationId xmlns:a16="http://schemas.microsoft.com/office/drawing/2014/main" id="{C08F0F41-C1B9-4F19-982E-2AAA7AB64673}"/>
              </a:ext>
            </a:extLst>
          </p:cNvPr>
          <p:cNvSpPr>
            <a:spLocks noGrp="1" noChangeArrowheads="1"/>
          </p:cNvSpPr>
          <p:nvPr>
            <p:ph type="sldNum" sz="quarter" idx="12"/>
          </p:nvPr>
        </p:nvSpPr>
        <p:spPr>
          <a:ln/>
        </p:spPr>
        <p:txBody>
          <a:bodyPr/>
          <a:lstStyle>
            <a:lvl1pPr>
              <a:defRPr/>
            </a:lvl1pPr>
          </a:lstStyle>
          <a:p>
            <a:fld id="{EEF6E5C5-0098-45E0-A477-17A5D636A86F}" type="slidenum">
              <a:rPr lang="en-GB" altLang="en-US"/>
              <a:pPr/>
              <a:t>‹#›</a:t>
            </a:fld>
            <a:endParaRPr lang="en-GB" altLang="en-US"/>
          </a:p>
        </p:txBody>
      </p:sp>
    </p:spTree>
    <p:extLst>
      <p:ext uri="{BB962C8B-B14F-4D97-AF65-F5344CB8AC3E}">
        <p14:creationId xmlns:p14="http://schemas.microsoft.com/office/powerpoint/2010/main" val="767329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96DCF8C-A22C-4CBF-9761-DF69C09E35B0}"/>
              </a:ext>
            </a:extLst>
          </p:cNvPr>
          <p:cNvSpPr>
            <a:spLocks noGrp="1" noChangeArrowheads="1"/>
          </p:cNvSpPr>
          <p:nvPr>
            <p:ph type="dt" sz="half" idx="10"/>
          </p:nvPr>
        </p:nvSpPr>
        <p:spPr>
          <a:ln/>
        </p:spPr>
        <p:txBody>
          <a:bodyPr/>
          <a:lstStyle>
            <a:lvl1pPr>
              <a:defRPr/>
            </a:lvl1pPr>
          </a:lstStyle>
          <a:p>
            <a:pPr>
              <a:defRPr/>
            </a:pPr>
            <a:r>
              <a:rPr lang="en-GB"/>
              <a:t>© Business Semantics/Model Systems</a:t>
            </a:r>
          </a:p>
        </p:txBody>
      </p:sp>
      <p:sp>
        <p:nvSpPr>
          <p:cNvPr id="3" name="Rectangle 5">
            <a:extLst>
              <a:ext uri="{FF2B5EF4-FFF2-40B4-BE49-F238E27FC236}">
                <a16:creationId xmlns:a16="http://schemas.microsoft.com/office/drawing/2014/main" id="{0EC1C33B-00DC-46F3-85C5-F575589F511B}"/>
              </a:ext>
            </a:extLst>
          </p:cNvPr>
          <p:cNvSpPr>
            <a:spLocks noGrp="1" noChangeArrowheads="1"/>
          </p:cNvSpPr>
          <p:nvPr>
            <p:ph type="ftr" sz="quarter" idx="11"/>
          </p:nvPr>
        </p:nvSpPr>
        <p:spPr>
          <a:ln/>
        </p:spPr>
        <p:txBody>
          <a:bodyPr/>
          <a:lstStyle>
            <a:lvl1pPr>
              <a:defRPr/>
            </a:lvl1pPr>
          </a:lstStyle>
          <a:p>
            <a:pPr>
              <a:defRPr/>
            </a:pPr>
            <a:r>
              <a:rPr lang="en-GB"/>
              <a:t>SBVR: A Standard for the Language of Business and its Policies and Rules</a:t>
            </a:r>
          </a:p>
        </p:txBody>
      </p:sp>
      <p:sp>
        <p:nvSpPr>
          <p:cNvPr id="4" name="Rectangle 6">
            <a:extLst>
              <a:ext uri="{FF2B5EF4-FFF2-40B4-BE49-F238E27FC236}">
                <a16:creationId xmlns:a16="http://schemas.microsoft.com/office/drawing/2014/main" id="{17ABB683-E035-4930-8AD3-EF4CD523F119}"/>
              </a:ext>
            </a:extLst>
          </p:cNvPr>
          <p:cNvSpPr>
            <a:spLocks noGrp="1" noChangeArrowheads="1"/>
          </p:cNvSpPr>
          <p:nvPr>
            <p:ph type="sldNum" sz="quarter" idx="12"/>
          </p:nvPr>
        </p:nvSpPr>
        <p:spPr>
          <a:ln/>
        </p:spPr>
        <p:txBody>
          <a:bodyPr/>
          <a:lstStyle>
            <a:lvl1pPr>
              <a:defRPr/>
            </a:lvl1pPr>
          </a:lstStyle>
          <a:p>
            <a:fld id="{BA585D15-09C0-4B5B-B378-A6245FE3CB60}" type="slidenum">
              <a:rPr lang="en-GB" altLang="en-US"/>
              <a:pPr/>
              <a:t>‹#›</a:t>
            </a:fld>
            <a:endParaRPr lang="en-GB" altLang="en-US"/>
          </a:p>
        </p:txBody>
      </p:sp>
    </p:spTree>
    <p:extLst>
      <p:ext uri="{BB962C8B-B14F-4D97-AF65-F5344CB8AC3E}">
        <p14:creationId xmlns:p14="http://schemas.microsoft.com/office/powerpoint/2010/main" val="357108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B38C63-F572-4708-B16A-97CD4BB91E84}"/>
              </a:ext>
            </a:extLst>
          </p:cNvPr>
          <p:cNvSpPr>
            <a:spLocks noGrp="1" noChangeArrowheads="1"/>
          </p:cNvSpPr>
          <p:nvPr>
            <p:ph type="dt" sz="half" idx="10"/>
          </p:nvPr>
        </p:nvSpPr>
        <p:spPr>
          <a:ln/>
        </p:spPr>
        <p:txBody>
          <a:bodyPr/>
          <a:lstStyle>
            <a:lvl1pPr>
              <a:defRPr/>
            </a:lvl1pPr>
          </a:lstStyle>
          <a:p>
            <a:pPr>
              <a:defRPr/>
            </a:pPr>
            <a:r>
              <a:rPr lang="en-GB"/>
              <a:t>© Business Semantics/Model Systems</a:t>
            </a:r>
          </a:p>
        </p:txBody>
      </p:sp>
      <p:sp>
        <p:nvSpPr>
          <p:cNvPr id="6" name="Rectangle 5">
            <a:extLst>
              <a:ext uri="{FF2B5EF4-FFF2-40B4-BE49-F238E27FC236}">
                <a16:creationId xmlns:a16="http://schemas.microsoft.com/office/drawing/2014/main" id="{F4E82D4F-29F2-4C16-96FE-4B79924630B0}"/>
              </a:ext>
            </a:extLst>
          </p:cNvPr>
          <p:cNvSpPr>
            <a:spLocks noGrp="1" noChangeArrowheads="1"/>
          </p:cNvSpPr>
          <p:nvPr>
            <p:ph type="ftr" sz="quarter" idx="11"/>
          </p:nvPr>
        </p:nvSpPr>
        <p:spPr>
          <a:ln/>
        </p:spPr>
        <p:txBody>
          <a:bodyPr/>
          <a:lstStyle>
            <a:lvl1pPr>
              <a:defRPr/>
            </a:lvl1pPr>
          </a:lstStyle>
          <a:p>
            <a:pPr>
              <a:defRPr/>
            </a:pPr>
            <a:r>
              <a:rPr lang="en-GB"/>
              <a:t>SBVR: A Standard for the Language of Business and its Policies and Rules</a:t>
            </a:r>
          </a:p>
        </p:txBody>
      </p:sp>
      <p:sp>
        <p:nvSpPr>
          <p:cNvPr id="7" name="Rectangle 6">
            <a:extLst>
              <a:ext uri="{FF2B5EF4-FFF2-40B4-BE49-F238E27FC236}">
                <a16:creationId xmlns:a16="http://schemas.microsoft.com/office/drawing/2014/main" id="{8BD25B41-4E41-406C-A173-4A7C033B6D6E}"/>
              </a:ext>
            </a:extLst>
          </p:cNvPr>
          <p:cNvSpPr>
            <a:spLocks noGrp="1" noChangeArrowheads="1"/>
          </p:cNvSpPr>
          <p:nvPr>
            <p:ph type="sldNum" sz="quarter" idx="12"/>
          </p:nvPr>
        </p:nvSpPr>
        <p:spPr>
          <a:ln/>
        </p:spPr>
        <p:txBody>
          <a:bodyPr/>
          <a:lstStyle>
            <a:lvl1pPr>
              <a:defRPr/>
            </a:lvl1pPr>
          </a:lstStyle>
          <a:p>
            <a:fld id="{AB88CED4-996F-482C-9DB7-545869653367}" type="slidenum">
              <a:rPr lang="en-GB" altLang="en-US"/>
              <a:pPr/>
              <a:t>‹#›</a:t>
            </a:fld>
            <a:endParaRPr lang="en-GB" altLang="en-US"/>
          </a:p>
        </p:txBody>
      </p:sp>
    </p:spTree>
    <p:extLst>
      <p:ext uri="{BB962C8B-B14F-4D97-AF65-F5344CB8AC3E}">
        <p14:creationId xmlns:p14="http://schemas.microsoft.com/office/powerpoint/2010/main" val="299008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4D3A-D371-46BE-93E4-1F2A444823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A71C8C-2878-4478-80CD-C1AC24CF82F7}"/>
              </a:ext>
            </a:extLst>
          </p:cNvPr>
          <p:cNvSpPr>
            <a:spLocks noGrp="1"/>
          </p:cNvSpPr>
          <p:nvPr>
            <p:ph type="dt" sz="half" idx="10"/>
          </p:nvPr>
        </p:nvSpPr>
        <p:spPr/>
        <p:txBody>
          <a:bodyPr/>
          <a:lstStyle/>
          <a:p>
            <a:fld id="{C966387A-3592-438D-9BF0-B80B2BAF2F70}" type="datetimeFigureOut">
              <a:rPr lang="en-US" smtClean="0"/>
              <a:t>6/12/2020</a:t>
            </a:fld>
            <a:endParaRPr lang="en-US"/>
          </a:p>
        </p:txBody>
      </p:sp>
      <p:sp>
        <p:nvSpPr>
          <p:cNvPr id="4" name="Footer Placeholder 3">
            <a:extLst>
              <a:ext uri="{FF2B5EF4-FFF2-40B4-BE49-F238E27FC236}">
                <a16:creationId xmlns:a16="http://schemas.microsoft.com/office/drawing/2014/main" id="{4E50C797-42C0-4FD9-AAA1-26F30DF3C3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CD42FD-5D58-4F74-9F41-24E9D629C17A}"/>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11081761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3C7CDCA-A0FE-4DBE-9B39-E33B74233F8D}"/>
              </a:ext>
            </a:extLst>
          </p:cNvPr>
          <p:cNvSpPr>
            <a:spLocks noGrp="1" noChangeArrowheads="1"/>
          </p:cNvSpPr>
          <p:nvPr>
            <p:ph type="dt" sz="half" idx="10"/>
          </p:nvPr>
        </p:nvSpPr>
        <p:spPr>
          <a:ln/>
        </p:spPr>
        <p:txBody>
          <a:bodyPr/>
          <a:lstStyle>
            <a:lvl1pPr>
              <a:defRPr/>
            </a:lvl1pPr>
          </a:lstStyle>
          <a:p>
            <a:pPr>
              <a:defRPr/>
            </a:pPr>
            <a:r>
              <a:rPr lang="en-GB"/>
              <a:t>© Business Semantics/Model Systems</a:t>
            </a:r>
          </a:p>
        </p:txBody>
      </p:sp>
      <p:sp>
        <p:nvSpPr>
          <p:cNvPr id="6" name="Rectangle 5">
            <a:extLst>
              <a:ext uri="{FF2B5EF4-FFF2-40B4-BE49-F238E27FC236}">
                <a16:creationId xmlns:a16="http://schemas.microsoft.com/office/drawing/2014/main" id="{DC281342-0B02-4F00-B07D-F4196FE194DF}"/>
              </a:ext>
            </a:extLst>
          </p:cNvPr>
          <p:cNvSpPr>
            <a:spLocks noGrp="1" noChangeArrowheads="1"/>
          </p:cNvSpPr>
          <p:nvPr>
            <p:ph type="ftr" sz="quarter" idx="11"/>
          </p:nvPr>
        </p:nvSpPr>
        <p:spPr>
          <a:ln/>
        </p:spPr>
        <p:txBody>
          <a:bodyPr/>
          <a:lstStyle>
            <a:lvl1pPr>
              <a:defRPr/>
            </a:lvl1pPr>
          </a:lstStyle>
          <a:p>
            <a:pPr>
              <a:defRPr/>
            </a:pPr>
            <a:r>
              <a:rPr lang="en-GB"/>
              <a:t>SBVR: A Standard for the Language of Business and its Policies and Rules</a:t>
            </a:r>
          </a:p>
        </p:txBody>
      </p:sp>
      <p:sp>
        <p:nvSpPr>
          <p:cNvPr id="7" name="Rectangle 6">
            <a:extLst>
              <a:ext uri="{FF2B5EF4-FFF2-40B4-BE49-F238E27FC236}">
                <a16:creationId xmlns:a16="http://schemas.microsoft.com/office/drawing/2014/main" id="{3DB677A6-B54B-408A-8C20-C9F1D8BF02F5}"/>
              </a:ext>
            </a:extLst>
          </p:cNvPr>
          <p:cNvSpPr>
            <a:spLocks noGrp="1" noChangeArrowheads="1"/>
          </p:cNvSpPr>
          <p:nvPr>
            <p:ph type="sldNum" sz="quarter" idx="12"/>
          </p:nvPr>
        </p:nvSpPr>
        <p:spPr>
          <a:ln/>
        </p:spPr>
        <p:txBody>
          <a:bodyPr/>
          <a:lstStyle>
            <a:lvl1pPr>
              <a:defRPr/>
            </a:lvl1pPr>
          </a:lstStyle>
          <a:p>
            <a:fld id="{B53B1217-C2DE-41A2-BEBA-EF6C9D407278}" type="slidenum">
              <a:rPr lang="en-GB" altLang="en-US"/>
              <a:pPr/>
              <a:t>‹#›</a:t>
            </a:fld>
            <a:endParaRPr lang="en-GB" altLang="en-US"/>
          </a:p>
        </p:txBody>
      </p:sp>
    </p:spTree>
    <p:extLst>
      <p:ext uri="{BB962C8B-B14F-4D97-AF65-F5344CB8AC3E}">
        <p14:creationId xmlns:p14="http://schemas.microsoft.com/office/powerpoint/2010/main" val="25290480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F0B7B23-D6F5-4EFD-98AB-C71D6D67F067}"/>
              </a:ext>
            </a:extLst>
          </p:cNvPr>
          <p:cNvSpPr>
            <a:spLocks noGrp="1" noChangeArrowheads="1"/>
          </p:cNvSpPr>
          <p:nvPr>
            <p:ph type="dt" sz="half" idx="10"/>
          </p:nvPr>
        </p:nvSpPr>
        <p:spPr>
          <a:ln/>
        </p:spPr>
        <p:txBody>
          <a:bodyPr/>
          <a:lstStyle>
            <a:lvl1pPr>
              <a:defRPr/>
            </a:lvl1pPr>
          </a:lstStyle>
          <a:p>
            <a:pPr>
              <a:defRPr/>
            </a:pPr>
            <a:r>
              <a:rPr lang="en-GB"/>
              <a:t>© Business Semantics/Model Systems</a:t>
            </a:r>
          </a:p>
        </p:txBody>
      </p:sp>
      <p:sp>
        <p:nvSpPr>
          <p:cNvPr id="5" name="Rectangle 5">
            <a:extLst>
              <a:ext uri="{FF2B5EF4-FFF2-40B4-BE49-F238E27FC236}">
                <a16:creationId xmlns:a16="http://schemas.microsoft.com/office/drawing/2014/main" id="{509C223B-38C9-4444-9079-F54F32F7877D}"/>
              </a:ext>
            </a:extLst>
          </p:cNvPr>
          <p:cNvSpPr>
            <a:spLocks noGrp="1" noChangeArrowheads="1"/>
          </p:cNvSpPr>
          <p:nvPr>
            <p:ph type="ftr" sz="quarter" idx="11"/>
          </p:nvPr>
        </p:nvSpPr>
        <p:spPr>
          <a:ln/>
        </p:spPr>
        <p:txBody>
          <a:bodyPr/>
          <a:lstStyle>
            <a:lvl1pPr>
              <a:defRPr/>
            </a:lvl1pPr>
          </a:lstStyle>
          <a:p>
            <a:pPr>
              <a:defRPr/>
            </a:pPr>
            <a:r>
              <a:rPr lang="en-GB"/>
              <a:t>SBVR: A Standard for the Language of Business and its Policies and Rules</a:t>
            </a:r>
          </a:p>
        </p:txBody>
      </p:sp>
      <p:sp>
        <p:nvSpPr>
          <p:cNvPr id="6" name="Rectangle 6">
            <a:extLst>
              <a:ext uri="{FF2B5EF4-FFF2-40B4-BE49-F238E27FC236}">
                <a16:creationId xmlns:a16="http://schemas.microsoft.com/office/drawing/2014/main" id="{16BD1AF4-F411-42A6-8251-480B224BC44C}"/>
              </a:ext>
            </a:extLst>
          </p:cNvPr>
          <p:cNvSpPr>
            <a:spLocks noGrp="1" noChangeArrowheads="1"/>
          </p:cNvSpPr>
          <p:nvPr>
            <p:ph type="sldNum" sz="quarter" idx="12"/>
          </p:nvPr>
        </p:nvSpPr>
        <p:spPr>
          <a:ln/>
        </p:spPr>
        <p:txBody>
          <a:bodyPr/>
          <a:lstStyle>
            <a:lvl1pPr>
              <a:defRPr/>
            </a:lvl1pPr>
          </a:lstStyle>
          <a:p>
            <a:fld id="{6CE59C08-04A0-4DFE-BF37-74B72D6D8B15}" type="slidenum">
              <a:rPr lang="en-GB" altLang="en-US"/>
              <a:pPr/>
              <a:t>‹#›</a:t>
            </a:fld>
            <a:endParaRPr lang="en-GB" altLang="en-US"/>
          </a:p>
        </p:txBody>
      </p:sp>
    </p:spTree>
    <p:extLst>
      <p:ext uri="{BB962C8B-B14F-4D97-AF65-F5344CB8AC3E}">
        <p14:creationId xmlns:p14="http://schemas.microsoft.com/office/powerpoint/2010/main" val="32336099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7451" y="457200"/>
            <a:ext cx="2760133" cy="57086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457200"/>
            <a:ext cx="8077200" cy="5708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B58E6D5-DA75-4BCA-88D7-D855EBAB3F4E}"/>
              </a:ext>
            </a:extLst>
          </p:cNvPr>
          <p:cNvSpPr>
            <a:spLocks noGrp="1" noChangeArrowheads="1"/>
          </p:cNvSpPr>
          <p:nvPr>
            <p:ph type="dt" sz="half" idx="10"/>
          </p:nvPr>
        </p:nvSpPr>
        <p:spPr>
          <a:ln/>
        </p:spPr>
        <p:txBody>
          <a:bodyPr/>
          <a:lstStyle>
            <a:lvl1pPr>
              <a:defRPr/>
            </a:lvl1pPr>
          </a:lstStyle>
          <a:p>
            <a:pPr>
              <a:defRPr/>
            </a:pPr>
            <a:r>
              <a:rPr lang="en-GB"/>
              <a:t>© Business Semantics/Model Systems</a:t>
            </a:r>
          </a:p>
        </p:txBody>
      </p:sp>
      <p:sp>
        <p:nvSpPr>
          <p:cNvPr id="5" name="Rectangle 5">
            <a:extLst>
              <a:ext uri="{FF2B5EF4-FFF2-40B4-BE49-F238E27FC236}">
                <a16:creationId xmlns:a16="http://schemas.microsoft.com/office/drawing/2014/main" id="{CC20EFDB-B6FC-4DAD-8A1C-DCE6B83AF997}"/>
              </a:ext>
            </a:extLst>
          </p:cNvPr>
          <p:cNvSpPr>
            <a:spLocks noGrp="1" noChangeArrowheads="1"/>
          </p:cNvSpPr>
          <p:nvPr>
            <p:ph type="ftr" sz="quarter" idx="11"/>
          </p:nvPr>
        </p:nvSpPr>
        <p:spPr>
          <a:ln/>
        </p:spPr>
        <p:txBody>
          <a:bodyPr/>
          <a:lstStyle>
            <a:lvl1pPr>
              <a:defRPr/>
            </a:lvl1pPr>
          </a:lstStyle>
          <a:p>
            <a:pPr>
              <a:defRPr/>
            </a:pPr>
            <a:r>
              <a:rPr lang="en-GB"/>
              <a:t>SBVR: A Standard for the Language of Business and its Policies and Rules</a:t>
            </a:r>
          </a:p>
        </p:txBody>
      </p:sp>
      <p:sp>
        <p:nvSpPr>
          <p:cNvPr id="6" name="Rectangle 6">
            <a:extLst>
              <a:ext uri="{FF2B5EF4-FFF2-40B4-BE49-F238E27FC236}">
                <a16:creationId xmlns:a16="http://schemas.microsoft.com/office/drawing/2014/main" id="{BB934491-1D76-4B52-BE4D-81768B0BF9FB}"/>
              </a:ext>
            </a:extLst>
          </p:cNvPr>
          <p:cNvSpPr>
            <a:spLocks noGrp="1" noChangeArrowheads="1"/>
          </p:cNvSpPr>
          <p:nvPr>
            <p:ph type="sldNum" sz="quarter" idx="12"/>
          </p:nvPr>
        </p:nvSpPr>
        <p:spPr>
          <a:ln/>
        </p:spPr>
        <p:txBody>
          <a:bodyPr/>
          <a:lstStyle>
            <a:lvl1pPr>
              <a:defRPr/>
            </a:lvl1pPr>
          </a:lstStyle>
          <a:p>
            <a:fld id="{24598574-1718-4D22-BE14-4DD03024D858}" type="slidenum">
              <a:rPr lang="en-GB" altLang="en-US"/>
              <a:pPr/>
              <a:t>‹#›</a:t>
            </a:fld>
            <a:endParaRPr lang="en-GB" altLang="en-US"/>
          </a:p>
        </p:txBody>
      </p:sp>
    </p:spTree>
    <p:extLst>
      <p:ext uri="{BB962C8B-B14F-4D97-AF65-F5344CB8AC3E}">
        <p14:creationId xmlns:p14="http://schemas.microsoft.com/office/powerpoint/2010/main" val="3700962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457200"/>
            <a:ext cx="11040533" cy="609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24418" y="1295400"/>
            <a:ext cx="5369983" cy="487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95400"/>
            <a:ext cx="5369984" cy="487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1B5661C-EF2B-4A6D-B080-525082550FAB}"/>
              </a:ext>
            </a:extLst>
          </p:cNvPr>
          <p:cNvSpPr>
            <a:spLocks noGrp="1" noChangeArrowheads="1"/>
          </p:cNvSpPr>
          <p:nvPr>
            <p:ph type="dt" sz="half" idx="10"/>
          </p:nvPr>
        </p:nvSpPr>
        <p:spPr>
          <a:ln/>
        </p:spPr>
        <p:txBody>
          <a:bodyPr/>
          <a:lstStyle>
            <a:lvl1pPr>
              <a:defRPr/>
            </a:lvl1pPr>
          </a:lstStyle>
          <a:p>
            <a:pPr>
              <a:defRPr/>
            </a:pPr>
            <a:r>
              <a:rPr lang="en-GB"/>
              <a:t>© Business Semantics/Model Systems</a:t>
            </a:r>
          </a:p>
        </p:txBody>
      </p:sp>
      <p:sp>
        <p:nvSpPr>
          <p:cNvPr id="6" name="Rectangle 5">
            <a:extLst>
              <a:ext uri="{FF2B5EF4-FFF2-40B4-BE49-F238E27FC236}">
                <a16:creationId xmlns:a16="http://schemas.microsoft.com/office/drawing/2014/main" id="{EF18C92C-6A9E-468B-B489-95157070A37A}"/>
              </a:ext>
            </a:extLst>
          </p:cNvPr>
          <p:cNvSpPr>
            <a:spLocks noGrp="1" noChangeArrowheads="1"/>
          </p:cNvSpPr>
          <p:nvPr>
            <p:ph type="ftr" sz="quarter" idx="11"/>
          </p:nvPr>
        </p:nvSpPr>
        <p:spPr>
          <a:ln/>
        </p:spPr>
        <p:txBody>
          <a:bodyPr/>
          <a:lstStyle>
            <a:lvl1pPr>
              <a:defRPr/>
            </a:lvl1pPr>
          </a:lstStyle>
          <a:p>
            <a:pPr>
              <a:defRPr/>
            </a:pPr>
            <a:r>
              <a:rPr lang="en-GB"/>
              <a:t>SBVR: A Standard for the Language of Business and its Policies and Rules</a:t>
            </a:r>
          </a:p>
        </p:txBody>
      </p:sp>
      <p:sp>
        <p:nvSpPr>
          <p:cNvPr id="7" name="Rectangle 6">
            <a:extLst>
              <a:ext uri="{FF2B5EF4-FFF2-40B4-BE49-F238E27FC236}">
                <a16:creationId xmlns:a16="http://schemas.microsoft.com/office/drawing/2014/main" id="{1748D298-15B3-4A85-B493-F880A9335FCE}"/>
              </a:ext>
            </a:extLst>
          </p:cNvPr>
          <p:cNvSpPr>
            <a:spLocks noGrp="1" noChangeArrowheads="1"/>
          </p:cNvSpPr>
          <p:nvPr>
            <p:ph type="sldNum" sz="quarter" idx="12"/>
          </p:nvPr>
        </p:nvSpPr>
        <p:spPr>
          <a:ln/>
        </p:spPr>
        <p:txBody>
          <a:bodyPr/>
          <a:lstStyle>
            <a:lvl1pPr>
              <a:defRPr/>
            </a:lvl1pPr>
          </a:lstStyle>
          <a:p>
            <a:fld id="{E58E8AFB-6632-4A6C-82A4-ED5CAE867153}" type="slidenum">
              <a:rPr lang="en-GB" altLang="en-US"/>
              <a:pPr/>
              <a:t>‹#›</a:t>
            </a:fld>
            <a:endParaRPr lang="en-GB" altLang="en-US"/>
          </a:p>
        </p:txBody>
      </p:sp>
    </p:spTree>
    <p:extLst>
      <p:ext uri="{BB962C8B-B14F-4D97-AF65-F5344CB8AC3E}">
        <p14:creationId xmlns:p14="http://schemas.microsoft.com/office/powerpoint/2010/main" val="32828789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BA60-FC9F-4616-A754-144D42FFD85A}"/>
              </a:ext>
            </a:extLst>
          </p:cNvPr>
          <p:cNvSpPr>
            <a:spLocks noGrp="1"/>
          </p:cNvSpPr>
          <p:nvPr>
            <p:ph type="title"/>
          </p:nvPr>
        </p:nvSpPr>
        <p:spPr>
          <a:xfrm>
            <a:off x="527051" y="457200"/>
            <a:ext cx="11040533" cy="6096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60F1D7-16D8-47EE-A2A0-AF5624B1CE60}"/>
              </a:ext>
            </a:extLst>
          </p:cNvPr>
          <p:cNvSpPr>
            <a:spLocks noGrp="1"/>
          </p:cNvSpPr>
          <p:nvPr>
            <p:ph idx="1"/>
          </p:nvPr>
        </p:nvSpPr>
        <p:spPr>
          <a:xfrm>
            <a:off x="624418" y="1295400"/>
            <a:ext cx="10943167" cy="487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6A2719-CDB3-4A9E-B350-826CCE211743}"/>
              </a:ext>
            </a:extLst>
          </p:cNvPr>
          <p:cNvSpPr>
            <a:spLocks noGrp="1"/>
          </p:cNvSpPr>
          <p:nvPr>
            <p:ph type="dt" sz="half" idx="10"/>
          </p:nvPr>
        </p:nvSpPr>
        <p:spPr>
          <a:xfrm>
            <a:off x="527051" y="6524625"/>
            <a:ext cx="3551767" cy="223838"/>
          </a:xfrm>
        </p:spPr>
        <p:txBody>
          <a:bodyPr/>
          <a:lstStyle>
            <a:lvl1pPr>
              <a:defRPr smtClean="0"/>
            </a:lvl1pPr>
          </a:lstStyle>
          <a:p>
            <a:pPr>
              <a:defRPr/>
            </a:pPr>
            <a:r>
              <a:rPr lang="en-GB"/>
              <a:t>© Business Semantics/Model Systems</a:t>
            </a:r>
          </a:p>
        </p:txBody>
      </p:sp>
      <p:sp>
        <p:nvSpPr>
          <p:cNvPr id="5" name="Footer Placeholder 4">
            <a:extLst>
              <a:ext uri="{FF2B5EF4-FFF2-40B4-BE49-F238E27FC236}">
                <a16:creationId xmlns:a16="http://schemas.microsoft.com/office/drawing/2014/main" id="{5B7EA40B-9927-438A-9A1C-510C26DCDA3B}"/>
              </a:ext>
            </a:extLst>
          </p:cNvPr>
          <p:cNvSpPr>
            <a:spLocks noGrp="1"/>
          </p:cNvSpPr>
          <p:nvPr>
            <p:ph type="ftr" sz="quarter" idx="11"/>
          </p:nvPr>
        </p:nvSpPr>
        <p:spPr>
          <a:xfrm>
            <a:off x="3600451" y="6524626"/>
            <a:ext cx="7584016" cy="180975"/>
          </a:xfrm>
        </p:spPr>
        <p:txBody>
          <a:bodyPr/>
          <a:lstStyle>
            <a:lvl1pPr>
              <a:defRPr smtClean="0"/>
            </a:lvl1pPr>
          </a:lstStyle>
          <a:p>
            <a:pPr>
              <a:defRPr/>
            </a:pPr>
            <a:r>
              <a:rPr lang="en-GB"/>
              <a:t>SBVR: A Standard for the Language of Business and its Policies and Rules</a:t>
            </a:r>
          </a:p>
        </p:txBody>
      </p:sp>
      <p:sp>
        <p:nvSpPr>
          <p:cNvPr id="6" name="Slide Number Placeholder 5">
            <a:extLst>
              <a:ext uri="{FF2B5EF4-FFF2-40B4-BE49-F238E27FC236}">
                <a16:creationId xmlns:a16="http://schemas.microsoft.com/office/drawing/2014/main" id="{AF3FF2A3-ABE3-4787-974C-6B2809FA0359}"/>
              </a:ext>
            </a:extLst>
          </p:cNvPr>
          <p:cNvSpPr>
            <a:spLocks noGrp="1"/>
          </p:cNvSpPr>
          <p:nvPr>
            <p:ph type="sldNum" sz="quarter" idx="12"/>
          </p:nvPr>
        </p:nvSpPr>
        <p:spPr>
          <a:xfrm>
            <a:off x="10653184" y="6524626"/>
            <a:ext cx="914400" cy="180975"/>
          </a:xfrm>
        </p:spPr>
        <p:txBody>
          <a:bodyPr/>
          <a:lstStyle>
            <a:lvl1pPr>
              <a:defRPr/>
            </a:lvl1pPr>
          </a:lstStyle>
          <a:p>
            <a:fld id="{0CE1C4EB-BCF1-4B0D-A672-22AAD3C3743F}" type="slidenum">
              <a:rPr lang="en-GB" altLang="en-US"/>
              <a:pPr/>
              <a:t>‹#›</a:t>
            </a:fld>
            <a:endParaRPr lang="en-GB" altLang="en-US"/>
          </a:p>
        </p:txBody>
      </p:sp>
    </p:spTree>
    <p:extLst>
      <p:ext uri="{BB962C8B-B14F-4D97-AF65-F5344CB8AC3E}">
        <p14:creationId xmlns:p14="http://schemas.microsoft.com/office/powerpoint/2010/main" val="2985724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3A316-320D-4B7A-8D4D-4202BC6AFACF}"/>
              </a:ext>
            </a:extLst>
          </p:cNvPr>
          <p:cNvSpPr>
            <a:spLocks noGrp="1"/>
          </p:cNvSpPr>
          <p:nvPr>
            <p:ph type="title"/>
          </p:nvPr>
        </p:nvSpPr>
        <p:spPr>
          <a:xfrm>
            <a:off x="527051" y="457200"/>
            <a:ext cx="11040533" cy="609600"/>
          </a:xfrm>
        </p:spPr>
        <p:txBody>
          <a:bodyPr/>
          <a:lstStyle/>
          <a:p>
            <a:r>
              <a:rPr lang="en-US"/>
              <a:t>Click to edit Master title style</a:t>
            </a:r>
            <a:endParaRPr lang="en-GB"/>
          </a:p>
        </p:txBody>
      </p:sp>
      <p:sp>
        <p:nvSpPr>
          <p:cNvPr id="3" name="Table Placeholder 2">
            <a:extLst>
              <a:ext uri="{FF2B5EF4-FFF2-40B4-BE49-F238E27FC236}">
                <a16:creationId xmlns:a16="http://schemas.microsoft.com/office/drawing/2014/main" id="{5C5F1D73-7A3B-4C8F-BA1F-5DF85B7FB97F}"/>
              </a:ext>
            </a:extLst>
          </p:cNvPr>
          <p:cNvSpPr>
            <a:spLocks noGrp="1"/>
          </p:cNvSpPr>
          <p:nvPr>
            <p:ph type="tbl" idx="1"/>
          </p:nvPr>
        </p:nvSpPr>
        <p:spPr>
          <a:xfrm>
            <a:off x="624418" y="1295400"/>
            <a:ext cx="10943167" cy="4870450"/>
          </a:xfrm>
        </p:spPr>
        <p:txBody>
          <a:bodyPr/>
          <a:lstStyle/>
          <a:p>
            <a:endParaRPr lang="en-GB"/>
          </a:p>
        </p:txBody>
      </p:sp>
      <p:sp>
        <p:nvSpPr>
          <p:cNvPr id="4" name="Date Placeholder 3">
            <a:extLst>
              <a:ext uri="{FF2B5EF4-FFF2-40B4-BE49-F238E27FC236}">
                <a16:creationId xmlns:a16="http://schemas.microsoft.com/office/drawing/2014/main" id="{216C7BF2-BEF8-4F2E-93F1-6319FDD10853}"/>
              </a:ext>
            </a:extLst>
          </p:cNvPr>
          <p:cNvSpPr>
            <a:spLocks noGrp="1"/>
          </p:cNvSpPr>
          <p:nvPr>
            <p:ph type="dt" sz="half" idx="10"/>
          </p:nvPr>
        </p:nvSpPr>
        <p:spPr>
          <a:xfrm>
            <a:off x="527051" y="6524625"/>
            <a:ext cx="3551767" cy="223838"/>
          </a:xfrm>
        </p:spPr>
        <p:txBody>
          <a:bodyPr/>
          <a:lstStyle>
            <a:lvl1pPr>
              <a:defRPr smtClean="0"/>
            </a:lvl1pPr>
          </a:lstStyle>
          <a:p>
            <a:pPr>
              <a:defRPr/>
            </a:pPr>
            <a:r>
              <a:rPr lang="en-GB"/>
              <a:t>© Business Semantics/Model Systems</a:t>
            </a:r>
          </a:p>
        </p:txBody>
      </p:sp>
      <p:sp>
        <p:nvSpPr>
          <p:cNvPr id="5" name="Footer Placeholder 4">
            <a:extLst>
              <a:ext uri="{FF2B5EF4-FFF2-40B4-BE49-F238E27FC236}">
                <a16:creationId xmlns:a16="http://schemas.microsoft.com/office/drawing/2014/main" id="{39923FBB-B865-4205-96B7-92B90352A62B}"/>
              </a:ext>
            </a:extLst>
          </p:cNvPr>
          <p:cNvSpPr>
            <a:spLocks noGrp="1"/>
          </p:cNvSpPr>
          <p:nvPr>
            <p:ph type="ftr" sz="quarter" idx="11"/>
          </p:nvPr>
        </p:nvSpPr>
        <p:spPr>
          <a:xfrm>
            <a:off x="3600451" y="6524626"/>
            <a:ext cx="7584016" cy="180975"/>
          </a:xfrm>
        </p:spPr>
        <p:txBody>
          <a:bodyPr/>
          <a:lstStyle>
            <a:lvl1pPr>
              <a:defRPr smtClean="0"/>
            </a:lvl1pPr>
          </a:lstStyle>
          <a:p>
            <a:pPr>
              <a:defRPr/>
            </a:pPr>
            <a:r>
              <a:rPr lang="en-GB"/>
              <a:t>SBVR: A Standard for the Language of Business and its Policies and Rules</a:t>
            </a:r>
          </a:p>
        </p:txBody>
      </p:sp>
      <p:sp>
        <p:nvSpPr>
          <p:cNvPr id="6" name="Slide Number Placeholder 5">
            <a:extLst>
              <a:ext uri="{FF2B5EF4-FFF2-40B4-BE49-F238E27FC236}">
                <a16:creationId xmlns:a16="http://schemas.microsoft.com/office/drawing/2014/main" id="{E96D85FD-7DE2-4CF4-8787-145B12A63EB9}"/>
              </a:ext>
            </a:extLst>
          </p:cNvPr>
          <p:cNvSpPr>
            <a:spLocks noGrp="1"/>
          </p:cNvSpPr>
          <p:nvPr>
            <p:ph type="sldNum" sz="quarter" idx="12"/>
          </p:nvPr>
        </p:nvSpPr>
        <p:spPr>
          <a:xfrm>
            <a:off x="10653184" y="6524626"/>
            <a:ext cx="914400" cy="180975"/>
          </a:xfrm>
        </p:spPr>
        <p:txBody>
          <a:bodyPr/>
          <a:lstStyle>
            <a:lvl1pPr>
              <a:defRPr/>
            </a:lvl1pPr>
          </a:lstStyle>
          <a:p>
            <a:fld id="{61866040-E4B0-4C70-95D5-18C43B5F0236}" type="slidenum">
              <a:rPr lang="en-GB" altLang="en-US"/>
              <a:pPr/>
              <a:t>‹#›</a:t>
            </a:fld>
            <a:endParaRPr lang="en-GB" altLang="en-US"/>
          </a:p>
        </p:txBody>
      </p:sp>
    </p:spTree>
    <p:extLst>
      <p:ext uri="{BB962C8B-B14F-4D97-AF65-F5344CB8AC3E}">
        <p14:creationId xmlns:p14="http://schemas.microsoft.com/office/powerpoint/2010/main" val="426406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FAA9D4-7624-4F3C-B089-ABC0842168C9}"/>
              </a:ext>
            </a:extLst>
          </p:cNvPr>
          <p:cNvSpPr>
            <a:spLocks noGrp="1"/>
          </p:cNvSpPr>
          <p:nvPr>
            <p:ph type="dt" sz="half" idx="10"/>
          </p:nvPr>
        </p:nvSpPr>
        <p:spPr/>
        <p:txBody>
          <a:bodyPr/>
          <a:lstStyle/>
          <a:p>
            <a:fld id="{C966387A-3592-438D-9BF0-B80B2BAF2F70}" type="datetimeFigureOut">
              <a:rPr lang="en-US" smtClean="0"/>
              <a:t>6/12/2020</a:t>
            </a:fld>
            <a:endParaRPr lang="en-US"/>
          </a:p>
        </p:txBody>
      </p:sp>
      <p:sp>
        <p:nvSpPr>
          <p:cNvPr id="3" name="Footer Placeholder 2">
            <a:extLst>
              <a:ext uri="{FF2B5EF4-FFF2-40B4-BE49-F238E27FC236}">
                <a16:creationId xmlns:a16="http://schemas.microsoft.com/office/drawing/2014/main" id="{D9EC7ED2-F75A-41DC-966D-EADFA9EFC8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35FBF-A943-4889-8AE0-CD3C8CB0FABD}"/>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328645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0C34-7CE7-4DCC-8777-B46BFC238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D08217-9822-4E33-A129-DBC5154B88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41A52-0D75-4FB8-B907-998F38A3F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0B6893-AD3E-4F8D-B2DA-0E2767A9418C}"/>
              </a:ext>
            </a:extLst>
          </p:cNvPr>
          <p:cNvSpPr>
            <a:spLocks noGrp="1"/>
          </p:cNvSpPr>
          <p:nvPr>
            <p:ph type="dt" sz="half" idx="10"/>
          </p:nvPr>
        </p:nvSpPr>
        <p:spPr/>
        <p:txBody>
          <a:bodyPr/>
          <a:lstStyle/>
          <a:p>
            <a:fld id="{C966387A-3592-438D-9BF0-B80B2BAF2F70}" type="datetimeFigureOut">
              <a:rPr lang="en-US" smtClean="0"/>
              <a:t>6/12/2020</a:t>
            </a:fld>
            <a:endParaRPr lang="en-US"/>
          </a:p>
        </p:txBody>
      </p:sp>
      <p:sp>
        <p:nvSpPr>
          <p:cNvPr id="6" name="Footer Placeholder 5">
            <a:extLst>
              <a:ext uri="{FF2B5EF4-FFF2-40B4-BE49-F238E27FC236}">
                <a16:creationId xmlns:a16="http://schemas.microsoft.com/office/drawing/2014/main" id="{1C427C10-1944-4E2C-949C-9333497C8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333028-CD28-44CE-8FB7-EC70140608D7}"/>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21878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7989-0A5D-405F-9DD1-BC422150F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80098A-9297-4777-A24D-0AEFE007A8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AE7966-7F11-42C9-81B1-78DB9E209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6BA2A7-7047-4A92-AF8B-ADBEC4C23224}"/>
              </a:ext>
            </a:extLst>
          </p:cNvPr>
          <p:cNvSpPr>
            <a:spLocks noGrp="1"/>
          </p:cNvSpPr>
          <p:nvPr>
            <p:ph type="dt" sz="half" idx="10"/>
          </p:nvPr>
        </p:nvSpPr>
        <p:spPr/>
        <p:txBody>
          <a:bodyPr/>
          <a:lstStyle/>
          <a:p>
            <a:fld id="{C966387A-3592-438D-9BF0-B80B2BAF2F70}" type="datetimeFigureOut">
              <a:rPr lang="en-US" smtClean="0"/>
              <a:t>6/12/2020</a:t>
            </a:fld>
            <a:endParaRPr lang="en-US"/>
          </a:p>
        </p:txBody>
      </p:sp>
      <p:sp>
        <p:nvSpPr>
          <p:cNvPr id="6" name="Footer Placeholder 5">
            <a:extLst>
              <a:ext uri="{FF2B5EF4-FFF2-40B4-BE49-F238E27FC236}">
                <a16:creationId xmlns:a16="http://schemas.microsoft.com/office/drawing/2014/main" id="{F0ED9C84-70D3-44C2-ACB4-41A4F3576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17F5F-A847-4F8E-9F29-1B9CDDEDE4FC}"/>
              </a:ext>
            </a:extLst>
          </p:cNvPr>
          <p:cNvSpPr>
            <a:spLocks noGrp="1"/>
          </p:cNvSpPr>
          <p:nvPr>
            <p:ph type="sldNum" sz="quarter" idx="12"/>
          </p:nvPr>
        </p:nvSpPr>
        <p:spPr/>
        <p:txBody>
          <a:bodyPr/>
          <a:lstStyle/>
          <a:p>
            <a:fld id="{3797275E-B577-4448-97DD-018F0B0ADFD2}" type="slidenum">
              <a:rPr lang="en-US" smtClean="0"/>
              <a:t>‹#›</a:t>
            </a:fld>
            <a:endParaRPr lang="en-US"/>
          </a:p>
        </p:txBody>
      </p:sp>
    </p:spTree>
    <p:extLst>
      <p:ext uri="{BB962C8B-B14F-4D97-AF65-F5344CB8AC3E}">
        <p14:creationId xmlns:p14="http://schemas.microsoft.com/office/powerpoint/2010/main" val="188874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1.svg"/><Relationship Id="rId5" Type="http://schemas.openxmlformats.org/officeDocument/2006/relationships/slideLayout" Target="../slideLayouts/slideLayout29.xml"/><Relationship Id="rId10" Type="http://schemas.openxmlformats.org/officeDocument/2006/relationships/image" Target="../media/image10.png"/><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theme" Target="../theme/theme4.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13.jpe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ags" Target="../tags/tag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9.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0B86EC-5346-41DD-A7D7-6B5EF2636F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703420-8075-46B8-B5AB-0C83A7D9B9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8CB00-5614-4B3F-A665-F82E51EA0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6387A-3592-438D-9BF0-B80B2BAF2F70}" type="datetimeFigureOut">
              <a:rPr lang="en-US" smtClean="0"/>
              <a:t>6/12/2020</a:t>
            </a:fld>
            <a:endParaRPr lang="en-US"/>
          </a:p>
        </p:txBody>
      </p:sp>
      <p:sp>
        <p:nvSpPr>
          <p:cNvPr id="5" name="Footer Placeholder 4">
            <a:extLst>
              <a:ext uri="{FF2B5EF4-FFF2-40B4-BE49-F238E27FC236}">
                <a16:creationId xmlns:a16="http://schemas.microsoft.com/office/drawing/2014/main" id="{B029DF80-FADA-4E7D-8E13-B1A776B325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F17A63-50C4-430D-B5BA-F3E765D64C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7275E-B577-4448-97DD-018F0B0ADFD2}" type="slidenum">
              <a:rPr lang="en-US" smtClean="0"/>
              <a:t>‹#›</a:t>
            </a:fld>
            <a:endParaRPr lang="en-US"/>
          </a:p>
        </p:txBody>
      </p:sp>
    </p:spTree>
    <p:extLst>
      <p:ext uri="{BB962C8B-B14F-4D97-AF65-F5344CB8AC3E}">
        <p14:creationId xmlns:p14="http://schemas.microsoft.com/office/powerpoint/2010/main" val="3188180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1976" y="365126"/>
            <a:ext cx="11039473" cy="90672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61976" y="1373320"/>
            <a:ext cx="11039473" cy="49859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txBox="1">
            <a:spLocks/>
          </p:cNvSpPr>
          <p:nvPr userDrawn="1"/>
        </p:nvSpPr>
        <p:spPr>
          <a:xfrm>
            <a:off x="-9201" y="6601004"/>
            <a:ext cx="2743200" cy="252000"/>
          </a:xfrm>
          <a:prstGeom prst="rect">
            <a:avLst/>
          </a:prstGeom>
        </p:spPr>
        <p:txBody>
          <a:bodyPr anchor="t"/>
          <a:lstStyle>
            <a:defPPr>
              <a:defRPr lang="en-US"/>
            </a:defPPr>
            <a:lvl1pPr marL="0" algn="l" defTabSz="914400" rtl="0" eaLnBrk="1" latinLnBrk="0" hangingPunct="1">
              <a:defRPr sz="1800" kern="1200">
                <a:solidFill>
                  <a:srgbClr val="01347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t>© JWG 2020</a:t>
            </a:r>
            <a:endParaRPr lang="en-GB" sz="1000"/>
          </a:p>
        </p:txBody>
      </p:sp>
      <p:sp>
        <p:nvSpPr>
          <p:cNvPr id="9" name="Slide Number Placeholder 5"/>
          <p:cNvSpPr txBox="1">
            <a:spLocks/>
          </p:cNvSpPr>
          <p:nvPr userDrawn="1"/>
        </p:nvSpPr>
        <p:spPr>
          <a:xfrm>
            <a:off x="11761546" y="6601004"/>
            <a:ext cx="430454" cy="252000"/>
          </a:xfrm>
          <a:prstGeom prst="rect">
            <a:avLst/>
          </a:prstGeom>
        </p:spPr>
        <p:txBody>
          <a:bodyPr anchor="t"/>
          <a:lstStyle>
            <a:defPPr>
              <a:defRPr lang="en-US"/>
            </a:defPPr>
            <a:lvl1pPr marL="0" algn="l" defTabSz="914400" rtl="0" eaLnBrk="1" latinLnBrk="0" hangingPunct="1">
              <a:defRPr sz="1800" kern="1200">
                <a:solidFill>
                  <a:srgbClr val="01347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0CEF6BE-58F4-4E5E-A5BE-505A31D26056}" type="slidenum">
              <a:rPr lang="en-GB" sz="1000" smtClean="0"/>
              <a:pPr algn="r"/>
              <a:t>‹#›</a:t>
            </a:fld>
            <a:endParaRPr lang="en-GB" sz="1000"/>
          </a:p>
        </p:txBody>
      </p:sp>
      <p:sp>
        <p:nvSpPr>
          <p:cNvPr id="10" name="Date Placeholder 3">
            <a:extLst>
              <a:ext uri="{FF2B5EF4-FFF2-40B4-BE49-F238E27FC236}">
                <a16:creationId xmlns:a16="http://schemas.microsoft.com/office/drawing/2014/main" id="{620DFE5E-5AAB-448D-A653-FE346B5B77BA}"/>
              </a:ext>
            </a:extLst>
          </p:cNvPr>
          <p:cNvSpPr txBox="1">
            <a:spLocks/>
          </p:cNvSpPr>
          <p:nvPr userDrawn="1"/>
        </p:nvSpPr>
        <p:spPr>
          <a:xfrm>
            <a:off x="5913270" y="6601004"/>
            <a:ext cx="1045420" cy="252000"/>
          </a:xfrm>
          <a:prstGeom prst="rect">
            <a:avLst/>
          </a:prstGeom>
        </p:spPr>
        <p:txBody>
          <a:bodyPr anchor="t"/>
          <a:lstStyle>
            <a:defPPr>
              <a:defRPr lang="en-US"/>
            </a:defPPr>
            <a:lvl1pPr marL="0" algn="l" defTabSz="914400" rtl="0" eaLnBrk="1" latinLnBrk="0" hangingPunct="1">
              <a:defRPr sz="1800" kern="1200">
                <a:solidFill>
                  <a:srgbClr val="01347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t>Confidential</a:t>
            </a:r>
            <a:endParaRPr lang="en-GB" sz="1000"/>
          </a:p>
        </p:txBody>
      </p:sp>
    </p:spTree>
    <p:extLst>
      <p:ext uri="{BB962C8B-B14F-4D97-AF65-F5344CB8AC3E}">
        <p14:creationId xmlns:p14="http://schemas.microsoft.com/office/powerpoint/2010/main" val="14741329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706" r:id="rId9"/>
    <p:sldLayoutId id="2147483707" r:id="rId10"/>
    <p:sldLayoutId id="2147483708" r:id="rId11"/>
    <p:sldLayoutId id="2147483709" r:id="rId12"/>
  </p:sldLayoutIdLst>
  <p:hf hdr="0"/>
  <p:txStyles>
    <p:titleStyle>
      <a:lvl1pPr algn="l" defTabSz="914400" rtl="0" eaLnBrk="1" latinLnBrk="0" hangingPunct="1">
        <a:lnSpc>
          <a:spcPct val="90000"/>
        </a:lnSpc>
        <a:spcBef>
          <a:spcPct val="0"/>
        </a:spcBef>
        <a:buNone/>
        <a:defRPr sz="2800" b="1" kern="1200">
          <a:solidFill>
            <a:srgbClr val="053657"/>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600"/>
        </a:spcAft>
        <a:buClr>
          <a:srgbClr val="3682A2"/>
        </a:buClr>
        <a:buFont typeface="Century Gothic" panose="020B0502020202020204" pitchFamily="34" charset="0"/>
        <a:buChar char="-"/>
        <a:defRPr sz="1600" kern="1200">
          <a:solidFill>
            <a:srgbClr val="053657"/>
          </a:solidFill>
          <a:latin typeface="+mn-lt"/>
          <a:ea typeface="+mn-ea"/>
          <a:cs typeface="+mn-cs"/>
        </a:defRPr>
      </a:lvl2pPr>
      <a:lvl3pPr marL="11430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400" kern="1200">
          <a:solidFill>
            <a:srgbClr val="053657"/>
          </a:solidFill>
          <a:latin typeface="+mn-lt"/>
          <a:ea typeface="+mn-ea"/>
          <a:cs typeface="+mn-cs"/>
        </a:defRPr>
      </a:lvl3pPr>
      <a:lvl4pPr marL="16002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200" kern="1200">
          <a:solidFill>
            <a:srgbClr val="053657"/>
          </a:solidFill>
          <a:latin typeface="+mn-lt"/>
          <a:ea typeface="+mn-ea"/>
          <a:cs typeface="+mn-cs"/>
        </a:defRPr>
      </a:lvl4pPr>
      <a:lvl5pPr marL="20574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2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21F1F"/>
        </a:solidFill>
        <a:effectLst/>
      </p:bgPr>
    </p:bg>
    <p:spTree>
      <p:nvGrpSpPr>
        <p:cNvPr id="1" name=""/>
        <p:cNvGrpSpPr/>
        <p:nvPr/>
      </p:nvGrpSpPr>
      <p:grpSpPr>
        <a:xfrm>
          <a:off x="0" y="0"/>
          <a:ext cx="0" cy="0"/>
          <a:chOff x="0" y="0"/>
          <a:chExt cx="0" cy="0"/>
        </a:xfrm>
      </p:grpSpPr>
      <p:pic>
        <p:nvPicPr>
          <p:cNvPr id="10" name="Graphic 9" descr="Bullseye">
            <a:extLst>
              <a:ext uri="{FF2B5EF4-FFF2-40B4-BE49-F238E27FC236}">
                <a16:creationId xmlns:a16="http://schemas.microsoft.com/office/drawing/2014/main" id="{C0C471D3-8A27-446D-B0F3-93336B210CD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29853" y="2107278"/>
            <a:ext cx="6081773" cy="6081773"/>
          </a:xfrm>
          <a:prstGeom prst="rect">
            <a:avLst/>
          </a:prstGeom>
        </p:spPr>
      </p:pic>
      <p:sp>
        <p:nvSpPr>
          <p:cNvPr id="13" name="Slide Number Placeholder 5">
            <a:extLst>
              <a:ext uri="{FF2B5EF4-FFF2-40B4-BE49-F238E27FC236}">
                <a16:creationId xmlns:a16="http://schemas.microsoft.com/office/drawing/2014/main" id="{54A53ACE-78F0-40A9-BEB7-969BD81F88BF}"/>
              </a:ext>
            </a:extLst>
          </p:cNvPr>
          <p:cNvSpPr>
            <a:spLocks noGrp="1"/>
          </p:cNvSpPr>
          <p:nvPr>
            <p:ph type="sldNum" sz="quarter" idx="4"/>
          </p:nvPr>
        </p:nvSpPr>
        <p:spPr>
          <a:xfrm>
            <a:off x="126521" y="6342611"/>
            <a:ext cx="655319" cy="365125"/>
          </a:xfrm>
          <a:prstGeom prst="rect">
            <a:avLst/>
          </a:prstGeom>
        </p:spPr>
        <p:txBody>
          <a:bodyPr vert="horz" lIns="91440" tIns="45720" rIns="91440" bIns="45720" rtlCol="0" anchor="ctr"/>
          <a:lstStyle>
            <a:lvl1pPr algn="r">
              <a:defRPr sz="1600">
                <a:solidFill>
                  <a:srgbClr val="FFFFFF"/>
                </a:solidFill>
              </a:defRPr>
            </a:lvl1pPr>
          </a:lstStyle>
          <a:p>
            <a:fld id="{A5DCE742-B5D0-4C2D-AF10-BE4F45A9287C}" type="slidenum">
              <a:rPr lang="en-GB" smtClean="0"/>
              <a:pPr/>
              <a:t>‹#›</a:t>
            </a:fld>
            <a:endParaRPr lang="en-GB"/>
          </a:p>
        </p:txBody>
      </p:sp>
      <p:pic>
        <p:nvPicPr>
          <p:cNvPr id="17" name="Picture 16">
            <a:extLst>
              <a:ext uri="{FF2B5EF4-FFF2-40B4-BE49-F238E27FC236}">
                <a16:creationId xmlns:a16="http://schemas.microsoft.com/office/drawing/2014/main" id="{0B83DA08-7939-4EE1-9DCA-7F57A3C20FE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90908" y="5784142"/>
            <a:ext cx="1759527" cy="1116938"/>
          </a:xfrm>
          <a:prstGeom prst="rect">
            <a:avLst/>
          </a:prstGeom>
        </p:spPr>
      </p:pic>
    </p:spTree>
    <p:extLst>
      <p:ext uri="{BB962C8B-B14F-4D97-AF65-F5344CB8AC3E}">
        <p14:creationId xmlns:p14="http://schemas.microsoft.com/office/powerpoint/2010/main" val="348308953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304463-0A22-4949-A0DD-102C2780BCBC}"/>
              </a:ext>
            </a:extLst>
          </p:cNvPr>
          <p:cNvGrpSpPr/>
          <p:nvPr/>
        </p:nvGrpSpPr>
        <p:grpSpPr>
          <a:xfrm>
            <a:off x="7946747" y="6288436"/>
            <a:ext cx="3620718" cy="325768"/>
            <a:chOff x="6355453" y="3640610"/>
            <a:chExt cx="2118304" cy="228108"/>
          </a:xfrm>
        </p:grpSpPr>
        <p:pic>
          <p:nvPicPr>
            <p:cNvPr id="10" name="Picture 9" descr="GTlogo-primary-no tagline-RGB2012.jpg">
              <a:extLst>
                <a:ext uri="{FF2B5EF4-FFF2-40B4-BE49-F238E27FC236}">
                  <a16:creationId xmlns:a16="http://schemas.microsoft.com/office/drawing/2014/main" id="{9A5DD908-9DEE-4F77-AE80-112C4B295FCB}"/>
                </a:ext>
              </a:extLst>
            </p:cNvPr>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6355453" y="3640610"/>
              <a:ext cx="213006" cy="205424"/>
            </a:xfrm>
            <a:prstGeom prst="rect">
              <a:avLst/>
            </a:prstGeom>
          </p:spPr>
        </p:pic>
        <p:sp>
          <p:nvSpPr>
            <p:cNvPr id="11" name="Freeform 5">
              <a:extLst>
                <a:ext uri="{FF2B5EF4-FFF2-40B4-BE49-F238E27FC236}">
                  <a16:creationId xmlns:a16="http://schemas.microsoft.com/office/drawing/2014/main" id="{91ECCFF2-595F-4EB0-A441-F29C934292E8}"/>
                </a:ext>
              </a:extLst>
            </p:cNvPr>
            <p:cNvSpPr>
              <a:spLocks noEditPoints="1"/>
            </p:cNvSpPr>
            <p:nvPr/>
          </p:nvSpPr>
          <p:spPr bwMode="auto">
            <a:xfrm>
              <a:off x="6618058" y="3691355"/>
              <a:ext cx="851576" cy="104231"/>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grpSp>
          <p:nvGrpSpPr>
            <p:cNvPr id="12" name="Group 11">
              <a:extLst>
                <a:ext uri="{FF2B5EF4-FFF2-40B4-BE49-F238E27FC236}">
                  <a16:creationId xmlns:a16="http://schemas.microsoft.com/office/drawing/2014/main" id="{944BED65-FF8F-4019-8890-C4DF169F9EF8}"/>
                </a:ext>
              </a:extLst>
            </p:cNvPr>
            <p:cNvGrpSpPr/>
            <p:nvPr/>
          </p:nvGrpSpPr>
          <p:grpSpPr>
            <a:xfrm>
              <a:off x="7607274" y="3715616"/>
              <a:ext cx="866483" cy="97941"/>
              <a:chOff x="6630170" y="4515559"/>
              <a:chExt cx="866483" cy="97941"/>
            </a:xfrm>
          </p:grpSpPr>
          <p:sp>
            <p:nvSpPr>
              <p:cNvPr id="14" name="Freeform 6">
                <a:extLst>
                  <a:ext uri="{FF2B5EF4-FFF2-40B4-BE49-F238E27FC236}">
                    <a16:creationId xmlns:a16="http://schemas.microsoft.com/office/drawing/2014/main" id="{0DC3BBEF-CB91-4283-BC75-69D2BBDD8D59}"/>
                  </a:ext>
                </a:extLst>
              </p:cNvPr>
              <p:cNvSpPr>
                <a:spLocks noEditPoints="1"/>
              </p:cNvSpPr>
              <p:nvPr/>
            </p:nvSpPr>
            <p:spPr bwMode="auto">
              <a:xfrm>
                <a:off x="6630170" y="4527240"/>
                <a:ext cx="61492" cy="67391"/>
              </a:xfrm>
              <a:custGeom>
                <a:avLst/>
                <a:gdLst>
                  <a:gd name="T0" fmla="*/ 331 w 674"/>
                  <a:gd name="T1" fmla="*/ 105 h 756"/>
                  <a:gd name="T2" fmla="*/ 331 w 674"/>
                  <a:gd name="T3" fmla="*/ 105 h 756"/>
                  <a:gd name="T4" fmla="*/ 217 w 674"/>
                  <a:gd name="T5" fmla="*/ 435 h 756"/>
                  <a:gd name="T6" fmla="*/ 449 w 674"/>
                  <a:gd name="T7" fmla="*/ 435 h 756"/>
                  <a:gd name="T8" fmla="*/ 331 w 674"/>
                  <a:gd name="T9" fmla="*/ 105 h 756"/>
                  <a:gd name="T10" fmla="*/ 331 w 674"/>
                  <a:gd name="T11" fmla="*/ 105 h 756"/>
                  <a:gd name="T12" fmla="*/ 568 w 674"/>
                  <a:gd name="T13" fmla="*/ 756 h 756"/>
                  <a:gd name="T14" fmla="*/ 568 w 674"/>
                  <a:gd name="T15" fmla="*/ 756 h 756"/>
                  <a:gd name="T16" fmla="*/ 478 w 674"/>
                  <a:gd name="T17" fmla="*/ 517 h 756"/>
                  <a:gd name="T18" fmla="*/ 190 w 674"/>
                  <a:gd name="T19" fmla="*/ 517 h 756"/>
                  <a:gd name="T20" fmla="*/ 107 w 674"/>
                  <a:gd name="T21" fmla="*/ 756 h 756"/>
                  <a:gd name="T22" fmla="*/ 0 w 674"/>
                  <a:gd name="T23" fmla="*/ 756 h 756"/>
                  <a:gd name="T24" fmla="*/ 275 w 674"/>
                  <a:gd name="T25" fmla="*/ 0 h 756"/>
                  <a:gd name="T26" fmla="*/ 394 w 674"/>
                  <a:gd name="T27" fmla="*/ 0 h 756"/>
                  <a:gd name="T28" fmla="*/ 674 w 674"/>
                  <a:gd name="T29" fmla="*/ 756 h 756"/>
                  <a:gd name="T30" fmla="*/ 568 w 674"/>
                  <a:gd name="T31"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4" h="756">
                    <a:moveTo>
                      <a:pt x="331" y="105"/>
                    </a:moveTo>
                    <a:lnTo>
                      <a:pt x="331" y="105"/>
                    </a:lnTo>
                    <a:lnTo>
                      <a:pt x="217" y="435"/>
                    </a:lnTo>
                    <a:lnTo>
                      <a:pt x="449" y="435"/>
                    </a:lnTo>
                    <a:lnTo>
                      <a:pt x="331" y="105"/>
                    </a:lnTo>
                    <a:lnTo>
                      <a:pt x="331" y="105"/>
                    </a:lnTo>
                    <a:close/>
                    <a:moveTo>
                      <a:pt x="568" y="756"/>
                    </a:moveTo>
                    <a:lnTo>
                      <a:pt x="568" y="756"/>
                    </a:lnTo>
                    <a:lnTo>
                      <a:pt x="478" y="517"/>
                    </a:lnTo>
                    <a:lnTo>
                      <a:pt x="190" y="517"/>
                    </a:lnTo>
                    <a:lnTo>
                      <a:pt x="107" y="756"/>
                    </a:lnTo>
                    <a:lnTo>
                      <a:pt x="0" y="756"/>
                    </a:lnTo>
                    <a:lnTo>
                      <a:pt x="275" y="0"/>
                    </a:lnTo>
                    <a:lnTo>
                      <a:pt x="394" y="0"/>
                    </a:lnTo>
                    <a:lnTo>
                      <a:pt x="674" y="756"/>
                    </a:lnTo>
                    <a:lnTo>
                      <a:pt x="568" y="75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5" name="Freeform 7">
                <a:extLst>
                  <a:ext uri="{FF2B5EF4-FFF2-40B4-BE49-F238E27FC236}">
                    <a16:creationId xmlns:a16="http://schemas.microsoft.com/office/drawing/2014/main" id="{6F8DA4E6-B2C5-48AC-9AA5-57BD98DFA606}"/>
                  </a:ext>
                </a:extLst>
              </p:cNvPr>
              <p:cNvSpPr>
                <a:spLocks/>
              </p:cNvSpPr>
              <p:nvPr/>
            </p:nvSpPr>
            <p:spPr bwMode="auto">
              <a:xfrm>
                <a:off x="6698184" y="4548805"/>
                <a:ext cx="37268" cy="45826"/>
              </a:xfrm>
              <a:custGeom>
                <a:avLst/>
                <a:gdLst>
                  <a:gd name="T0" fmla="*/ 0 w 416"/>
                  <a:gd name="T1" fmla="*/ 12 h 514"/>
                  <a:gd name="T2" fmla="*/ 0 w 416"/>
                  <a:gd name="T3" fmla="*/ 12 h 514"/>
                  <a:gd name="T4" fmla="*/ 84 w 416"/>
                  <a:gd name="T5" fmla="*/ 12 h 514"/>
                  <a:gd name="T6" fmla="*/ 94 w 416"/>
                  <a:gd name="T7" fmla="*/ 75 h 514"/>
                  <a:gd name="T8" fmla="*/ 255 w 416"/>
                  <a:gd name="T9" fmla="*/ 0 h 514"/>
                  <a:gd name="T10" fmla="*/ 416 w 416"/>
                  <a:gd name="T11" fmla="*/ 174 h 514"/>
                  <a:gd name="T12" fmla="*/ 416 w 416"/>
                  <a:gd name="T13" fmla="*/ 514 h 514"/>
                  <a:gd name="T14" fmla="*/ 322 w 416"/>
                  <a:gd name="T15" fmla="*/ 514 h 514"/>
                  <a:gd name="T16" fmla="*/ 322 w 416"/>
                  <a:gd name="T17" fmla="*/ 203 h 514"/>
                  <a:gd name="T18" fmla="*/ 215 w 416"/>
                  <a:gd name="T19" fmla="*/ 83 h 514"/>
                  <a:gd name="T20" fmla="*/ 94 w 416"/>
                  <a:gd name="T21" fmla="*/ 226 h 514"/>
                  <a:gd name="T22" fmla="*/ 94 w 416"/>
                  <a:gd name="T23" fmla="*/ 514 h 514"/>
                  <a:gd name="T24" fmla="*/ 0 w 416"/>
                  <a:gd name="T25" fmla="*/ 514 h 514"/>
                  <a:gd name="T26" fmla="*/ 0 w 416"/>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514">
                    <a:moveTo>
                      <a:pt x="0" y="12"/>
                    </a:moveTo>
                    <a:lnTo>
                      <a:pt x="0" y="12"/>
                    </a:lnTo>
                    <a:lnTo>
                      <a:pt x="84" y="12"/>
                    </a:lnTo>
                    <a:lnTo>
                      <a:pt x="94" y="75"/>
                    </a:lnTo>
                    <a:cubicBezTo>
                      <a:pt x="127" y="28"/>
                      <a:pt x="181" y="0"/>
                      <a:pt x="255" y="0"/>
                    </a:cubicBezTo>
                    <a:cubicBezTo>
                      <a:pt x="365" y="0"/>
                      <a:pt x="416" y="59"/>
                      <a:pt x="416" y="174"/>
                    </a:cubicBezTo>
                    <a:lnTo>
                      <a:pt x="416" y="514"/>
                    </a:lnTo>
                    <a:lnTo>
                      <a:pt x="322" y="514"/>
                    </a:lnTo>
                    <a:lnTo>
                      <a:pt x="322" y="203"/>
                    </a:lnTo>
                    <a:cubicBezTo>
                      <a:pt x="322" y="119"/>
                      <a:pt x="296" y="83"/>
                      <a:pt x="215" y="83"/>
                    </a:cubicBezTo>
                    <a:cubicBezTo>
                      <a:pt x="127" y="83"/>
                      <a:pt x="94" y="142"/>
                      <a:pt x="94" y="226"/>
                    </a:cubicBezTo>
                    <a:lnTo>
                      <a:pt x="94"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6" name="Freeform 8">
                <a:extLst>
                  <a:ext uri="{FF2B5EF4-FFF2-40B4-BE49-F238E27FC236}">
                    <a16:creationId xmlns:a16="http://schemas.microsoft.com/office/drawing/2014/main" id="{DD10E9B1-855A-431C-9DCA-88EDEC960C0E}"/>
                  </a:ext>
                </a:extLst>
              </p:cNvPr>
              <p:cNvSpPr>
                <a:spLocks noEditPoints="1"/>
              </p:cNvSpPr>
              <p:nvPr/>
            </p:nvSpPr>
            <p:spPr bwMode="auto">
              <a:xfrm>
                <a:off x="6770857" y="4531733"/>
                <a:ext cx="8385" cy="62898"/>
              </a:xfrm>
              <a:custGeom>
                <a:avLst/>
                <a:gdLst>
                  <a:gd name="T0" fmla="*/ 0 w 93"/>
                  <a:gd name="T1" fmla="*/ 212 h 714"/>
                  <a:gd name="T2" fmla="*/ 0 w 93"/>
                  <a:gd name="T3" fmla="*/ 212 h 714"/>
                  <a:gd name="T4" fmla="*/ 93 w 93"/>
                  <a:gd name="T5" fmla="*/ 212 h 714"/>
                  <a:gd name="T6" fmla="*/ 93 w 93"/>
                  <a:gd name="T7" fmla="*/ 714 h 714"/>
                  <a:gd name="T8" fmla="*/ 0 w 93"/>
                  <a:gd name="T9" fmla="*/ 714 h 714"/>
                  <a:gd name="T10" fmla="*/ 0 w 93"/>
                  <a:gd name="T11" fmla="*/ 212 h 714"/>
                  <a:gd name="T12" fmla="*/ 0 w 93"/>
                  <a:gd name="T13" fmla="*/ 0 h 714"/>
                  <a:gd name="T14" fmla="*/ 0 w 93"/>
                  <a:gd name="T15" fmla="*/ 0 h 714"/>
                  <a:gd name="T16" fmla="*/ 93 w 93"/>
                  <a:gd name="T17" fmla="*/ 0 h 714"/>
                  <a:gd name="T18" fmla="*/ 93 w 93"/>
                  <a:gd name="T19" fmla="*/ 104 h 714"/>
                  <a:gd name="T20" fmla="*/ 0 w 93"/>
                  <a:gd name="T21" fmla="*/ 104 h 714"/>
                  <a:gd name="T22" fmla="*/ 0 w 93"/>
                  <a:gd name="T2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714">
                    <a:moveTo>
                      <a:pt x="0" y="212"/>
                    </a:moveTo>
                    <a:lnTo>
                      <a:pt x="0" y="212"/>
                    </a:lnTo>
                    <a:lnTo>
                      <a:pt x="93" y="212"/>
                    </a:lnTo>
                    <a:lnTo>
                      <a:pt x="93" y="714"/>
                    </a:lnTo>
                    <a:lnTo>
                      <a:pt x="0" y="714"/>
                    </a:lnTo>
                    <a:lnTo>
                      <a:pt x="0" y="212"/>
                    </a:lnTo>
                    <a:close/>
                    <a:moveTo>
                      <a:pt x="0" y="0"/>
                    </a:moveTo>
                    <a:lnTo>
                      <a:pt x="0" y="0"/>
                    </a:lnTo>
                    <a:lnTo>
                      <a:pt x="93" y="0"/>
                    </a:lnTo>
                    <a:lnTo>
                      <a:pt x="93" y="104"/>
                    </a:lnTo>
                    <a:lnTo>
                      <a:pt x="0" y="104"/>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7" name="Freeform 9">
                <a:extLst>
                  <a:ext uri="{FF2B5EF4-FFF2-40B4-BE49-F238E27FC236}">
                    <a16:creationId xmlns:a16="http://schemas.microsoft.com/office/drawing/2014/main" id="{408E9E47-8BCA-4649-97EF-259E1227EB94}"/>
                  </a:ext>
                </a:extLst>
              </p:cNvPr>
              <p:cNvSpPr>
                <a:spLocks/>
              </p:cNvSpPr>
              <p:nvPr/>
            </p:nvSpPr>
            <p:spPr bwMode="auto">
              <a:xfrm>
                <a:off x="6790423" y="4548805"/>
                <a:ext cx="38200" cy="45826"/>
              </a:xfrm>
              <a:custGeom>
                <a:avLst/>
                <a:gdLst>
                  <a:gd name="T0" fmla="*/ 0 w 415"/>
                  <a:gd name="T1" fmla="*/ 12 h 514"/>
                  <a:gd name="T2" fmla="*/ 0 w 415"/>
                  <a:gd name="T3" fmla="*/ 12 h 514"/>
                  <a:gd name="T4" fmla="*/ 83 w 415"/>
                  <a:gd name="T5" fmla="*/ 12 h 514"/>
                  <a:gd name="T6" fmla="*/ 93 w 415"/>
                  <a:gd name="T7" fmla="*/ 75 h 514"/>
                  <a:gd name="T8" fmla="*/ 254 w 415"/>
                  <a:gd name="T9" fmla="*/ 0 h 514"/>
                  <a:gd name="T10" fmla="*/ 415 w 415"/>
                  <a:gd name="T11" fmla="*/ 174 h 514"/>
                  <a:gd name="T12" fmla="*/ 415 w 415"/>
                  <a:gd name="T13" fmla="*/ 514 h 514"/>
                  <a:gd name="T14" fmla="*/ 321 w 415"/>
                  <a:gd name="T15" fmla="*/ 514 h 514"/>
                  <a:gd name="T16" fmla="*/ 321 w 415"/>
                  <a:gd name="T17" fmla="*/ 203 h 514"/>
                  <a:gd name="T18" fmla="*/ 214 w 415"/>
                  <a:gd name="T19" fmla="*/ 83 h 514"/>
                  <a:gd name="T20" fmla="*/ 93 w 415"/>
                  <a:gd name="T21" fmla="*/ 226 h 514"/>
                  <a:gd name="T22" fmla="*/ 93 w 415"/>
                  <a:gd name="T23" fmla="*/ 514 h 514"/>
                  <a:gd name="T24" fmla="*/ 0 w 415"/>
                  <a:gd name="T25" fmla="*/ 514 h 514"/>
                  <a:gd name="T26" fmla="*/ 0 w 415"/>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514">
                    <a:moveTo>
                      <a:pt x="0" y="12"/>
                    </a:moveTo>
                    <a:lnTo>
                      <a:pt x="0" y="12"/>
                    </a:lnTo>
                    <a:lnTo>
                      <a:pt x="83" y="12"/>
                    </a:lnTo>
                    <a:lnTo>
                      <a:pt x="93" y="75"/>
                    </a:lnTo>
                    <a:cubicBezTo>
                      <a:pt x="126" y="28"/>
                      <a:pt x="180" y="0"/>
                      <a:pt x="254" y="0"/>
                    </a:cubicBezTo>
                    <a:cubicBezTo>
                      <a:pt x="364" y="0"/>
                      <a:pt x="415" y="59"/>
                      <a:pt x="415" y="174"/>
                    </a:cubicBezTo>
                    <a:lnTo>
                      <a:pt x="415" y="514"/>
                    </a:lnTo>
                    <a:lnTo>
                      <a:pt x="321" y="514"/>
                    </a:lnTo>
                    <a:lnTo>
                      <a:pt x="321" y="203"/>
                    </a:lnTo>
                    <a:cubicBezTo>
                      <a:pt x="321" y="119"/>
                      <a:pt x="295" y="83"/>
                      <a:pt x="214" y="83"/>
                    </a:cubicBezTo>
                    <a:cubicBezTo>
                      <a:pt x="126" y="83"/>
                      <a:pt x="93" y="142"/>
                      <a:pt x="93" y="226"/>
                    </a:cubicBezTo>
                    <a:lnTo>
                      <a:pt x="93"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8" name="Freeform 10">
                <a:extLst>
                  <a:ext uri="{FF2B5EF4-FFF2-40B4-BE49-F238E27FC236}">
                    <a16:creationId xmlns:a16="http://schemas.microsoft.com/office/drawing/2014/main" id="{AB84DAF4-770E-48B2-9777-C2E913A33E64}"/>
                  </a:ext>
                </a:extLst>
              </p:cNvPr>
              <p:cNvSpPr>
                <a:spLocks/>
              </p:cNvSpPr>
              <p:nvPr/>
            </p:nvSpPr>
            <p:spPr bwMode="auto">
              <a:xfrm>
                <a:off x="6836076" y="4548805"/>
                <a:ext cx="33541" cy="45826"/>
              </a:xfrm>
              <a:custGeom>
                <a:avLst/>
                <a:gdLst>
                  <a:gd name="T0" fmla="*/ 33 w 367"/>
                  <a:gd name="T1" fmla="*/ 398 h 521"/>
                  <a:gd name="T2" fmla="*/ 33 w 367"/>
                  <a:gd name="T3" fmla="*/ 398 h 521"/>
                  <a:gd name="T4" fmla="*/ 178 w 367"/>
                  <a:gd name="T5" fmla="*/ 442 h 521"/>
                  <a:gd name="T6" fmla="*/ 272 w 367"/>
                  <a:gd name="T7" fmla="*/ 376 h 521"/>
                  <a:gd name="T8" fmla="*/ 164 w 367"/>
                  <a:gd name="T9" fmla="*/ 295 h 521"/>
                  <a:gd name="T10" fmla="*/ 11 w 367"/>
                  <a:gd name="T11" fmla="*/ 151 h 521"/>
                  <a:gd name="T12" fmla="*/ 189 w 367"/>
                  <a:gd name="T13" fmla="*/ 0 h 521"/>
                  <a:gd name="T14" fmla="*/ 357 w 367"/>
                  <a:gd name="T15" fmla="*/ 50 h 521"/>
                  <a:gd name="T16" fmla="*/ 315 w 367"/>
                  <a:gd name="T17" fmla="*/ 117 h 521"/>
                  <a:gd name="T18" fmla="*/ 191 w 367"/>
                  <a:gd name="T19" fmla="*/ 77 h 521"/>
                  <a:gd name="T20" fmla="*/ 106 w 367"/>
                  <a:gd name="T21" fmla="*/ 142 h 521"/>
                  <a:gd name="T22" fmla="*/ 205 w 367"/>
                  <a:gd name="T23" fmla="*/ 218 h 521"/>
                  <a:gd name="T24" fmla="*/ 367 w 367"/>
                  <a:gd name="T25" fmla="*/ 366 h 521"/>
                  <a:gd name="T26" fmla="*/ 181 w 367"/>
                  <a:gd name="T27" fmla="*/ 521 h 521"/>
                  <a:gd name="T28" fmla="*/ 0 w 367"/>
                  <a:gd name="T29" fmla="*/ 476 h 521"/>
                  <a:gd name="T30" fmla="*/ 33 w 367"/>
                  <a:gd name="T31" fmla="*/ 39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21">
                    <a:moveTo>
                      <a:pt x="33" y="398"/>
                    </a:moveTo>
                    <a:lnTo>
                      <a:pt x="33" y="398"/>
                    </a:lnTo>
                    <a:cubicBezTo>
                      <a:pt x="68" y="419"/>
                      <a:pt x="122" y="442"/>
                      <a:pt x="178" y="442"/>
                    </a:cubicBezTo>
                    <a:cubicBezTo>
                      <a:pt x="231" y="442"/>
                      <a:pt x="272" y="429"/>
                      <a:pt x="272" y="376"/>
                    </a:cubicBezTo>
                    <a:cubicBezTo>
                      <a:pt x="272" y="327"/>
                      <a:pt x="233" y="311"/>
                      <a:pt x="164" y="295"/>
                    </a:cubicBezTo>
                    <a:cubicBezTo>
                      <a:pt x="79" y="277"/>
                      <a:pt x="11" y="249"/>
                      <a:pt x="11" y="151"/>
                    </a:cubicBezTo>
                    <a:cubicBezTo>
                      <a:pt x="11" y="54"/>
                      <a:pt x="84" y="0"/>
                      <a:pt x="189" y="0"/>
                    </a:cubicBezTo>
                    <a:cubicBezTo>
                      <a:pt x="276" y="0"/>
                      <a:pt x="333" y="33"/>
                      <a:pt x="357" y="50"/>
                    </a:cubicBezTo>
                    <a:lnTo>
                      <a:pt x="315" y="117"/>
                    </a:lnTo>
                    <a:cubicBezTo>
                      <a:pt x="278" y="93"/>
                      <a:pt x="235" y="77"/>
                      <a:pt x="191" y="77"/>
                    </a:cubicBezTo>
                    <a:cubicBezTo>
                      <a:pt x="143" y="77"/>
                      <a:pt x="106" y="93"/>
                      <a:pt x="106" y="142"/>
                    </a:cubicBezTo>
                    <a:cubicBezTo>
                      <a:pt x="106" y="191"/>
                      <a:pt x="149" y="204"/>
                      <a:pt x="205" y="218"/>
                    </a:cubicBezTo>
                    <a:cubicBezTo>
                      <a:pt x="288" y="238"/>
                      <a:pt x="367" y="267"/>
                      <a:pt x="367" y="366"/>
                    </a:cubicBezTo>
                    <a:cubicBezTo>
                      <a:pt x="367" y="468"/>
                      <a:pt x="291" y="521"/>
                      <a:pt x="181" y="521"/>
                    </a:cubicBezTo>
                    <a:cubicBezTo>
                      <a:pt x="100" y="521"/>
                      <a:pt x="28" y="493"/>
                      <a:pt x="0" y="476"/>
                    </a:cubicBezTo>
                    <a:lnTo>
                      <a:pt x="33" y="398"/>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19" name="Freeform 11">
                <a:extLst>
                  <a:ext uri="{FF2B5EF4-FFF2-40B4-BE49-F238E27FC236}">
                    <a16:creationId xmlns:a16="http://schemas.microsoft.com/office/drawing/2014/main" id="{56B9E24A-9A69-4BE1-B531-14D43E76AC2F}"/>
                  </a:ext>
                </a:extLst>
              </p:cNvPr>
              <p:cNvSpPr>
                <a:spLocks/>
              </p:cNvSpPr>
              <p:nvPr/>
            </p:nvSpPr>
            <p:spPr bwMode="auto">
              <a:xfrm>
                <a:off x="6874276" y="4537124"/>
                <a:ext cx="26088" cy="58405"/>
              </a:xfrm>
              <a:custGeom>
                <a:avLst/>
                <a:gdLst>
                  <a:gd name="T0" fmla="*/ 169 w 283"/>
                  <a:gd name="T1" fmla="*/ 226 h 657"/>
                  <a:gd name="T2" fmla="*/ 169 w 283"/>
                  <a:gd name="T3" fmla="*/ 226 h 657"/>
                  <a:gd name="T4" fmla="*/ 169 w 283"/>
                  <a:gd name="T5" fmla="*/ 516 h 657"/>
                  <a:gd name="T6" fmla="*/ 227 w 283"/>
                  <a:gd name="T7" fmla="*/ 582 h 657"/>
                  <a:gd name="T8" fmla="*/ 283 w 283"/>
                  <a:gd name="T9" fmla="*/ 575 h 657"/>
                  <a:gd name="T10" fmla="*/ 283 w 283"/>
                  <a:gd name="T11" fmla="*/ 647 h 657"/>
                  <a:gd name="T12" fmla="*/ 206 w 283"/>
                  <a:gd name="T13" fmla="*/ 657 h 657"/>
                  <a:gd name="T14" fmla="*/ 75 w 283"/>
                  <a:gd name="T15" fmla="*/ 543 h 657"/>
                  <a:gd name="T16" fmla="*/ 75 w 283"/>
                  <a:gd name="T17" fmla="*/ 226 h 657"/>
                  <a:gd name="T18" fmla="*/ 0 w 283"/>
                  <a:gd name="T19" fmla="*/ 226 h 657"/>
                  <a:gd name="T20" fmla="*/ 0 w 283"/>
                  <a:gd name="T21" fmla="*/ 144 h 657"/>
                  <a:gd name="T22" fmla="*/ 75 w 283"/>
                  <a:gd name="T23" fmla="*/ 144 h 657"/>
                  <a:gd name="T24" fmla="*/ 75 w 283"/>
                  <a:gd name="T25" fmla="*/ 16 h 657"/>
                  <a:gd name="T26" fmla="*/ 169 w 283"/>
                  <a:gd name="T27" fmla="*/ 0 h 657"/>
                  <a:gd name="T28" fmla="*/ 169 w 283"/>
                  <a:gd name="T29" fmla="*/ 144 h 657"/>
                  <a:gd name="T30" fmla="*/ 272 w 283"/>
                  <a:gd name="T31" fmla="*/ 144 h 657"/>
                  <a:gd name="T32" fmla="*/ 272 w 283"/>
                  <a:gd name="T33" fmla="*/ 226 h 657"/>
                  <a:gd name="T34" fmla="*/ 169 w 283"/>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 h="657">
                    <a:moveTo>
                      <a:pt x="169" y="226"/>
                    </a:moveTo>
                    <a:lnTo>
                      <a:pt x="169" y="226"/>
                    </a:lnTo>
                    <a:lnTo>
                      <a:pt x="169" y="516"/>
                    </a:lnTo>
                    <a:cubicBezTo>
                      <a:pt x="169" y="561"/>
                      <a:pt x="183" y="582"/>
                      <a:pt x="227" y="582"/>
                    </a:cubicBezTo>
                    <a:cubicBezTo>
                      <a:pt x="241" y="582"/>
                      <a:pt x="262" y="581"/>
                      <a:pt x="283" y="575"/>
                    </a:cubicBezTo>
                    <a:lnTo>
                      <a:pt x="283" y="647"/>
                    </a:lnTo>
                    <a:cubicBezTo>
                      <a:pt x="263" y="653"/>
                      <a:pt x="230" y="657"/>
                      <a:pt x="206" y="657"/>
                    </a:cubicBezTo>
                    <a:cubicBezTo>
                      <a:pt x="100" y="657"/>
                      <a:pt x="75" y="616"/>
                      <a:pt x="75" y="543"/>
                    </a:cubicBezTo>
                    <a:lnTo>
                      <a:pt x="75" y="226"/>
                    </a:lnTo>
                    <a:lnTo>
                      <a:pt x="0" y="226"/>
                    </a:lnTo>
                    <a:lnTo>
                      <a:pt x="0" y="144"/>
                    </a:lnTo>
                    <a:lnTo>
                      <a:pt x="75" y="144"/>
                    </a:lnTo>
                    <a:lnTo>
                      <a:pt x="75"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0" name="Freeform 12">
                <a:extLst>
                  <a:ext uri="{FF2B5EF4-FFF2-40B4-BE49-F238E27FC236}">
                    <a16:creationId xmlns:a16="http://schemas.microsoft.com/office/drawing/2014/main" id="{B57B979B-E773-4C37-9168-48DB42A4EC59}"/>
                  </a:ext>
                </a:extLst>
              </p:cNvPr>
              <p:cNvSpPr>
                <a:spLocks noEditPoints="1"/>
              </p:cNvSpPr>
              <p:nvPr/>
            </p:nvSpPr>
            <p:spPr bwMode="auto">
              <a:xfrm>
                <a:off x="6910612" y="4531733"/>
                <a:ext cx="8385" cy="62898"/>
              </a:xfrm>
              <a:custGeom>
                <a:avLst/>
                <a:gdLst>
                  <a:gd name="T0" fmla="*/ 0 w 92"/>
                  <a:gd name="T1" fmla="*/ 212 h 714"/>
                  <a:gd name="T2" fmla="*/ 0 w 92"/>
                  <a:gd name="T3" fmla="*/ 212 h 714"/>
                  <a:gd name="T4" fmla="*/ 92 w 92"/>
                  <a:gd name="T5" fmla="*/ 212 h 714"/>
                  <a:gd name="T6" fmla="*/ 92 w 92"/>
                  <a:gd name="T7" fmla="*/ 714 h 714"/>
                  <a:gd name="T8" fmla="*/ 0 w 92"/>
                  <a:gd name="T9" fmla="*/ 714 h 714"/>
                  <a:gd name="T10" fmla="*/ 0 w 92"/>
                  <a:gd name="T11" fmla="*/ 212 h 714"/>
                  <a:gd name="T12" fmla="*/ 0 w 92"/>
                  <a:gd name="T13" fmla="*/ 0 h 714"/>
                  <a:gd name="T14" fmla="*/ 0 w 92"/>
                  <a:gd name="T15" fmla="*/ 0 h 714"/>
                  <a:gd name="T16" fmla="*/ 92 w 92"/>
                  <a:gd name="T17" fmla="*/ 0 h 714"/>
                  <a:gd name="T18" fmla="*/ 92 w 92"/>
                  <a:gd name="T19" fmla="*/ 104 h 714"/>
                  <a:gd name="T20" fmla="*/ 0 w 92"/>
                  <a:gd name="T21" fmla="*/ 104 h 714"/>
                  <a:gd name="T22" fmla="*/ 0 w 92"/>
                  <a:gd name="T2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714">
                    <a:moveTo>
                      <a:pt x="0" y="212"/>
                    </a:moveTo>
                    <a:lnTo>
                      <a:pt x="0" y="212"/>
                    </a:lnTo>
                    <a:lnTo>
                      <a:pt x="92" y="212"/>
                    </a:lnTo>
                    <a:lnTo>
                      <a:pt x="92" y="714"/>
                    </a:lnTo>
                    <a:lnTo>
                      <a:pt x="0" y="714"/>
                    </a:lnTo>
                    <a:lnTo>
                      <a:pt x="0" y="212"/>
                    </a:lnTo>
                    <a:close/>
                    <a:moveTo>
                      <a:pt x="0" y="0"/>
                    </a:moveTo>
                    <a:lnTo>
                      <a:pt x="0" y="0"/>
                    </a:lnTo>
                    <a:lnTo>
                      <a:pt x="92" y="0"/>
                    </a:lnTo>
                    <a:lnTo>
                      <a:pt x="92" y="104"/>
                    </a:lnTo>
                    <a:lnTo>
                      <a:pt x="0" y="104"/>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1" name="Freeform 13">
                <a:extLst>
                  <a:ext uri="{FF2B5EF4-FFF2-40B4-BE49-F238E27FC236}">
                    <a16:creationId xmlns:a16="http://schemas.microsoft.com/office/drawing/2014/main" id="{EA59839C-15FB-477B-ADCC-C5696FC886F7}"/>
                  </a:ext>
                </a:extLst>
              </p:cNvPr>
              <p:cNvSpPr>
                <a:spLocks/>
              </p:cNvSpPr>
              <p:nvPr/>
            </p:nvSpPr>
            <p:spPr bwMode="auto">
              <a:xfrm>
                <a:off x="6930178" y="4548805"/>
                <a:ext cx="38200" cy="45826"/>
              </a:xfrm>
              <a:custGeom>
                <a:avLst/>
                <a:gdLst>
                  <a:gd name="T0" fmla="*/ 0 w 416"/>
                  <a:gd name="T1" fmla="*/ 12 h 514"/>
                  <a:gd name="T2" fmla="*/ 0 w 416"/>
                  <a:gd name="T3" fmla="*/ 12 h 514"/>
                  <a:gd name="T4" fmla="*/ 84 w 416"/>
                  <a:gd name="T5" fmla="*/ 12 h 514"/>
                  <a:gd name="T6" fmla="*/ 94 w 416"/>
                  <a:gd name="T7" fmla="*/ 75 h 514"/>
                  <a:gd name="T8" fmla="*/ 255 w 416"/>
                  <a:gd name="T9" fmla="*/ 0 h 514"/>
                  <a:gd name="T10" fmla="*/ 416 w 416"/>
                  <a:gd name="T11" fmla="*/ 174 h 514"/>
                  <a:gd name="T12" fmla="*/ 416 w 416"/>
                  <a:gd name="T13" fmla="*/ 514 h 514"/>
                  <a:gd name="T14" fmla="*/ 322 w 416"/>
                  <a:gd name="T15" fmla="*/ 514 h 514"/>
                  <a:gd name="T16" fmla="*/ 322 w 416"/>
                  <a:gd name="T17" fmla="*/ 203 h 514"/>
                  <a:gd name="T18" fmla="*/ 215 w 416"/>
                  <a:gd name="T19" fmla="*/ 83 h 514"/>
                  <a:gd name="T20" fmla="*/ 94 w 416"/>
                  <a:gd name="T21" fmla="*/ 226 h 514"/>
                  <a:gd name="T22" fmla="*/ 94 w 416"/>
                  <a:gd name="T23" fmla="*/ 514 h 514"/>
                  <a:gd name="T24" fmla="*/ 0 w 416"/>
                  <a:gd name="T25" fmla="*/ 514 h 514"/>
                  <a:gd name="T26" fmla="*/ 0 w 416"/>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514">
                    <a:moveTo>
                      <a:pt x="0" y="12"/>
                    </a:moveTo>
                    <a:lnTo>
                      <a:pt x="0" y="12"/>
                    </a:lnTo>
                    <a:lnTo>
                      <a:pt x="84" y="12"/>
                    </a:lnTo>
                    <a:lnTo>
                      <a:pt x="94" y="75"/>
                    </a:lnTo>
                    <a:cubicBezTo>
                      <a:pt x="127" y="28"/>
                      <a:pt x="181" y="0"/>
                      <a:pt x="255" y="0"/>
                    </a:cubicBezTo>
                    <a:cubicBezTo>
                      <a:pt x="365" y="0"/>
                      <a:pt x="416" y="59"/>
                      <a:pt x="416" y="174"/>
                    </a:cubicBezTo>
                    <a:lnTo>
                      <a:pt x="416" y="514"/>
                    </a:lnTo>
                    <a:lnTo>
                      <a:pt x="322" y="514"/>
                    </a:lnTo>
                    <a:lnTo>
                      <a:pt x="322" y="203"/>
                    </a:lnTo>
                    <a:cubicBezTo>
                      <a:pt x="322" y="119"/>
                      <a:pt x="296" y="83"/>
                      <a:pt x="215" y="83"/>
                    </a:cubicBezTo>
                    <a:cubicBezTo>
                      <a:pt x="127" y="83"/>
                      <a:pt x="94" y="142"/>
                      <a:pt x="94" y="226"/>
                    </a:cubicBezTo>
                    <a:lnTo>
                      <a:pt x="94"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2" name="Freeform 14">
                <a:extLst>
                  <a:ext uri="{FF2B5EF4-FFF2-40B4-BE49-F238E27FC236}">
                    <a16:creationId xmlns:a16="http://schemas.microsoft.com/office/drawing/2014/main" id="{814F12F9-ACD0-4673-94FD-7F796DA2E593}"/>
                  </a:ext>
                </a:extLst>
              </p:cNvPr>
              <p:cNvSpPr>
                <a:spLocks/>
              </p:cNvSpPr>
              <p:nvPr/>
            </p:nvSpPr>
            <p:spPr bwMode="auto">
              <a:xfrm>
                <a:off x="6975832" y="4548805"/>
                <a:ext cx="39131" cy="46724"/>
              </a:xfrm>
              <a:custGeom>
                <a:avLst/>
                <a:gdLst>
                  <a:gd name="T0" fmla="*/ 384 w 429"/>
                  <a:gd name="T1" fmla="*/ 403 h 526"/>
                  <a:gd name="T2" fmla="*/ 384 w 429"/>
                  <a:gd name="T3" fmla="*/ 403 h 526"/>
                  <a:gd name="T4" fmla="*/ 421 w 429"/>
                  <a:gd name="T5" fmla="*/ 474 h 526"/>
                  <a:gd name="T6" fmla="*/ 244 w 429"/>
                  <a:gd name="T7" fmla="*/ 526 h 526"/>
                  <a:gd name="T8" fmla="*/ 0 w 429"/>
                  <a:gd name="T9" fmla="*/ 269 h 526"/>
                  <a:gd name="T10" fmla="*/ 243 w 429"/>
                  <a:gd name="T11" fmla="*/ 0 h 526"/>
                  <a:gd name="T12" fmla="*/ 429 w 429"/>
                  <a:gd name="T13" fmla="*/ 102 h 526"/>
                  <a:gd name="T14" fmla="*/ 367 w 429"/>
                  <a:gd name="T15" fmla="*/ 152 h 526"/>
                  <a:gd name="T16" fmla="*/ 239 w 429"/>
                  <a:gd name="T17" fmla="*/ 79 h 526"/>
                  <a:gd name="T18" fmla="*/ 100 w 429"/>
                  <a:gd name="T19" fmla="*/ 262 h 526"/>
                  <a:gd name="T20" fmla="*/ 252 w 429"/>
                  <a:gd name="T21" fmla="*/ 447 h 526"/>
                  <a:gd name="T22" fmla="*/ 384 w 429"/>
                  <a:gd name="T23" fmla="*/ 40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9" h="526">
                    <a:moveTo>
                      <a:pt x="384" y="403"/>
                    </a:moveTo>
                    <a:lnTo>
                      <a:pt x="384" y="403"/>
                    </a:lnTo>
                    <a:lnTo>
                      <a:pt x="421" y="474"/>
                    </a:lnTo>
                    <a:cubicBezTo>
                      <a:pt x="388" y="498"/>
                      <a:pt x="320" y="526"/>
                      <a:pt x="244" y="526"/>
                    </a:cubicBezTo>
                    <a:cubicBezTo>
                      <a:pt x="73" y="526"/>
                      <a:pt x="0" y="414"/>
                      <a:pt x="0" y="269"/>
                    </a:cubicBezTo>
                    <a:cubicBezTo>
                      <a:pt x="0" y="106"/>
                      <a:pt x="85" y="0"/>
                      <a:pt x="243" y="0"/>
                    </a:cubicBezTo>
                    <a:cubicBezTo>
                      <a:pt x="348" y="0"/>
                      <a:pt x="400" y="58"/>
                      <a:pt x="429" y="102"/>
                    </a:cubicBezTo>
                    <a:lnTo>
                      <a:pt x="367" y="152"/>
                    </a:lnTo>
                    <a:cubicBezTo>
                      <a:pt x="332" y="105"/>
                      <a:pt x="293" y="79"/>
                      <a:pt x="239" y="79"/>
                    </a:cubicBezTo>
                    <a:cubicBezTo>
                      <a:pt x="156" y="79"/>
                      <a:pt x="100" y="138"/>
                      <a:pt x="100" y="262"/>
                    </a:cubicBezTo>
                    <a:cubicBezTo>
                      <a:pt x="100" y="372"/>
                      <a:pt x="153" y="447"/>
                      <a:pt x="252" y="447"/>
                    </a:cubicBezTo>
                    <a:cubicBezTo>
                      <a:pt x="302" y="447"/>
                      <a:pt x="342" y="430"/>
                      <a:pt x="384" y="403"/>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3" name="Freeform 15">
                <a:extLst>
                  <a:ext uri="{FF2B5EF4-FFF2-40B4-BE49-F238E27FC236}">
                    <a16:creationId xmlns:a16="http://schemas.microsoft.com/office/drawing/2014/main" id="{3503034E-B3D0-4EDF-B68C-D6A76EA399C9}"/>
                  </a:ext>
                </a:extLst>
              </p:cNvPr>
              <p:cNvSpPr>
                <a:spLocks/>
              </p:cNvSpPr>
              <p:nvPr/>
            </p:nvSpPr>
            <p:spPr bwMode="auto">
              <a:xfrm>
                <a:off x="7019622" y="4537124"/>
                <a:ext cx="26088" cy="58405"/>
              </a:xfrm>
              <a:custGeom>
                <a:avLst/>
                <a:gdLst>
                  <a:gd name="T0" fmla="*/ 169 w 282"/>
                  <a:gd name="T1" fmla="*/ 226 h 657"/>
                  <a:gd name="T2" fmla="*/ 169 w 282"/>
                  <a:gd name="T3" fmla="*/ 226 h 657"/>
                  <a:gd name="T4" fmla="*/ 169 w 282"/>
                  <a:gd name="T5" fmla="*/ 516 h 657"/>
                  <a:gd name="T6" fmla="*/ 226 w 282"/>
                  <a:gd name="T7" fmla="*/ 582 h 657"/>
                  <a:gd name="T8" fmla="*/ 282 w 282"/>
                  <a:gd name="T9" fmla="*/ 575 h 657"/>
                  <a:gd name="T10" fmla="*/ 282 w 282"/>
                  <a:gd name="T11" fmla="*/ 647 h 657"/>
                  <a:gd name="T12" fmla="*/ 206 w 282"/>
                  <a:gd name="T13" fmla="*/ 657 h 657"/>
                  <a:gd name="T14" fmla="*/ 74 w 282"/>
                  <a:gd name="T15" fmla="*/ 543 h 657"/>
                  <a:gd name="T16" fmla="*/ 74 w 282"/>
                  <a:gd name="T17" fmla="*/ 226 h 657"/>
                  <a:gd name="T18" fmla="*/ 0 w 282"/>
                  <a:gd name="T19" fmla="*/ 226 h 657"/>
                  <a:gd name="T20" fmla="*/ 0 w 282"/>
                  <a:gd name="T21" fmla="*/ 144 h 657"/>
                  <a:gd name="T22" fmla="*/ 74 w 282"/>
                  <a:gd name="T23" fmla="*/ 144 h 657"/>
                  <a:gd name="T24" fmla="*/ 74 w 282"/>
                  <a:gd name="T25" fmla="*/ 16 h 657"/>
                  <a:gd name="T26" fmla="*/ 169 w 282"/>
                  <a:gd name="T27" fmla="*/ 0 h 657"/>
                  <a:gd name="T28" fmla="*/ 169 w 282"/>
                  <a:gd name="T29" fmla="*/ 144 h 657"/>
                  <a:gd name="T30" fmla="*/ 272 w 282"/>
                  <a:gd name="T31" fmla="*/ 144 h 657"/>
                  <a:gd name="T32" fmla="*/ 272 w 282"/>
                  <a:gd name="T33" fmla="*/ 226 h 657"/>
                  <a:gd name="T34" fmla="*/ 169 w 282"/>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657">
                    <a:moveTo>
                      <a:pt x="169" y="226"/>
                    </a:moveTo>
                    <a:lnTo>
                      <a:pt x="169" y="226"/>
                    </a:lnTo>
                    <a:lnTo>
                      <a:pt x="169" y="516"/>
                    </a:lnTo>
                    <a:cubicBezTo>
                      <a:pt x="169" y="561"/>
                      <a:pt x="182" y="582"/>
                      <a:pt x="226" y="582"/>
                    </a:cubicBezTo>
                    <a:cubicBezTo>
                      <a:pt x="240" y="582"/>
                      <a:pt x="261" y="581"/>
                      <a:pt x="282" y="575"/>
                    </a:cubicBezTo>
                    <a:lnTo>
                      <a:pt x="282" y="647"/>
                    </a:lnTo>
                    <a:cubicBezTo>
                      <a:pt x="262" y="653"/>
                      <a:pt x="229" y="657"/>
                      <a:pt x="206" y="657"/>
                    </a:cubicBezTo>
                    <a:cubicBezTo>
                      <a:pt x="99" y="657"/>
                      <a:pt x="74" y="616"/>
                      <a:pt x="74" y="543"/>
                    </a:cubicBezTo>
                    <a:lnTo>
                      <a:pt x="74" y="226"/>
                    </a:lnTo>
                    <a:lnTo>
                      <a:pt x="0" y="226"/>
                    </a:lnTo>
                    <a:lnTo>
                      <a:pt x="0" y="144"/>
                    </a:lnTo>
                    <a:lnTo>
                      <a:pt x="74" y="144"/>
                    </a:lnTo>
                    <a:lnTo>
                      <a:pt x="74"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4" name="Freeform 16">
                <a:extLst>
                  <a:ext uri="{FF2B5EF4-FFF2-40B4-BE49-F238E27FC236}">
                    <a16:creationId xmlns:a16="http://schemas.microsoft.com/office/drawing/2014/main" id="{D8F9C11A-6860-4DE1-A2CD-C73EACEBC84A}"/>
                  </a:ext>
                </a:extLst>
              </p:cNvPr>
              <p:cNvSpPr>
                <a:spLocks/>
              </p:cNvSpPr>
              <p:nvPr/>
            </p:nvSpPr>
            <p:spPr bwMode="auto">
              <a:xfrm>
                <a:off x="7075524" y="4526342"/>
                <a:ext cx="27951" cy="68289"/>
              </a:xfrm>
              <a:custGeom>
                <a:avLst/>
                <a:gdLst>
                  <a:gd name="T0" fmla="*/ 278 w 310"/>
                  <a:gd name="T1" fmla="*/ 264 h 766"/>
                  <a:gd name="T2" fmla="*/ 278 w 310"/>
                  <a:gd name="T3" fmla="*/ 264 h 766"/>
                  <a:gd name="T4" fmla="*/ 278 w 310"/>
                  <a:gd name="T5" fmla="*/ 348 h 766"/>
                  <a:gd name="T6" fmla="*/ 167 w 310"/>
                  <a:gd name="T7" fmla="*/ 348 h 766"/>
                  <a:gd name="T8" fmla="*/ 167 w 310"/>
                  <a:gd name="T9" fmla="*/ 766 h 766"/>
                  <a:gd name="T10" fmla="*/ 74 w 310"/>
                  <a:gd name="T11" fmla="*/ 766 h 766"/>
                  <a:gd name="T12" fmla="*/ 74 w 310"/>
                  <a:gd name="T13" fmla="*/ 348 h 766"/>
                  <a:gd name="T14" fmla="*/ 0 w 310"/>
                  <a:gd name="T15" fmla="*/ 348 h 766"/>
                  <a:gd name="T16" fmla="*/ 0 w 310"/>
                  <a:gd name="T17" fmla="*/ 264 h 766"/>
                  <a:gd name="T18" fmla="*/ 74 w 310"/>
                  <a:gd name="T19" fmla="*/ 264 h 766"/>
                  <a:gd name="T20" fmla="*/ 74 w 310"/>
                  <a:gd name="T21" fmla="*/ 156 h 766"/>
                  <a:gd name="T22" fmla="*/ 217 w 310"/>
                  <a:gd name="T23" fmla="*/ 0 h 766"/>
                  <a:gd name="T24" fmla="*/ 310 w 310"/>
                  <a:gd name="T25" fmla="*/ 12 h 766"/>
                  <a:gd name="T26" fmla="*/ 310 w 310"/>
                  <a:gd name="T27" fmla="*/ 85 h 766"/>
                  <a:gd name="T28" fmla="*/ 249 w 310"/>
                  <a:gd name="T29" fmla="*/ 78 h 766"/>
                  <a:gd name="T30" fmla="*/ 167 w 310"/>
                  <a:gd name="T31" fmla="*/ 162 h 766"/>
                  <a:gd name="T32" fmla="*/ 167 w 310"/>
                  <a:gd name="T33" fmla="*/ 264 h 766"/>
                  <a:gd name="T34" fmla="*/ 278 w 310"/>
                  <a:gd name="T35" fmla="*/ 26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0" h="766">
                    <a:moveTo>
                      <a:pt x="278" y="264"/>
                    </a:moveTo>
                    <a:lnTo>
                      <a:pt x="278" y="264"/>
                    </a:lnTo>
                    <a:lnTo>
                      <a:pt x="278" y="348"/>
                    </a:lnTo>
                    <a:lnTo>
                      <a:pt x="167" y="348"/>
                    </a:lnTo>
                    <a:lnTo>
                      <a:pt x="167" y="766"/>
                    </a:lnTo>
                    <a:lnTo>
                      <a:pt x="74" y="766"/>
                    </a:lnTo>
                    <a:lnTo>
                      <a:pt x="74" y="348"/>
                    </a:lnTo>
                    <a:lnTo>
                      <a:pt x="0" y="348"/>
                    </a:lnTo>
                    <a:lnTo>
                      <a:pt x="0" y="264"/>
                    </a:lnTo>
                    <a:lnTo>
                      <a:pt x="74" y="264"/>
                    </a:lnTo>
                    <a:lnTo>
                      <a:pt x="74" y="156"/>
                    </a:lnTo>
                    <a:cubicBezTo>
                      <a:pt x="74" y="76"/>
                      <a:pt x="108" y="0"/>
                      <a:pt x="217" y="0"/>
                    </a:cubicBezTo>
                    <a:cubicBezTo>
                      <a:pt x="254" y="0"/>
                      <a:pt x="287" y="7"/>
                      <a:pt x="310" y="12"/>
                    </a:cubicBezTo>
                    <a:lnTo>
                      <a:pt x="310" y="85"/>
                    </a:lnTo>
                    <a:cubicBezTo>
                      <a:pt x="285" y="81"/>
                      <a:pt x="264" y="78"/>
                      <a:pt x="249" y="78"/>
                    </a:cubicBezTo>
                    <a:cubicBezTo>
                      <a:pt x="186" y="78"/>
                      <a:pt x="167" y="100"/>
                      <a:pt x="167" y="162"/>
                    </a:cubicBezTo>
                    <a:lnTo>
                      <a:pt x="167" y="264"/>
                    </a:lnTo>
                    <a:lnTo>
                      <a:pt x="278" y="264"/>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5" name="Freeform 17">
                <a:extLst>
                  <a:ext uri="{FF2B5EF4-FFF2-40B4-BE49-F238E27FC236}">
                    <a16:creationId xmlns:a16="http://schemas.microsoft.com/office/drawing/2014/main" id="{15183ADC-AE06-4FE6-8A65-FB066000A55C}"/>
                  </a:ext>
                </a:extLst>
              </p:cNvPr>
              <p:cNvSpPr>
                <a:spLocks noEditPoints="1"/>
              </p:cNvSpPr>
              <p:nvPr/>
            </p:nvSpPr>
            <p:spPr bwMode="auto">
              <a:xfrm>
                <a:off x="7103475" y="4548805"/>
                <a:ext cx="44722" cy="46724"/>
              </a:xfrm>
              <a:custGeom>
                <a:avLst/>
                <a:gdLst>
                  <a:gd name="T0" fmla="*/ 393 w 493"/>
                  <a:gd name="T1" fmla="*/ 270 h 526"/>
                  <a:gd name="T2" fmla="*/ 393 w 493"/>
                  <a:gd name="T3" fmla="*/ 270 h 526"/>
                  <a:gd name="T4" fmla="*/ 248 w 493"/>
                  <a:gd name="T5" fmla="*/ 76 h 526"/>
                  <a:gd name="T6" fmla="*/ 98 w 493"/>
                  <a:gd name="T7" fmla="*/ 264 h 526"/>
                  <a:gd name="T8" fmla="*/ 247 w 493"/>
                  <a:gd name="T9" fmla="*/ 450 h 526"/>
                  <a:gd name="T10" fmla="*/ 393 w 493"/>
                  <a:gd name="T11" fmla="*/ 270 h 526"/>
                  <a:gd name="T12" fmla="*/ 393 w 493"/>
                  <a:gd name="T13" fmla="*/ 270 h 526"/>
                  <a:gd name="T14" fmla="*/ 493 w 493"/>
                  <a:gd name="T15" fmla="*/ 265 h 526"/>
                  <a:gd name="T16" fmla="*/ 493 w 493"/>
                  <a:gd name="T17" fmla="*/ 265 h 526"/>
                  <a:gd name="T18" fmla="*/ 242 w 493"/>
                  <a:gd name="T19" fmla="*/ 526 h 526"/>
                  <a:gd name="T20" fmla="*/ 0 w 493"/>
                  <a:gd name="T21" fmla="*/ 266 h 526"/>
                  <a:gd name="T22" fmla="*/ 255 w 493"/>
                  <a:gd name="T23" fmla="*/ 0 h 526"/>
                  <a:gd name="T24" fmla="*/ 493 w 493"/>
                  <a:gd name="T25" fmla="*/ 26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526">
                    <a:moveTo>
                      <a:pt x="393" y="270"/>
                    </a:moveTo>
                    <a:lnTo>
                      <a:pt x="393" y="270"/>
                    </a:lnTo>
                    <a:cubicBezTo>
                      <a:pt x="393" y="143"/>
                      <a:pt x="337" y="76"/>
                      <a:pt x="248" y="76"/>
                    </a:cubicBezTo>
                    <a:cubicBezTo>
                      <a:pt x="159" y="76"/>
                      <a:pt x="98" y="143"/>
                      <a:pt x="98" y="264"/>
                    </a:cubicBezTo>
                    <a:cubicBezTo>
                      <a:pt x="98" y="389"/>
                      <a:pt x="157" y="450"/>
                      <a:pt x="247" y="450"/>
                    </a:cubicBezTo>
                    <a:cubicBezTo>
                      <a:pt x="335" y="450"/>
                      <a:pt x="393" y="391"/>
                      <a:pt x="393" y="270"/>
                    </a:cubicBezTo>
                    <a:lnTo>
                      <a:pt x="393" y="270"/>
                    </a:lnTo>
                    <a:close/>
                    <a:moveTo>
                      <a:pt x="493" y="265"/>
                    </a:moveTo>
                    <a:lnTo>
                      <a:pt x="493" y="265"/>
                    </a:lnTo>
                    <a:cubicBezTo>
                      <a:pt x="493" y="425"/>
                      <a:pt x="397" y="526"/>
                      <a:pt x="242" y="526"/>
                    </a:cubicBezTo>
                    <a:cubicBezTo>
                      <a:pt x="86" y="526"/>
                      <a:pt x="0" y="421"/>
                      <a:pt x="0" y="266"/>
                    </a:cubicBezTo>
                    <a:cubicBezTo>
                      <a:pt x="0" y="116"/>
                      <a:pt x="86" y="0"/>
                      <a:pt x="255" y="0"/>
                    </a:cubicBezTo>
                    <a:cubicBezTo>
                      <a:pt x="405" y="0"/>
                      <a:pt x="493" y="98"/>
                      <a:pt x="493" y="265"/>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6" name="Freeform 18">
                <a:extLst>
                  <a:ext uri="{FF2B5EF4-FFF2-40B4-BE49-F238E27FC236}">
                    <a16:creationId xmlns:a16="http://schemas.microsoft.com/office/drawing/2014/main" id="{4FB9B630-8B23-4ADA-BD02-A9EF11BD31FD}"/>
                  </a:ext>
                </a:extLst>
              </p:cNvPr>
              <p:cNvSpPr>
                <a:spLocks/>
              </p:cNvSpPr>
              <p:nvPr/>
            </p:nvSpPr>
            <p:spPr bwMode="auto">
              <a:xfrm>
                <a:off x="7155650" y="4548805"/>
                <a:ext cx="24224" cy="45826"/>
              </a:xfrm>
              <a:custGeom>
                <a:avLst/>
                <a:gdLst>
                  <a:gd name="T0" fmla="*/ 0 w 257"/>
                  <a:gd name="T1" fmla="*/ 13 h 515"/>
                  <a:gd name="T2" fmla="*/ 0 w 257"/>
                  <a:gd name="T3" fmla="*/ 13 h 515"/>
                  <a:gd name="T4" fmla="*/ 80 w 257"/>
                  <a:gd name="T5" fmla="*/ 13 h 515"/>
                  <a:gd name="T6" fmla="*/ 93 w 257"/>
                  <a:gd name="T7" fmla="*/ 73 h 515"/>
                  <a:gd name="T8" fmla="*/ 209 w 257"/>
                  <a:gd name="T9" fmla="*/ 0 h 515"/>
                  <a:gd name="T10" fmla="*/ 257 w 257"/>
                  <a:gd name="T11" fmla="*/ 6 h 515"/>
                  <a:gd name="T12" fmla="*/ 257 w 257"/>
                  <a:gd name="T13" fmla="*/ 98 h 515"/>
                  <a:gd name="T14" fmla="*/ 199 w 257"/>
                  <a:gd name="T15" fmla="*/ 94 h 515"/>
                  <a:gd name="T16" fmla="*/ 93 w 257"/>
                  <a:gd name="T17" fmla="*/ 199 h 515"/>
                  <a:gd name="T18" fmla="*/ 93 w 257"/>
                  <a:gd name="T19" fmla="*/ 515 h 515"/>
                  <a:gd name="T20" fmla="*/ 0 w 257"/>
                  <a:gd name="T21" fmla="*/ 515 h 515"/>
                  <a:gd name="T22" fmla="*/ 0 w 257"/>
                  <a:gd name="T23" fmla="*/ 1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515">
                    <a:moveTo>
                      <a:pt x="0" y="13"/>
                    </a:moveTo>
                    <a:lnTo>
                      <a:pt x="0" y="13"/>
                    </a:lnTo>
                    <a:lnTo>
                      <a:pt x="80" y="13"/>
                    </a:lnTo>
                    <a:lnTo>
                      <a:pt x="93" y="73"/>
                    </a:lnTo>
                    <a:cubicBezTo>
                      <a:pt x="112" y="29"/>
                      <a:pt x="157" y="0"/>
                      <a:pt x="209" y="0"/>
                    </a:cubicBezTo>
                    <a:cubicBezTo>
                      <a:pt x="227" y="0"/>
                      <a:pt x="240" y="1"/>
                      <a:pt x="257" y="6"/>
                    </a:cubicBezTo>
                    <a:lnTo>
                      <a:pt x="257" y="98"/>
                    </a:lnTo>
                    <a:cubicBezTo>
                      <a:pt x="237" y="95"/>
                      <a:pt x="220" y="94"/>
                      <a:pt x="199" y="94"/>
                    </a:cubicBezTo>
                    <a:cubicBezTo>
                      <a:pt x="140" y="94"/>
                      <a:pt x="93" y="127"/>
                      <a:pt x="93" y="199"/>
                    </a:cubicBezTo>
                    <a:lnTo>
                      <a:pt x="93" y="515"/>
                    </a:lnTo>
                    <a:lnTo>
                      <a:pt x="0" y="515"/>
                    </a:lnTo>
                    <a:lnTo>
                      <a:pt x="0" y="13"/>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7" name="Freeform 19">
                <a:extLst>
                  <a:ext uri="{FF2B5EF4-FFF2-40B4-BE49-F238E27FC236}">
                    <a16:creationId xmlns:a16="http://schemas.microsoft.com/office/drawing/2014/main" id="{53BFDDF9-6F70-4C09-A3C0-34DF8543C56E}"/>
                  </a:ext>
                </a:extLst>
              </p:cNvPr>
              <p:cNvSpPr>
                <a:spLocks noEditPoints="1"/>
              </p:cNvSpPr>
              <p:nvPr/>
            </p:nvSpPr>
            <p:spPr bwMode="auto">
              <a:xfrm>
                <a:off x="7202235" y="4548805"/>
                <a:ext cx="42858" cy="64695"/>
              </a:xfrm>
              <a:custGeom>
                <a:avLst/>
                <a:gdLst>
                  <a:gd name="T0" fmla="*/ 370 w 463"/>
                  <a:gd name="T1" fmla="*/ 132 h 730"/>
                  <a:gd name="T2" fmla="*/ 370 w 463"/>
                  <a:gd name="T3" fmla="*/ 132 h 730"/>
                  <a:gd name="T4" fmla="*/ 243 w 463"/>
                  <a:gd name="T5" fmla="*/ 77 h 730"/>
                  <a:gd name="T6" fmla="*/ 100 w 463"/>
                  <a:gd name="T7" fmla="*/ 268 h 730"/>
                  <a:gd name="T8" fmla="*/ 236 w 463"/>
                  <a:gd name="T9" fmla="*/ 452 h 730"/>
                  <a:gd name="T10" fmla="*/ 370 w 463"/>
                  <a:gd name="T11" fmla="*/ 331 h 730"/>
                  <a:gd name="T12" fmla="*/ 370 w 463"/>
                  <a:gd name="T13" fmla="*/ 132 h 730"/>
                  <a:gd name="T14" fmla="*/ 370 w 463"/>
                  <a:gd name="T15" fmla="*/ 132 h 730"/>
                  <a:gd name="T16" fmla="*/ 463 w 463"/>
                  <a:gd name="T17" fmla="*/ 492 h 730"/>
                  <a:gd name="T18" fmla="*/ 463 w 463"/>
                  <a:gd name="T19" fmla="*/ 492 h 730"/>
                  <a:gd name="T20" fmla="*/ 214 w 463"/>
                  <a:gd name="T21" fmla="*/ 730 h 730"/>
                  <a:gd name="T22" fmla="*/ 46 w 463"/>
                  <a:gd name="T23" fmla="*/ 704 h 730"/>
                  <a:gd name="T24" fmla="*/ 46 w 463"/>
                  <a:gd name="T25" fmla="*/ 623 h 730"/>
                  <a:gd name="T26" fmla="*/ 209 w 463"/>
                  <a:gd name="T27" fmla="*/ 651 h 730"/>
                  <a:gd name="T28" fmla="*/ 370 w 463"/>
                  <a:gd name="T29" fmla="*/ 488 h 730"/>
                  <a:gd name="T30" fmla="*/ 370 w 463"/>
                  <a:gd name="T31" fmla="*/ 460 h 730"/>
                  <a:gd name="T32" fmla="*/ 220 w 463"/>
                  <a:gd name="T33" fmla="*/ 526 h 730"/>
                  <a:gd name="T34" fmla="*/ 0 w 463"/>
                  <a:gd name="T35" fmla="*/ 272 h 730"/>
                  <a:gd name="T36" fmla="*/ 228 w 463"/>
                  <a:gd name="T37" fmla="*/ 0 h 730"/>
                  <a:gd name="T38" fmla="*/ 378 w 463"/>
                  <a:gd name="T39" fmla="*/ 52 h 730"/>
                  <a:gd name="T40" fmla="*/ 386 w 463"/>
                  <a:gd name="T41" fmla="*/ 10 h 730"/>
                  <a:gd name="T42" fmla="*/ 463 w 463"/>
                  <a:gd name="T43" fmla="*/ 10 h 730"/>
                  <a:gd name="T44" fmla="*/ 463 w 463"/>
                  <a:gd name="T45" fmla="*/ 49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30">
                    <a:moveTo>
                      <a:pt x="370" y="132"/>
                    </a:moveTo>
                    <a:lnTo>
                      <a:pt x="370" y="132"/>
                    </a:lnTo>
                    <a:cubicBezTo>
                      <a:pt x="346" y="101"/>
                      <a:pt x="290" y="77"/>
                      <a:pt x="243" y="77"/>
                    </a:cubicBezTo>
                    <a:cubicBezTo>
                      <a:pt x="149" y="77"/>
                      <a:pt x="100" y="144"/>
                      <a:pt x="100" y="268"/>
                    </a:cubicBezTo>
                    <a:cubicBezTo>
                      <a:pt x="100" y="401"/>
                      <a:pt x="154" y="452"/>
                      <a:pt x="236" y="452"/>
                    </a:cubicBezTo>
                    <a:cubicBezTo>
                      <a:pt x="309" y="452"/>
                      <a:pt x="370" y="394"/>
                      <a:pt x="370" y="331"/>
                    </a:cubicBezTo>
                    <a:lnTo>
                      <a:pt x="370" y="132"/>
                    </a:lnTo>
                    <a:lnTo>
                      <a:pt x="370" y="132"/>
                    </a:lnTo>
                    <a:close/>
                    <a:moveTo>
                      <a:pt x="463" y="492"/>
                    </a:moveTo>
                    <a:lnTo>
                      <a:pt x="463" y="492"/>
                    </a:lnTo>
                    <a:cubicBezTo>
                      <a:pt x="463" y="658"/>
                      <a:pt x="369" y="730"/>
                      <a:pt x="214" y="730"/>
                    </a:cubicBezTo>
                    <a:cubicBezTo>
                      <a:pt x="149" y="730"/>
                      <a:pt x="93" y="721"/>
                      <a:pt x="46" y="704"/>
                    </a:cubicBezTo>
                    <a:lnTo>
                      <a:pt x="46" y="623"/>
                    </a:lnTo>
                    <a:cubicBezTo>
                      <a:pt x="99" y="642"/>
                      <a:pt x="162" y="651"/>
                      <a:pt x="209" y="651"/>
                    </a:cubicBezTo>
                    <a:cubicBezTo>
                      <a:pt x="323" y="651"/>
                      <a:pt x="370" y="599"/>
                      <a:pt x="370" y="488"/>
                    </a:cubicBezTo>
                    <a:lnTo>
                      <a:pt x="370" y="460"/>
                    </a:lnTo>
                    <a:cubicBezTo>
                      <a:pt x="339" y="500"/>
                      <a:pt x="275" y="526"/>
                      <a:pt x="220" y="526"/>
                    </a:cubicBezTo>
                    <a:cubicBezTo>
                      <a:pt x="67" y="526"/>
                      <a:pt x="0" y="427"/>
                      <a:pt x="0" y="272"/>
                    </a:cubicBezTo>
                    <a:cubicBezTo>
                      <a:pt x="0" y="98"/>
                      <a:pt x="90" y="0"/>
                      <a:pt x="228" y="0"/>
                    </a:cubicBezTo>
                    <a:cubicBezTo>
                      <a:pt x="284" y="0"/>
                      <a:pt x="346" y="22"/>
                      <a:pt x="378" y="52"/>
                    </a:cubicBezTo>
                    <a:lnTo>
                      <a:pt x="386" y="10"/>
                    </a:lnTo>
                    <a:lnTo>
                      <a:pt x="463" y="10"/>
                    </a:lnTo>
                    <a:lnTo>
                      <a:pt x="463" y="49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8" name="Freeform 20">
                <a:extLst>
                  <a:ext uri="{FF2B5EF4-FFF2-40B4-BE49-F238E27FC236}">
                    <a16:creationId xmlns:a16="http://schemas.microsoft.com/office/drawing/2014/main" id="{AD0B3C5D-A0F6-4FCF-8551-76AFA9F9FEF0}"/>
                  </a:ext>
                </a:extLst>
              </p:cNvPr>
              <p:cNvSpPr>
                <a:spLocks/>
              </p:cNvSpPr>
              <p:nvPr/>
            </p:nvSpPr>
            <p:spPr bwMode="auto">
              <a:xfrm>
                <a:off x="7253479" y="4548805"/>
                <a:ext cx="23293" cy="45826"/>
              </a:xfrm>
              <a:custGeom>
                <a:avLst/>
                <a:gdLst>
                  <a:gd name="T0" fmla="*/ 0 w 257"/>
                  <a:gd name="T1" fmla="*/ 13 h 515"/>
                  <a:gd name="T2" fmla="*/ 0 w 257"/>
                  <a:gd name="T3" fmla="*/ 13 h 515"/>
                  <a:gd name="T4" fmla="*/ 80 w 257"/>
                  <a:gd name="T5" fmla="*/ 13 h 515"/>
                  <a:gd name="T6" fmla="*/ 94 w 257"/>
                  <a:gd name="T7" fmla="*/ 73 h 515"/>
                  <a:gd name="T8" fmla="*/ 210 w 257"/>
                  <a:gd name="T9" fmla="*/ 0 h 515"/>
                  <a:gd name="T10" fmla="*/ 257 w 257"/>
                  <a:gd name="T11" fmla="*/ 6 h 515"/>
                  <a:gd name="T12" fmla="*/ 257 w 257"/>
                  <a:gd name="T13" fmla="*/ 98 h 515"/>
                  <a:gd name="T14" fmla="*/ 199 w 257"/>
                  <a:gd name="T15" fmla="*/ 94 h 515"/>
                  <a:gd name="T16" fmla="*/ 94 w 257"/>
                  <a:gd name="T17" fmla="*/ 199 h 515"/>
                  <a:gd name="T18" fmla="*/ 94 w 257"/>
                  <a:gd name="T19" fmla="*/ 515 h 515"/>
                  <a:gd name="T20" fmla="*/ 0 w 257"/>
                  <a:gd name="T21" fmla="*/ 515 h 515"/>
                  <a:gd name="T22" fmla="*/ 0 w 257"/>
                  <a:gd name="T23" fmla="*/ 1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515">
                    <a:moveTo>
                      <a:pt x="0" y="13"/>
                    </a:moveTo>
                    <a:lnTo>
                      <a:pt x="0" y="13"/>
                    </a:lnTo>
                    <a:lnTo>
                      <a:pt x="80" y="13"/>
                    </a:lnTo>
                    <a:lnTo>
                      <a:pt x="94" y="73"/>
                    </a:lnTo>
                    <a:cubicBezTo>
                      <a:pt x="113" y="29"/>
                      <a:pt x="158" y="0"/>
                      <a:pt x="210" y="0"/>
                    </a:cubicBezTo>
                    <a:cubicBezTo>
                      <a:pt x="227" y="0"/>
                      <a:pt x="241" y="1"/>
                      <a:pt x="257" y="6"/>
                    </a:cubicBezTo>
                    <a:lnTo>
                      <a:pt x="257" y="98"/>
                    </a:lnTo>
                    <a:cubicBezTo>
                      <a:pt x="238" y="95"/>
                      <a:pt x="220" y="94"/>
                      <a:pt x="199" y="94"/>
                    </a:cubicBezTo>
                    <a:cubicBezTo>
                      <a:pt x="140" y="94"/>
                      <a:pt x="94" y="127"/>
                      <a:pt x="94" y="199"/>
                    </a:cubicBezTo>
                    <a:lnTo>
                      <a:pt x="94" y="515"/>
                    </a:lnTo>
                    <a:lnTo>
                      <a:pt x="0" y="515"/>
                    </a:lnTo>
                    <a:lnTo>
                      <a:pt x="0" y="13"/>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29" name="Freeform 21">
                <a:extLst>
                  <a:ext uri="{FF2B5EF4-FFF2-40B4-BE49-F238E27FC236}">
                    <a16:creationId xmlns:a16="http://schemas.microsoft.com/office/drawing/2014/main" id="{4D392FEB-0A68-4D98-92E9-01D2BBEB4435}"/>
                  </a:ext>
                </a:extLst>
              </p:cNvPr>
              <p:cNvSpPr>
                <a:spLocks noEditPoints="1"/>
              </p:cNvSpPr>
              <p:nvPr/>
            </p:nvSpPr>
            <p:spPr bwMode="auto">
              <a:xfrm>
                <a:off x="7279566" y="4548805"/>
                <a:ext cx="44722" cy="46724"/>
              </a:xfrm>
              <a:custGeom>
                <a:avLst/>
                <a:gdLst>
                  <a:gd name="T0" fmla="*/ 392 w 493"/>
                  <a:gd name="T1" fmla="*/ 270 h 526"/>
                  <a:gd name="T2" fmla="*/ 392 w 493"/>
                  <a:gd name="T3" fmla="*/ 270 h 526"/>
                  <a:gd name="T4" fmla="*/ 247 w 493"/>
                  <a:gd name="T5" fmla="*/ 76 h 526"/>
                  <a:gd name="T6" fmla="*/ 97 w 493"/>
                  <a:gd name="T7" fmla="*/ 264 h 526"/>
                  <a:gd name="T8" fmla="*/ 246 w 493"/>
                  <a:gd name="T9" fmla="*/ 450 h 526"/>
                  <a:gd name="T10" fmla="*/ 392 w 493"/>
                  <a:gd name="T11" fmla="*/ 270 h 526"/>
                  <a:gd name="T12" fmla="*/ 392 w 493"/>
                  <a:gd name="T13" fmla="*/ 270 h 526"/>
                  <a:gd name="T14" fmla="*/ 493 w 493"/>
                  <a:gd name="T15" fmla="*/ 265 h 526"/>
                  <a:gd name="T16" fmla="*/ 493 w 493"/>
                  <a:gd name="T17" fmla="*/ 265 h 526"/>
                  <a:gd name="T18" fmla="*/ 241 w 493"/>
                  <a:gd name="T19" fmla="*/ 526 h 526"/>
                  <a:gd name="T20" fmla="*/ 0 w 493"/>
                  <a:gd name="T21" fmla="*/ 266 h 526"/>
                  <a:gd name="T22" fmla="*/ 254 w 493"/>
                  <a:gd name="T23" fmla="*/ 0 h 526"/>
                  <a:gd name="T24" fmla="*/ 493 w 493"/>
                  <a:gd name="T25" fmla="*/ 26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526">
                    <a:moveTo>
                      <a:pt x="392" y="270"/>
                    </a:moveTo>
                    <a:lnTo>
                      <a:pt x="392" y="270"/>
                    </a:lnTo>
                    <a:cubicBezTo>
                      <a:pt x="392" y="143"/>
                      <a:pt x="336" y="76"/>
                      <a:pt x="247" y="76"/>
                    </a:cubicBezTo>
                    <a:cubicBezTo>
                      <a:pt x="158" y="76"/>
                      <a:pt x="97" y="143"/>
                      <a:pt x="97" y="264"/>
                    </a:cubicBezTo>
                    <a:cubicBezTo>
                      <a:pt x="97" y="389"/>
                      <a:pt x="156" y="450"/>
                      <a:pt x="246" y="450"/>
                    </a:cubicBezTo>
                    <a:cubicBezTo>
                      <a:pt x="334" y="450"/>
                      <a:pt x="392" y="391"/>
                      <a:pt x="392" y="270"/>
                    </a:cubicBezTo>
                    <a:lnTo>
                      <a:pt x="392" y="270"/>
                    </a:lnTo>
                    <a:close/>
                    <a:moveTo>
                      <a:pt x="493" y="265"/>
                    </a:moveTo>
                    <a:lnTo>
                      <a:pt x="493" y="265"/>
                    </a:lnTo>
                    <a:cubicBezTo>
                      <a:pt x="493" y="425"/>
                      <a:pt x="397" y="526"/>
                      <a:pt x="241" y="526"/>
                    </a:cubicBezTo>
                    <a:cubicBezTo>
                      <a:pt x="85" y="526"/>
                      <a:pt x="0" y="421"/>
                      <a:pt x="0" y="266"/>
                    </a:cubicBezTo>
                    <a:cubicBezTo>
                      <a:pt x="0" y="116"/>
                      <a:pt x="85" y="0"/>
                      <a:pt x="254" y="0"/>
                    </a:cubicBezTo>
                    <a:cubicBezTo>
                      <a:pt x="405" y="0"/>
                      <a:pt x="493" y="98"/>
                      <a:pt x="493" y="265"/>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0" name="Freeform 22">
                <a:extLst>
                  <a:ext uri="{FF2B5EF4-FFF2-40B4-BE49-F238E27FC236}">
                    <a16:creationId xmlns:a16="http://schemas.microsoft.com/office/drawing/2014/main" id="{7382E4DC-CFA6-455A-A509-6EB82D68E411}"/>
                  </a:ext>
                </a:extLst>
              </p:cNvPr>
              <p:cNvSpPr>
                <a:spLocks/>
              </p:cNvSpPr>
              <p:nvPr/>
            </p:nvSpPr>
            <p:spPr bwMode="auto">
              <a:xfrm>
                <a:off x="7326152" y="4549704"/>
                <a:ext cx="65219" cy="44927"/>
              </a:xfrm>
              <a:custGeom>
                <a:avLst/>
                <a:gdLst>
                  <a:gd name="T0" fmla="*/ 0 w 711"/>
                  <a:gd name="T1" fmla="*/ 0 h 502"/>
                  <a:gd name="T2" fmla="*/ 0 w 711"/>
                  <a:gd name="T3" fmla="*/ 0 h 502"/>
                  <a:gd name="T4" fmla="*/ 102 w 711"/>
                  <a:gd name="T5" fmla="*/ 0 h 502"/>
                  <a:gd name="T6" fmla="*/ 209 w 711"/>
                  <a:gd name="T7" fmla="*/ 385 h 502"/>
                  <a:gd name="T8" fmla="*/ 316 w 711"/>
                  <a:gd name="T9" fmla="*/ 0 h 502"/>
                  <a:gd name="T10" fmla="*/ 410 w 711"/>
                  <a:gd name="T11" fmla="*/ 0 h 502"/>
                  <a:gd name="T12" fmla="*/ 510 w 711"/>
                  <a:gd name="T13" fmla="*/ 379 h 502"/>
                  <a:gd name="T14" fmla="*/ 618 w 711"/>
                  <a:gd name="T15" fmla="*/ 0 h 502"/>
                  <a:gd name="T16" fmla="*/ 711 w 711"/>
                  <a:gd name="T17" fmla="*/ 0 h 502"/>
                  <a:gd name="T18" fmla="*/ 559 w 711"/>
                  <a:gd name="T19" fmla="*/ 502 h 502"/>
                  <a:gd name="T20" fmla="*/ 452 w 711"/>
                  <a:gd name="T21" fmla="*/ 502 h 502"/>
                  <a:gd name="T22" fmla="*/ 359 w 711"/>
                  <a:gd name="T23" fmla="*/ 142 h 502"/>
                  <a:gd name="T24" fmla="*/ 255 w 711"/>
                  <a:gd name="T25" fmla="*/ 502 h 502"/>
                  <a:gd name="T26" fmla="*/ 151 w 711"/>
                  <a:gd name="T27" fmla="*/ 502 h 502"/>
                  <a:gd name="T28" fmla="*/ 0 w 711"/>
                  <a:gd name="T29"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1" h="502">
                    <a:moveTo>
                      <a:pt x="0" y="0"/>
                    </a:moveTo>
                    <a:lnTo>
                      <a:pt x="0" y="0"/>
                    </a:lnTo>
                    <a:lnTo>
                      <a:pt x="102" y="0"/>
                    </a:lnTo>
                    <a:lnTo>
                      <a:pt x="209" y="385"/>
                    </a:lnTo>
                    <a:lnTo>
                      <a:pt x="316" y="0"/>
                    </a:lnTo>
                    <a:lnTo>
                      <a:pt x="410" y="0"/>
                    </a:lnTo>
                    <a:lnTo>
                      <a:pt x="510" y="379"/>
                    </a:lnTo>
                    <a:lnTo>
                      <a:pt x="618" y="0"/>
                    </a:lnTo>
                    <a:lnTo>
                      <a:pt x="711" y="0"/>
                    </a:lnTo>
                    <a:lnTo>
                      <a:pt x="559" y="502"/>
                    </a:lnTo>
                    <a:lnTo>
                      <a:pt x="452" y="502"/>
                    </a:lnTo>
                    <a:lnTo>
                      <a:pt x="359" y="142"/>
                    </a:lnTo>
                    <a:lnTo>
                      <a:pt x="255" y="502"/>
                    </a:lnTo>
                    <a:lnTo>
                      <a:pt x="151" y="502"/>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1" name="Freeform 23">
                <a:extLst>
                  <a:ext uri="{FF2B5EF4-FFF2-40B4-BE49-F238E27FC236}">
                    <a16:creationId xmlns:a16="http://schemas.microsoft.com/office/drawing/2014/main" id="{D803691C-2CE6-4139-BBC8-2FC1CBE46DCC}"/>
                  </a:ext>
                </a:extLst>
              </p:cNvPr>
              <p:cNvSpPr>
                <a:spLocks/>
              </p:cNvSpPr>
              <p:nvPr/>
            </p:nvSpPr>
            <p:spPr bwMode="auto">
              <a:xfrm>
                <a:off x="7396961" y="4537124"/>
                <a:ext cx="26088" cy="58405"/>
              </a:xfrm>
              <a:custGeom>
                <a:avLst/>
                <a:gdLst>
                  <a:gd name="T0" fmla="*/ 169 w 282"/>
                  <a:gd name="T1" fmla="*/ 226 h 657"/>
                  <a:gd name="T2" fmla="*/ 169 w 282"/>
                  <a:gd name="T3" fmla="*/ 226 h 657"/>
                  <a:gd name="T4" fmla="*/ 169 w 282"/>
                  <a:gd name="T5" fmla="*/ 516 h 657"/>
                  <a:gd name="T6" fmla="*/ 227 w 282"/>
                  <a:gd name="T7" fmla="*/ 582 h 657"/>
                  <a:gd name="T8" fmla="*/ 282 w 282"/>
                  <a:gd name="T9" fmla="*/ 575 h 657"/>
                  <a:gd name="T10" fmla="*/ 282 w 282"/>
                  <a:gd name="T11" fmla="*/ 647 h 657"/>
                  <a:gd name="T12" fmla="*/ 206 w 282"/>
                  <a:gd name="T13" fmla="*/ 657 h 657"/>
                  <a:gd name="T14" fmla="*/ 74 w 282"/>
                  <a:gd name="T15" fmla="*/ 543 h 657"/>
                  <a:gd name="T16" fmla="*/ 74 w 282"/>
                  <a:gd name="T17" fmla="*/ 226 h 657"/>
                  <a:gd name="T18" fmla="*/ 0 w 282"/>
                  <a:gd name="T19" fmla="*/ 226 h 657"/>
                  <a:gd name="T20" fmla="*/ 0 w 282"/>
                  <a:gd name="T21" fmla="*/ 144 h 657"/>
                  <a:gd name="T22" fmla="*/ 74 w 282"/>
                  <a:gd name="T23" fmla="*/ 144 h 657"/>
                  <a:gd name="T24" fmla="*/ 74 w 282"/>
                  <a:gd name="T25" fmla="*/ 16 h 657"/>
                  <a:gd name="T26" fmla="*/ 169 w 282"/>
                  <a:gd name="T27" fmla="*/ 0 h 657"/>
                  <a:gd name="T28" fmla="*/ 169 w 282"/>
                  <a:gd name="T29" fmla="*/ 144 h 657"/>
                  <a:gd name="T30" fmla="*/ 272 w 282"/>
                  <a:gd name="T31" fmla="*/ 144 h 657"/>
                  <a:gd name="T32" fmla="*/ 272 w 282"/>
                  <a:gd name="T33" fmla="*/ 226 h 657"/>
                  <a:gd name="T34" fmla="*/ 169 w 282"/>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657">
                    <a:moveTo>
                      <a:pt x="169" y="226"/>
                    </a:moveTo>
                    <a:lnTo>
                      <a:pt x="169" y="226"/>
                    </a:lnTo>
                    <a:lnTo>
                      <a:pt x="169" y="516"/>
                    </a:lnTo>
                    <a:cubicBezTo>
                      <a:pt x="169" y="561"/>
                      <a:pt x="183" y="582"/>
                      <a:pt x="227" y="582"/>
                    </a:cubicBezTo>
                    <a:cubicBezTo>
                      <a:pt x="240" y="582"/>
                      <a:pt x="261" y="581"/>
                      <a:pt x="282" y="575"/>
                    </a:cubicBezTo>
                    <a:lnTo>
                      <a:pt x="282" y="647"/>
                    </a:lnTo>
                    <a:cubicBezTo>
                      <a:pt x="262" y="653"/>
                      <a:pt x="229" y="657"/>
                      <a:pt x="206" y="657"/>
                    </a:cubicBezTo>
                    <a:cubicBezTo>
                      <a:pt x="99" y="657"/>
                      <a:pt x="74" y="616"/>
                      <a:pt x="74" y="543"/>
                    </a:cubicBezTo>
                    <a:lnTo>
                      <a:pt x="74" y="226"/>
                    </a:lnTo>
                    <a:lnTo>
                      <a:pt x="0" y="226"/>
                    </a:lnTo>
                    <a:lnTo>
                      <a:pt x="0" y="144"/>
                    </a:lnTo>
                    <a:lnTo>
                      <a:pt x="74" y="144"/>
                    </a:lnTo>
                    <a:lnTo>
                      <a:pt x="74"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2" name="Freeform 24">
                <a:extLst>
                  <a:ext uri="{FF2B5EF4-FFF2-40B4-BE49-F238E27FC236}">
                    <a16:creationId xmlns:a16="http://schemas.microsoft.com/office/drawing/2014/main" id="{42CC8A89-E777-4925-9F6E-40DD8E1D7903}"/>
                  </a:ext>
                </a:extLst>
              </p:cNvPr>
              <p:cNvSpPr>
                <a:spLocks/>
              </p:cNvSpPr>
              <p:nvPr/>
            </p:nvSpPr>
            <p:spPr bwMode="auto">
              <a:xfrm>
                <a:off x="7431434" y="4527240"/>
                <a:ext cx="38200" cy="67391"/>
              </a:xfrm>
              <a:custGeom>
                <a:avLst/>
                <a:gdLst>
                  <a:gd name="T0" fmla="*/ 0 w 414"/>
                  <a:gd name="T1" fmla="*/ 0 h 756"/>
                  <a:gd name="T2" fmla="*/ 0 w 414"/>
                  <a:gd name="T3" fmla="*/ 0 h 756"/>
                  <a:gd name="T4" fmla="*/ 93 w 414"/>
                  <a:gd name="T5" fmla="*/ 0 h 756"/>
                  <a:gd name="T6" fmla="*/ 93 w 414"/>
                  <a:gd name="T7" fmla="*/ 317 h 756"/>
                  <a:gd name="T8" fmla="*/ 257 w 414"/>
                  <a:gd name="T9" fmla="*/ 242 h 756"/>
                  <a:gd name="T10" fmla="*/ 414 w 414"/>
                  <a:gd name="T11" fmla="*/ 416 h 756"/>
                  <a:gd name="T12" fmla="*/ 414 w 414"/>
                  <a:gd name="T13" fmla="*/ 756 h 756"/>
                  <a:gd name="T14" fmla="*/ 320 w 414"/>
                  <a:gd name="T15" fmla="*/ 756 h 756"/>
                  <a:gd name="T16" fmla="*/ 320 w 414"/>
                  <a:gd name="T17" fmla="*/ 445 h 756"/>
                  <a:gd name="T18" fmla="*/ 216 w 414"/>
                  <a:gd name="T19" fmla="*/ 325 h 756"/>
                  <a:gd name="T20" fmla="*/ 93 w 414"/>
                  <a:gd name="T21" fmla="*/ 468 h 756"/>
                  <a:gd name="T22" fmla="*/ 93 w 414"/>
                  <a:gd name="T23" fmla="*/ 756 h 756"/>
                  <a:gd name="T24" fmla="*/ 0 w 414"/>
                  <a:gd name="T25" fmla="*/ 756 h 756"/>
                  <a:gd name="T26" fmla="*/ 0 w 414"/>
                  <a:gd name="T27"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756">
                    <a:moveTo>
                      <a:pt x="0" y="0"/>
                    </a:moveTo>
                    <a:lnTo>
                      <a:pt x="0" y="0"/>
                    </a:lnTo>
                    <a:lnTo>
                      <a:pt x="93" y="0"/>
                    </a:lnTo>
                    <a:lnTo>
                      <a:pt x="93" y="317"/>
                    </a:lnTo>
                    <a:cubicBezTo>
                      <a:pt x="127" y="270"/>
                      <a:pt x="183" y="242"/>
                      <a:pt x="257" y="242"/>
                    </a:cubicBezTo>
                    <a:cubicBezTo>
                      <a:pt x="365" y="242"/>
                      <a:pt x="414" y="301"/>
                      <a:pt x="414" y="416"/>
                    </a:cubicBezTo>
                    <a:lnTo>
                      <a:pt x="414" y="756"/>
                    </a:lnTo>
                    <a:lnTo>
                      <a:pt x="320" y="756"/>
                    </a:lnTo>
                    <a:lnTo>
                      <a:pt x="320" y="445"/>
                    </a:lnTo>
                    <a:cubicBezTo>
                      <a:pt x="320" y="361"/>
                      <a:pt x="296" y="325"/>
                      <a:pt x="216" y="325"/>
                    </a:cubicBezTo>
                    <a:cubicBezTo>
                      <a:pt x="128" y="325"/>
                      <a:pt x="93" y="384"/>
                      <a:pt x="93" y="468"/>
                    </a:cubicBezTo>
                    <a:lnTo>
                      <a:pt x="93" y="756"/>
                    </a:lnTo>
                    <a:lnTo>
                      <a:pt x="0" y="756"/>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sp>
            <p:nvSpPr>
              <p:cNvPr id="33" name="Freeform 25">
                <a:extLst>
                  <a:ext uri="{FF2B5EF4-FFF2-40B4-BE49-F238E27FC236}">
                    <a16:creationId xmlns:a16="http://schemas.microsoft.com/office/drawing/2014/main" id="{1E500AF2-FA7D-4FA5-9D14-35241107E20E}"/>
                  </a:ext>
                </a:extLst>
              </p:cNvPr>
              <p:cNvSpPr>
                <a:spLocks noEditPoints="1"/>
              </p:cNvSpPr>
              <p:nvPr/>
            </p:nvSpPr>
            <p:spPr bwMode="auto">
              <a:xfrm>
                <a:off x="7469634" y="4515559"/>
                <a:ext cx="27019" cy="12580"/>
              </a:xfrm>
              <a:custGeom>
                <a:avLst/>
                <a:gdLst>
                  <a:gd name="T0" fmla="*/ 295 w 295"/>
                  <a:gd name="T1" fmla="*/ 141 h 141"/>
                  <a:gd name="T2" fmla="*/ 295 w 295"/>
                  <a:gd name="T3" fmla="*/ 141 h 141"/>
                  <a:gd name="T4" fmla="*/ 272 w 295"/>
                  <a:gd name="T5" fmla="*/ 141 h 141"/>
                  <a:gd name="T6" fmla="*/ 272 w 295"/>
                  <a:gd name="T7" fmla="*/ 23 h 141"/>
                  <a:gd name="T8" fmla="*/ 272 w 295"/>
                  <a:gd name="T9" fmla="*/ 23 h 141"/>
                  <a:gd name="T10" fmla="*/ 225 w 295"/>
                  <a:gd name="T11" fmla="*/ 141 h 141"/>
                  <a:gd name="T12" fmla="*/ 211 w 295"/>
                  <a:gd name="T13" fmla="*/ 141 h 141"/>
                  <a:gd name="T14" fmla="*/ 164 w 295"/>
                  <a:gd name="T15" fmla="*/ 23 h 141"/>
                  <a:gd name="T16" fmla="*/ 164 w 295"/>
                  <a:gd name="T17" fmla="*/ 23 h 141"/>
                  <a:gd name="T18" fmla="*/ 164 w 295"/>
                  <a:gd name="T19" fmla="*/ 141 h 141"/>
                  <a:gd name="T20" fmla="*/ 141 w 295"/>
                  <a:gd name="T21" fmla="*/ 141 h 141"/>
                  <a:gd name="T22" fmla="*/ 141 w 295"/>
                  <a:gd name="T23" fmla="*/ 0 h 141"/>
                  <a:gd name="T24" fmla="*/ 176 w 295"/>
                  <a:gd name="T25" fmla="*/ 0 h 141"/>
                  <a:gd name="T26" fmla="*/ 218 w 295"/>
                  <a:gd name="T27" fmla="*/ 107 h 141"/>
                  <a:gd name="T28" fmla="*/ 260 w 295"/>
                  <a:gd name="T29" fmla="*/ 0 h 141"/>
                  <a:gd name="T30" fmla="*/ 295 w 295"/>
                  <a:gd name="T31" fmla="*/ 0 h 141"/>
                  <a:gd name="T32" fmla="*/ 295 w 295"/>
                  <a:gd name="T33" fmla="*/ 141 h 141"/>
                  <a:gd name="T34" fmla="*/ 295 w 295"/>
                  <a:gd name="T35" fmla="*/ 141 h 141"/>
                  <a:gd name="T36" fmla="*/ 112 w 295"/>
                  <a:gd name="T37" fmla="*/ 18 h 141"/>
                  <a:gd name="T38" fmla="*/ 112 w 295"/>
                  <a:gd name="T39" fmla="*/ 18 h 141"/>
                  <a:gd name="T40" fmla="*/ 68 w 295"/>
                  <a:gd name="T41" fmla="*/ 18 h 141"/>
                  <a:gd name="T42" fmla="*/ 68 w 295"/>
                  <a:gd name="T43" fmla="*/ 141 h 141"/>
                  <a:gd name="T44" fmla="*/ 44 w 295"/>
                  <a:gd name="T45" fmla="*/ 141 h 141"/>
                  <a:gd name="T46" fmla="*/ 44 w 295"/>
                  <a:gd name="T47" fmla="*/ 18 h 141"/>
                  <a:gd name="T48" fmla="*/ 0 w 295"/>
                  <a:gd name="T49" fmla="*/ 18 h 141"/>
                  <a:gd name="T50" fmla="*/ 0 w 295"/>
                  <a:gd name="T51" fmla="*/ 0 h 141"/>
                  <a:gd name="T52" fmla="*/ 112 w 295"/>
                  <a:gd name="T53" fmla="*/ 0 h 141"/>
                  <a:gd name="T54" fmla="*/ 112 w 295"/>
                  <a:gd name="T55"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5" h="141">
                    <a:moveTo>
                      <a:pt x="295" y="141"/>
                    </a:moveTo>
                    <a:lnTo>
                      <a:pt x="295" y="141"/>
                    </a:lnTo>
                    <a:lnTo>
                      <a:pt x="272" y="141"/>
                    </a:lnTo>
                    <a:lnTo>
                      <a:pt x="272" y="23"/>
                    </a:lnTo>
                    <a:lnTo>
                      <a:pt x="272" y="23"/>
                    </a:lnTo>
                    <a:lnTo>
                      <a:pt x="225" y="141"/>
                    </a:lnTo>
                    <a:lnTo>
                      <a:pt x="211" y="141"/>
                    </a:lnTo>
                    <a:lnTo>
                      <a:pt x="164" y="23"/>
                    </a:lnTo>
                    <a:lnTo>
                      <a:pt x="164" y="23"/>
                    </a:lnTo>
                    <a:lnTo>
                      <a:pt x="164" y="141"/>
                    </a:lnTo>
                    <a:lnTo>
                      <a:pt x="141" y="141"/>
                    </a:lnTo>
                    <a:lnTo>
                      <a:pt x="141" y="0"/>
                    </a:lnTo>
                    <a:lnTo>
                      <a:pt x="176" y="0"/>
                    </a:lnTo>
                    <a:lnTo>
                      <a:pt x="218" y="107"/>
                    </a:lnTo>
                    <a:lnTo>
                      <a:pt x="260" y="0"/>
                    </a:lnTo>
                    <a:lnTo>
                      <a:pt x="295" y="0"/>
                    </a:lnTo>
                    <a:lnTo>
                      <a:pt x="295" y="141"/>
                    </a:lnTo>
                    <a:lnTo>
                      <a:pt x="295" y="141"/>
                    </a:lnTo>
                    <a:close/>
                    <a:moveTo>
                      <a:pt x="112" y="18"/>
                    </a:moveTo>
                    <a:lnTo>
                      <a:pt x="112" y="18"/>
                    </a:lnTo>
                    <a:lnTo>
                      <a:pt x="68" y="18"/>
                    </a:lnTo>
                    <a:lnTo>
                      <a:pt x="68" y="141"/>
                    </a:lnTo>
                    <a:lnTo>
                      <a:pt x="44" y="141"/>
                    </a:lnTo>
                    <a:lnTo>
                      <a:pt x="44" y="18"/>
                    </a:lnTo>
                    <a:lnTo>
                      <a:pt x="0" y="18"/>
                    </a:lnTo>
                    <a:lnTo>
                      <a:pt x="0" y="0"/>
                    </a:lnTo>
                    <a:lnTo>
                      <a:pt x="112" y="0"/>
                    </a:lnTo>
                    <a:lnTo>
                      <a:pt x="112" y="18"/>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33"/>
              </a:p>
            </p:txBody>
          </p:sp>
        </p:grpSp>
        <p:cxnSp>
          <p:nvCxnSpPr>
            <p:cNvPr id="13" name="Straight Connector 12">
              <a:extLst>
                <a:ext uri="{FF2B5EF4-FFF2-40B4-BE49-F238E27FC236}">
                  <a16:creationId xmlns:a16="http://schemas.microsoft.com/office/drawing/2014/main" id="{CB52149B-E4BF-4833-AAD2-0941F25B7080}"/>
                </a:ext>
              </a:extLst>
            </p:cNvPr>
            <p:cNvCxnSpPr>
              <a:cxnSpLocks/>
            </p:cNvCxnSpPr>
            <p:nvPr/>
          </p:nvCxnSpPr>
          <p:spPr>
            <a:xfrm>
              <a:off x="7545086" y="3663518"/>
              <a:ext cx="0" cy="20520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624001" y="527998"/>
            <a:ext cx="10943999" cy="1056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24001" y="1992000"/>
            <a:ext cx="10943999" cy="39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624000" y="6466393"/>
            <a:ext cx="216000" cy="124800"/>
          </a:xfrm>
          <a:prstGeom prst="rect">
            <a:avLst/>
          </a:prstGeom>
        </p:spPr>
        <p:txBody>
          <a:bodyPr vert="horz" lIns="0" tIns="0" rIns="0" bIns="0" rtlCol="0" anchor="t" anchorCtr="0"/>
          <a:lstStyle>
            <a:lvl1pPr algn="l">
              <a:defRPr sz="544" b="1">
                <a:solidFill>
                  <a:schemeClr val="tx1"/>
                </a:solidFill>
              </a:defRPr>
            </a:lvl1pPr>
          </a:lstStyle>
          <a:p>
            <a:fld id="{37B4438D-29B8-4FC7-9D64-F44FE400D0A9}" type="slidenum">
              <a:rPr lang="en-GB" smtClean="0"/>
              <a:pPr/>
              <a:t>‹#›</a:t>
            </a:fld>
            <a:endParaRPr lang="en-GB"/>
          </a:p>
        </p:txBody>
      </p:sp>
      <p:sp>
        <p:nvSpPr>
          <p:cNvPr id="7" name="TextBox 6"/>
          <p:cNvSpPr txBox="1"/>
          <p:nvPr>
            <p:custDataLst>
              <p:tags r:id="rId22"/>
            </p:custDataLst>
          </p:nvPr>
        </p:nvSpPr>
        <p:spPr>
          <a:xfrm>
            <a:off x="856586" y="6466395"/>
            <a:ext cx="5256000" cy="83741"/>
          </a:xfrm>
          <a:prstGeom prst="rect">
            <a:avLst/>
          </a:prstGeom>
          <a:noFill/>
        </p:spPr>
        <p:txBody>
          <a:bodyPr wrap="square" lIns="0" tIns="0" rIns="0" bIns="0" rtlCol="0">
            <a:spAutoFit/>
          </a:bodyPr>
          <a:lstStyle/>
          <a:p>
            <a:r>
              <a:rPr lang="en-GB" sz="544" b="0" i="0" kern="1200">
                <a:solidFill>
                  <a:schemeClr val="tx1"/>
                </a:solidFill>
                <a:effectLst/>
                <a:latin typeface="+mn-lt"/>
                <a:ea typeface="+mn-ea"/>
                <a:cs typeface="+mn-cs"/>
              </a:rPr>
              <a:t>© 2019 Grant Thornton UK LLP. | Draft</a:t>
            </a:r>
            <a:endParaRPr lang="en-GB" sz="544"/>
          </a:p>
        </p:txBody>
      </p:sp>
      <p:cxnSp>
        <p:nvCxnSpPr>
          <p:cNvPr id="9" name="Straight Connector 8"/>
          <p:cNvCxnSpPr>
            <a:cxnSpLocks/>
          </p:cNvCxnSpPr>
          <p:nvPr/>
        </p:nvCxnSpPr>
        <p:spPr>
          <a:xfrm>
            <a:off x="625827" y="6372332"/>
            <a:ext cx="3456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12972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Lst>
  <p:hf hdr="0" ftr="0" dt="0"/>
  <p:txStyles>
    <p:titleStyle>
      <a:lvl1pPr algn="l" defTabSz="1149408" rtl="0" eaLnBrk="1" latinLnBrk="0" hangingPunct="1">
        <a:lnSpc>
          <a:spcPct val="90000"/>
        </a:lnSpc>
        <a:spcBef>
          <a:spcPct val="0"/>
        </a:spcBef>
        <a:buNone/>
        <a:defRPr sz="3266" b="1" kern="1200">
          <a:solidFill>
            <a:schemeClr val="accent1"/>
          </a:solidFill>
          <a:latin typeface="+mj-lt"/>
          <a:ea typeface="+mj-ea"/>
          <a:cs typeface="+mj-cs"/>
        </a:defRPr>
      </a:lvl1pPr>
    </p:titleStyle>
    <p:bodyStyle>
      <a:lvl1pPr marL="0" indent="0" algn="l" defTabSz="1149408" rtl="0" eaLnBrk="1" latinLnBrk="0" hangingPunct="1">
        <a:lnSpc>
          <a:spcPct val="100000"/>
        </a:lnSpc>
        <a:spcBef>
          <a:spcPts val="0"/>
        </a:spcBef>
        <a:spcAft>
          <a:spcPts val="544"/>
        </a:spcAft>
        <a:buFont typeface="Arial" panose="020B0604020202020204" pitchFamily="34" charset="0"/>
        <a:buNone/>
        <a:defRPr sz="2540" b="0" kern="1200">
          <a:solidFill>
            <a:schemeClr val="tx1"/>
          </a:solidFill>
          <a:latin typeface="+mn-lt"/>
          <a:ea typeface="+mn-ea"/>
          <a:cs typeface="+mn-cs"/>
        </a:defRPr>
      </a:lvl1pPr>
      <a:lvl2pPr marL="244944" indent="-244944" algn="l" defTabSz="1149408" rtl="0" eaLnBrk="1" latinLnBrk="0" hangingPunct="1">
        <a:lnSpc>
          <a:spcPct val="100000"/>
        </a:lnSpc>
        <a:spcBef>
          <a:spcPts val="0"/>
        </a:spcBef>
        <a:spcAft>
          <a:spcPts val="544"/>
        </a:spcAft>
        <a:buClrTx/>
        <a:buFont typeface="Arial" panose="020B0604020202020204" pitchFamily="34" charset="0"/>
        <a:buChar char="•"/>
        <a:defRPr sz="1814" b="0" kern="1200">
          <a:solidFill>
            <a:schemeClr val="tx1"/>
          </a:solidFill>
          <a:latin typeface="+mn-lt"/>
          <a:ea typeface="+mn-ea"/>
          <a:cs typeface="+mn-cs"/>
        </a:defRPr>
      </a:lvl2pPr>
      <a:lvl3pPr marL="489888" indent="-244944" algn="l" defTabSz="1149408" rtl="0" eaLnBrk="1" latinLnBrk="0" hangingPunct="1">
        <a:lnSpc>
          <a:spcPct val="100000"/>
        </a:lnSpc>
        <a:spcBef>
          <a:spcPts val="0"/>
        </a:spcBef>
        <a:spcAft>
          <a:spcPts val="272"/>
        </a:spcAft>
        <a:buClrTx/>
        <a:buFont typeface="Arial" panose="020B0604020202020204" pitchFamily="34" charset="0"/>
        <a:buChar char="–"/>
        <a:defRPr sz="1633" kern="1200">
          <a:solidFill>
            <a:schemeClr val="tx1"/>
          </a:solidFill>
          <a:latin typeface="+mn-lt"/>
          <a:ea typeface="+mn-ea"/>
          <a:cs typeface="+mn-cs"/>
        </a:defRPr>
      </a:lvl3pPr>
      <a:lvl4pPr marL="734832" indent="-244944" algn="l" defTabSz="1149408" rtl="0" eaLnBrk="1" latinLnBrk="0" hangingPunct="1">
        <a:lnSpc>
          <a:spcPct val="100000"/>
        </a:lnSpc>
        <a:spcBef>
          <a:spcPts val="0"/>
        </a:spcBef>
        <a:spcAft>
          <a:spcPts val="272"/>
        </a:spcAft>
        <a:buClrTx/>
        <a:buFont typeface="Arial" panose="020B0604020202020204" pitchFamily="34" charset="0"/>
        <a:buChar char="–"/>
        <a:defRPr sz="1633" kern="1200">
          <a:solidFill>
            <a:schemeClr val="tx1"/>
          </a:solidFill>
          <a:latin typeface="+mn-lt"/>
          <a:ea typeface="+mn-ea"/>
          <a:cs typeface="+mn-cs"/>
        </a:defRPr>
      </a:lvl4pPr>
      <a:lvl5pPr marL="0" indent="0" algn="l" defTabSz="1149408"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5pPr>
      <a:lvl6pPr marL="0" indent="0" algn="l" defTabSz="1149408"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6pPr>
      <a:lvl7pPr marL="0" indent="0" algn="l" defTabSz="1149408"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7pPr>
      <a:lvl8pPr marL="0" indent="0" algn="l" defTabSz="1149408"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8pPr>
      <a:lvl9pPr marL="0" indent="0" algn="l" defTabSz="1149408" rtl="0" eaLnBrk="1" latinLnBrk="0" hangingPunct="1">
        <a:lnSpc>
          <a:spcPct val="100000"/>
        </a:lnSpc>
        <a:spcBef>
          <a:spcPts val="0"/>
        </a:spcBef>
        <a:spcAft>
          <a:spcPts val="272"/>
        </a:spcAft>
        <a:buClr>
          <a:schemeClr val="accent1"/>
        </a:buClr>
        <a:buFont typeface="Arial" panose="020B0604020202020204" pitchFamily="34" charset="0"/>
        <a:buNone/>
        <a:defRPr sz="1814" kern="1200">
          <a:solidFill>
            <a:schemeClr val="tx1"/>
          </a:solidFill>
          <a:latin typeface="+mn-lt"/>
          <a:ea typeface="+mn-ea"/>
          <a:cs typeface="+mn-cs"/>
        </a:defRPr>
      </a:lvl9pPr>
    </p:bodyStyle>
    <p:otherStyle>
      <a:defPPr>
        <a:defRPr lang="en-US"/>
      </a:defPPr>
      <a:lvl1pPr marL="0" algn="l" defTabSz="1149408" rtl="0" eaLnBrk="1" latinLnBrk="0" hangingPunct="1">
        <a:defRPr sz="2263" kern="1200">
          <a:solidFill>
            <a:schemeClr val="tx1"/>
          </a:solidFill>
          <a:latin typeface="+mn-lt"/>
          <a:ea typeface="+mn-ea"/>
          <a:cs typeface="+mn-cs"/>
        </a:defRPr>
      </a:lvl1pPr>
      <a:lvl2pPr marL="574705" algn="l" defTabSz="1149408" rtl="0" eaLnBrk="1" latinLnBrk="0" hangingPunct="1">
        <a:defRPr sz="2263" kern="1200">
          <a:solidFill>
            <a:schemeClr val="tx1"/>
          </a:solidFill>
          <a:latin typeface="+mn-lt"/>
          <a:ea typeface="+mn-ea"/>
          <a:cs typeface="+mn-cs"/>
        </a:defRPr>
      </a:lvl2pPr>
      <a:lvl3pPr marL="1149408" algn="l" defTabSz="1149408" rtl="0" eaLnBrk="1" latinLnBrk="0" hangingPunct="1">
        <a:defRPr sz="2263" kern="1200">
          <a:solidFill>
            <a:schemeClr val="tx1"/>
          </a:solidFill>
          <a:latin typeface="+mn-lt"/>
          <a:ea typeface="+mn-ea"/>
          <a:cs typeface="+mn-cs"/>
        </a:defRPr>
      </a:lvl3pPr>
      <a:lvl4pPr marL="1724113" algn="l" defTabSz="1149408" rtl="0" eaLnBrk="1" latinLnBrk="0" hangingPunct="1">
        <a:defRPr sz="2263" kern="1200">
          <a:solidFill>
            <a:schemeClr val="tx1"/>
          </a:solidFill>
          <a:latin typeface="+mn-lt"/>
          <a:ea typeface="+mn-ea"/>
          <a:cs typeface="+mn-cs"/>
        </a:defRPr>
      </a:lvl4pPr>
      <a:lvl5pPr marL="2298817" algn="l" defTabSz="1149408" rtl="0" eaLnBrk="1" latinLnBrk="0" hangingPunct="1">
        <a:defRPr sz="2263" kern="1200">
          <a:solidFill>
            <a:schemeClr val="tx1"/>
          </a:solidFill>
          <a:latin typeface="+mn-lt"/>
          <a:ea typeface="+mn-ea"/>
          <a:cs typeface="+mn-cs"/>
        </a:defRPr>
      </a:lvl5pPr>
      <a:lvl6pPr marL="2873522" algn="l" defTabSz="1149408" rtl="0" eaLnBrk="1" latinLnBrk="0" hangingPunct="1">
        <a:defRPr sz="2263" kern="1200">
          <a:solidFill>
            <a:schemeClr val="tx1"/>
          </a:solidFill>
          <a:latin typeface="+mn-lt"/>
          <a:ea typeface="+mn-ea"/>
          <a:cs typeface="+mn-cs"/>
        </a:defRPr>
      </a:lvl6pPr>
      <a:lvl7pPr marL="3448225" algn="l" defTabSz="1149408" rtl="0" eaLnBrk="1" latinLnBrk="0" hangingPunct="1">
        <a:defRPr sz="2263" kern="1200">
          <a:solidFill>
            <a:schemeClr val="tx1"/>
          </a:solidFill>
          <a:latin typeface="+mn-lt"/>
          <a:ea typeface="+mn-ea"/>
          <a:cs typeface="+mn-cs"/>
        </a:defRPr>
      </a:lvl7pPr>
      <a:lvl8pPr marL="4022929" algn="l" defTabSz="1149408" rtl="0" eaLnBrk="1" latinLnBrk="0" hangingPunct="1">
        <a:defRPr sz="2263" kern="1200">
          <a:solidFill>
            <a:schemeClr val="tx1"/>
          </a:solidFill>
          <a:latin typeface="+mn-lt"/>
          <a:ea typeface="+mn-ea"/>
          <a:cs typeface="+mn-cs"/>
        </a:defRPr>
      </a:lvl8pPr>
      <a:lvl9pPr marL="4597632" algn="l" defTabSz="1149408" rtl="0" eaLnBrk="1" latinLnBrk="0" hangingPunct="1">
        <a:defRPr sz="2263"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4348">
          <p15:clr>
            <a:srgbClr val="FBAE4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1A9AEB-6E08-499F-918B-D348C508DAE4}"/>
              </a:ext>
            </a:extLst>
          </p:cNvPr>
          <p:cNvSpPr>
            <a:spLocks noGrp="1" noChangeArrowheads="1"/>
          </p:cNvSpPr>
          <p:nvPr>
            <p:ph type="title"/>
          </p:nvPr>
        </p:nvSpPr>
        <p:spPr bwMode="auto">
          <a:xfrm>
            <a:off x="527051" y="457200"/>
            <a:ext cx="1104053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A0C8C2BC-7DCF-4CCF-9970-949127DAB896}"/>
              </a:ext>
            </a:extLst>
          </p:cNvPr>
          <p:cNvSpPr>
            <a:spLocks noGrp="1" noChangeArrowheads="1"/>
          </p:cNvSpPr>
          <p:nvPr>
            <p:ph type="body" idx="1"/>
          </p:nvPr>
        </p:nvSpPr>
        <p:spPr bwMode="auto">
          <a:xfrm>
            <a:off x="624418" y="1295400"/>
            <a:ext cx="10943167"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2A7C611A-A652-4063-B26F-ABCA5C744017}"/>
              </a:ext>
            </a:extLst>
          </p:cNvPr>
          <p:cNvSpPr>
            <a:spLocks noGrp="1" noChangeArrowheads="1"/>
          </p:cNvSpPr>
          <p:nvPr>
            <p:ph type="dt" sz="half" idx="2"/>
          </p:nvPr>
        </p:nvSpPr>
        <p:spPr bwMode="auto">
          <a:xfrm>
            <a:off x="527051" y="6524625"/>
            <a:ext cx="3551767" cy="223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ffectLst/>
                <a:latin typeface="Arial" charset="0"/>
              </a:defRPr>
            </a:lvl1pPr>
          </a:lstStyle>
          <a:p>
            <a:pPr>
              <a:defRPr/>
            </a:pPr>
            <a:r>
              <a:rPr lang="en-GB"/>
              <a:t>© Business Semantics/Model Systems</a:t>
            </a:r>
          </a:p>
        </p:txBody>
      </p:sp>
      <p:sp>
        <p:nvSpPr>
          <p:cNvPr id="1029" name="Rectangle 5">
            <a:extLst>
              <a:ext uri="{FF2B5EF4-FFF2-40B4-BE49-F238E27FC236}">
                <a16:creationId xmlns:a16="http://schemas.microsoft.com/office/drawing/2014/main" id="{6DC01D14-A299-47ED-A729-74847784F945}"/>
              </a:ext>
            </a:extLst>
          </p:cNvPr>
          <p:cNvSpPr>
            <a:spLocks noGrp="1" noChangeArrowheads="1"/>
          </p:cNvSpPr>
          <p:nvPr>
            <p:ph type="ftr" sz="quarter" idx="3"/>
          </p:nvPr>
        </p:nvSpPr>
        <p:spPr bwMode="auto">
          <a:xfrm>
            <a:off x="3600451" y="6524626"/>
            <a:ext cx="7584016" cy="180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latin typeface="Arial" charset="0"/>
              </a:defRPr>
            </a:lvl1pPr>
          </a:lstStyle>
          <a:p>
            <a:pPr>
              <a:defRPr/>
            </a:pPr>
            <a:r>
              <a:rPr lang="en-GB"/>
              <a:t>SBVR: A Standard for the Language of Business and its Policies and Rules</a:t>
            </a:r>
          </a:p>
        </p:txBody>
      </p:sp>
      <p:sp>
        <p:nvSpPr>
          <p:cNvPr id="1030" name="Rectangle 6">
            <a:extLst>
              <a:ext uri="{FF2B5EF4-FFF2-40B4-BE49-F238E27FC236}">
                <a16:creationId xmlns:a16="http://schemas.microsoft.com/office/drawing/2014/main" id="{27A747A2-B103-4C8A-8836-CD41FCD2DEAC}"/>
              </a:ext>
            </a:extLst>
          </p:cNvPr>
          <p:cNvSpPr>
            <a:spLocks noGrp="1" noChangeArrowheads="1"/>
          </p:cNvSpPr>
          <p:nvPr>
            <p:ph type="sldNum" sz="quarter" idx="4"/>
          </p:nvPr>
        </p:nvSpPr>
        <p:spPr bwMode="auto">
          <a:xfrm>
            <a:off x="10653184" y="6524626"/>
            <a:ext cx="914400" cy="180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defRPr>
            </a:lvl1pPr>
          </a:lstStyle>
          <a:p>
            <a:fld id="{0DBA4C70-E2F8-4EF5-8A3D-14DE95EBF3D9}" type="slidenum">
              <a:rPr lang="en-GB" altLang="en-US"/>
              <a:pPr/>
              <a:t>‹#›</a:t>
            </a:fld>
            <a:endParaRPr lang="en-GB" altLang="en-US"/>
          </a:p>
        </p:txBody>
      </p:sp>
      <p:sp>
        <p:nvSpPr>
          <p:cNvPr id="1031" name="Line 7">
            <a:extLst>
              <a:ext uri="{FF2B5EF4-FFF2-40B4-BE49-F238E27FC236}">
                <a16:creationId xmlns:a16="http://schemas.microsoft.com/office/drawing/2014/main" id="{010B3580-C3D1-4F57-A6A0-8C60D1C93BCD}"/>
              </a:ext>
            </a:extLst>
          </p:cNvPr>
          <p:cNvSpPr>
            <a:spLocks noChangeShapeType="1"/>
          </p:cNvSpPr>
          <p:nvPr userDrawn="1"/>
        </p:nvSpPr>
        <p:spPr bwMode="auto">
          <a:xfrm flipV="1">
            <a:off x="624418" y="1052514"/>
            <a:ext cx="10943167" cy="14287"/>
          </a:xfrm>
          <a:prstGeom prst="line">
            <a:avLst/>
          </a:prstGeom>
          <a:noFill/>
          <a:ln w="57150" cmpd="thickThin">
            <a:solidFill>
              <a:schemeClr val="tx1"/>
            </a:solidFill>
            <a:round/>
            <a:headEnd/>
            <a:tailEnd/>
          </a:ln>
          <a:effectLst/>
        </p:spPr>
        <p:txBody>
          <a:bodyPr/>
          <a:lstStyle/>
          <a:p>
            <a:pPr>
              <a:defRPr/>
            </a:pPr>
            <a:endParaRPr lang="en-GB" sz="1800">
              <a:latin typeface="Arial" charset="0"/>
            </a:endParaRPr>
          </a:p>
        </p:txBody>
      </p:sp>
      <p:sp>
        <p:nvSpPr>
          <p:cNvPr id="1032" name="Line 8">
            <a:extLst>
              <a:ext uri="{FF2B5EF4-FFF2-40B4-BE49-F238E27FC236}">
                <a16:creationId xmlns:a16="http://schemas.microsoft.com/office/drawing/2014/main" id="{D08430F5-FC65-4206-B769-6AB5A580848D}"/>
              </a:ext>
            </a:extLst>
          </p:cNvPr>
          <p:cNvSpPr>
            <a:spLocks noChangeShapeType="1"/>
          </p:cNvSpPr>
          <p:nvPr userDrawn="1"/>
        </p:nvSpPr>
        <p:spPr bwMode="auto">
          <a:xfrm>
            <a:off x="624418" y="6453188"/>
            <a:ext cx="10943167" cy="0"/>
          </a:xfrm>
          <a:prstGeom prst="line">
            <a:avLst/>
          </a:prstGeom>
          <a:noFill/>
          <a:ln w="12700">
            <a:solidFill>
              <a:schemeClr val="tx1"/>
            </a:solidFill>
            <a:round/>
            <a:headEnd/>
            <a:tailEnd/>
          </a:ln>
          <a:effectLst/>
        </p:spPr>
        <p:txBody>
          <a:bodyPr/>
          <a:lstStyle/>
          <a:p>
            <a:pPr>
              <a:defRPr/>
            </a:pPr>
            <a:endParaRPr lang="en-GB" sz="1800">
              <a:latin typeface="Arial" charset="0"/>
            </a:endParaRPr>
          </a:p>
        </p:txBody>
      </p:sp>
      <p:pic>
        <p:nvPicPr>
          <p:cNvPr id="1033" name="Picture 15" descr="SBVR-08-18-09-sm">
            <a:extLst>
              <a:ext uri="{FF2B5EF4-FFF2-40B4-BE49-F238E27FC236}">
                <a16:creationId xmlns:a16="http://schemas.microsoft.com/office/drawing/2014/main" id="{F52C49E0-A22D-4BE4-9C11-242B5D98922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146367" y="31751"/>
            <a:ext cx="96096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61385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hd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5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13.xml.rels><?xml version="1.0" encoding="UTF-8" standalone="yes"?>
<Relationships xmlns="http://schemas.openxmlformats.org/package/2006/relationships"><Relationship Id="rId3" Type="http://schemas.openxmlformats.org/officeDocument/2006/relationships/hyperlink" Target="http://www.businesssemantics.com/Resources/The_Tale_of_Two_Semantics_&amp;_How_They_Relate_to_ISO_Standards.pdf" TargetMode="External"/><Relationship Id="rId2" Type="http://schemas.openxmlformats.org/officeDocument/2006/relationships/hyperlink" Target="http://www.businesssemantics.com/Resources/How%20Terminologies%20&amp;%20Information%20Models%20are%20Different%20(Summary).pdf" TargetMode="External"/><Relationship Id="rId1" Type="http://schemas.openxmlformats.org/officeDocument/2006/relationships/slideLayout" Target="../slideLayouts/slideLayout15.xml"/><Relationship Id="rId5" Type="http://schemas.openxmlformats.org/officeDocument/2006/relationships/image" Target="../media/image54.jpe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5.xml"/><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8.png"/><Relationship Id="rId18" Type="http://schemas.openxmlformats.org/officeDocument/2006/relationships/image" Target="../media/image71.jpeg"/><Relationship Id="rId3" Type="http://schemas.openxmlformats.org/officeDocument/2006/relationships/image" Target="../media/image59.svg"/><Relationship Id="rId7" Type="http://schemas.openxmlformats.org/officeDocument/2006/relationships/image" Target="../media/image63.svg"/><Relationship Id="rId12" Type="http://schemas.openxmlformats.org/officeDocument/2006/relationships/image" Target="../media/image67.png"/><Relationship Id="rId17" Type="http://schemas.openxmlformats.org/officeDocument/2006/relationships/image" Target="../media/image70.png"/><Relationship Id="rId2" Type="http://schemas.openxmlformats.org/officeDocument/2006/relationships/image" Target="../media/image58.png"/><Relationship Id="rId16" Type="http://schemas.openxmlformats.org/officeDocument/2006/relationships/image" Target="../media/image69.png"/><Relationship Id="rId1" Type="http://schemas.openxmlformats.org/officeDocument/2006/relationships/slideLayout" Target="../slideLayouts/slideLayout15.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61.svg"/><Relationship Id="rId15" Type="http://schemas.openxmlformats.org/officeDocument/2006/relationships/image" Target="../media/image40.jpeg"/><Relationship Id="rId10" Type="http://schemas.openxmlformats.org/officeDocument/2006/relationships/image" Target="../media/image65.jpeg"/><Relationship Id="rId4" Type="http://schemas.openxmlformats.org/officeDocument/2006/relationships/image" Target="../media/image60.png"/><Relationship Id="rId9" Type="http://schemas.openxmlformats.org/officeDocument/2006/relationships/hyperlink" Target="https://www.innovatefinance.com/wp-content/uploads/2018/07/industry-sandbox-consultation-report.pdf" TargetMode="External"/><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18" Type="http://schemas.openxmlformats.org/officeDocument/2006/relationships/image" Target="../media/image88.png"/><Relationship Id="rId26" Type="http://schemas.openxmlformats.org/officeDocument/2006/relationships/image" Target="../media/image96.png"/><Relationship Id="rId3" Type="http://schemas.openxmlformats.org/officeDocument/2006/relationships/image" Target="../media/image73.svg"/><Relationship Id="rId21" Type="http://schemas.openxmlformats.org/officeDocument/2006/relationships/image" Target="../media/image91.svg"/><Relationship Id="rId7" Type="http://schemas.openxmlformats.org/officeDocument/2006/relationships/image" Target="../media/image77.svg"/><Relationship Id="rId12" Type="http://schemas.openxmlformats.org/officeDocument/2006/relationships/image" Target="../media/image82.png"/><Relationship Id="rId17" Type="http://schemas.openxmlformats.org/officeDocument/2006/relationships/image" Target="../media/image87.svg"/><Relationship Id="rId25" Type="http://schemas.openxmlformats.org/officeDocument/2006/relationships/image" Target="../media/image95.svg"/><Relationship Id="rId33" Type="http://schemas.openxmlformats.org/officeDocument/2006/relationships/hyperlink" Target="https://www.innovatefinance.com/wp-content/uploads/2018/07/industry-sandbox-consultation-report.pdf" TargetMode="External"/><Relationship Id="rId2" Type="http://schemas.openxmlformats.org/officeDocument/2006/relationships/image" Target="../media/image72.png"/><Relationship Id="rId16" Type="http://schemas.openxmlformats.org/officeDocument/2006/relationships/image" Target="../media/image86.png"/><Relationship Id="rId20" Type="http://schemas.openxmlformats.org/officeDocument/2006/relationships/image" Target="../media/image90.png"/><Relationship Id="rId29" Type="http://schemas.openxmlformats.org/officeDocument/2006/relationships/image" Target="../media/image99.svg"/><Relationship Id="rId1" Type="http://schemas.openxmlformats.org/officeDocument/2006/relationships/slideLayout" Target="../slideLayouts/slideLayout21.xml"/><Relationship Id="rId6" Type="http://schemas.openxmlformats.org/officeDocument/2006/relationships/image" Target="../media/image76.png"/><Relationship Id="rId11" Type="http://schemas.openxmlformats.org/officeDocument/2006/relationships/image" Target="../media/image81.svg"/><Relationship Id="rId24" Type="http://schemas.openxmlformats.org/officeDocument/2006/relationships/image" Target="../media/image94.png"/><Relationship Id="rId32" Type="http://schemas.openxmlformats.org/officeDocument/2006/relationships/image" Target="../media/image64.png"/><Relationship Id="rId5" Type="http://schemas.openxmlformats.org/officeDocument/2006/relationships/image" Target="../media/image75.svg"/><Relationship Id="rId15" Type="http://schemas.openxmlformats.org/officeDocument/2006/relationships/image" Target="../media/image85.svg"/><Relationship Id="rId23" Type="http://schemas.openxmlformats.org/officeDocument/2006/relationships/image" Target="../media/image93.svg"/><Relationship Id="rId28" Type="http://schemas.openxmlformats.org/officeDocument/2006/relationships/image" Target="../media/image98.png"/><Relationship Id="rId10" Type="http://schemas.openxmlformats.org/officeDocument/2006/relationships/image" Target="../media/image80.png"/><Relationship Id="rId19" Type="http://schemas.openxmlformats.org/officeDocument/2006/relationships/image" Target="../media/image89.svg"/><Relationship Id="rId31" Type="http://schemas.openxmlformats.org/officeDocument/2006/relationships/image" Target="../media/image101.svg"/><Relationship Id="rId4" Type="http://schemas.openxmlformats.org/officeDocument/2006/relationships/image" Target="../media/image74.png"/><Relationship Id="rId9" Type="http://schemas.openxmlformats.org/officeDocument/2006/relationships/image" Target="../media/image79.svg"/><Relationship Id="rId14" Type="http://schemas.openxmlformats.org/officeDocument/2006/relationships/image" Target="../media/image84.png"/><Relationship Id="rId22" Type="http://schemas.openxmlformats.org/officeDocument/2006/relationships/image" Target="../media/image92.png"/><Relationship Id="rId27" Type="http://schemas.openxmlformats.org/officeDocument/2006/relationships/image" Target="../media/image97.svg"/><Relationship Id="rId30" Type="http://schemas.openxmlformats.org/officeDocument/2006/relationships/image" Target="../media/image100.png"/></Relationships>
</file>

<file path=ppt/slides/_rels/slide19.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hyperlink" Target="http://www.menti.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hyperlink" Target="DRAFT%20TECHNICAL%20STANDARDS%20ON%20THE%20PROVISION%20OF%20INVESTMENT%20SERVICES%20AND%20ACTIVITIES%20IN%20THE%20UNION%20BY%20THIRD-COUNTRY%20FIRMS%20UNDER%20MIFID%20II%20AND%20MIFIR" TargetMode="Externa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 Id="rId4" Type="http://schemas.openxmlformats.org/officeDocument/2006/relationships/hyperlink" Target="mailto:Corrina.stokes@jwg-it.eu"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hyperlink" Target="http://www.linkedin.com/groups?mostPopular=&amp;gid=3133911" TargetMode="External"/><Relationship Id="rId7"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0.xml"/><Relationship Id="rId6" Type="http://schemas.openxmlformats.org/officeDocument/2006/relationships/image" Target="../media/image109.png"/><Relationship Id="rId5" Type="http://schemas.microsoft.com/office/2007/relationships/hdphoto" Target="../media/hdphoto2.wdp"/><Relationship Id="rId10" Type="http://schemas.openxmlformats.org/officeDocument/2006/relationships/image" Target="../media/image112.jpeg"/><Relationship Id="rId4" Type="http://schemas.openxmlformats.org/officeDocument/2006/relationships/image" Target="../media/image108.png"/><Relationship Id="rId9" Type="http://schemas.openxmlformats.org/officeDocument/2006/relationships/image" Target="../media/image111.jpe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jpe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1.jpeg"/><Relationship Id="rId1" Type="http://schemas.openxmlformats.org/officeDocument/2006/relationships/slideLayout" Target="../slideLayouts/slideLayout15.xml"/><Relationship Id="rId6" Type="http://schemas.openxmlformats.org/officeDocument/2006/relationships/image" Target="../media/image24.jpeg"/><Relationship Id="rId11" Type="http://schemas.openxmlformats.org/officeDocument/2006/relationships/image" Target="../media/image29.jpeg"/><Relationship Id="rId5" Type="http://schemas.microsoft.com/office/2007/relationships/hdphoto" Target="../media/hdphoto1.wdp"/><Relationship Id="rId10" Type="http://schemas.openxmlformats.org/officeDocument/2006/relationships/image" Target="../media/image28.jpeg"/><Relationship Id="rId4" Type="http://schemas.openxmlformats.org/officeDocument/2006/relationships/image" Target="../media/image23.png"/><Relationship Id="rId9" Type="http://schemas.openxmlformats.org/officeDocument/2006/relationships/image" Target="../media/image27.pn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hyperlink" Target="DRAFT%20TECHNICAL%20STANDARDS%20ON%20THE%20PROVISION%20OF%20INVESTMENT%20SERVICES%20AND%20ACTIVITIES%20IN%20THE%20UNION%20BY%20THIRD-COUNTRY%20FIRMS%20UNDER%20MIFID%20II%20AND%20MIFIR" TargetMode="Externa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10994"/>
            <a:ext cx="6071002" cy="2636012"/>
          </a:xfrm>
        </p:spPr>
        <p:txBody>
          <a:bodyPr/>
          <a:lstStyle/>
          <a:p>
            <a:pPr algn="ctr"/>
            <a:r>
              <a:rPr lang="en-GB" sz="3600">
                <a:latin typeface="Century Gothic"/>
              </a:rPr>
              <a:t>RRDS 23: </a:t>
            </a:r>
            <a:r>
              <a:rPr lang="en-GB" sz="3600">
                <a:latin typeface="Century Gothic"/>
                <a:ea typeface="+mj-lt"/>
                <a:cs typeface="+mj-lt"/>
              </a:rPr>
              <a:t>UK OTC reg reporting project launch</a:t>
            </a:r>
            <a:endParaRPr lang="en-GB" sz="3600" b="0">
              <a:latin typeface="Century Gothic"/>
            </a:endParaRPr>
          </a:p>
        </p:txBody>
      </p:sp>
      <p:sp>
        <p:nvSpPr>
          <p:cNvPr id="4" name="Content Placeholder 3"/>
          <p:cNvSpPr>
            <a:spLocks noGrp="1"/>
          </p:cNvSpPr>
          <p:nvPr>
            <p:ph sz="quarter" idx="10"/>
          </p:nvPr>
        </p:nvSpPr>
        <p:spPr>
          <a:xfrm>
            <a:off x="6156960" y="4757999"/>
            <a:ext cx="5652257" cy="411774"/>
          </a:xfrm>
        </p:spPr>
        <p:txBody>
          <a:bodyPr>
            <a:noAutofit/>
          </a:bodyPr>
          <a:lstStyle/>
          <a:p>
            <a:pPr algn="ctr"/>
            <a:r>
              <a:rPr lang="en-GB" sz="3600"/>
              <a:t>2 June 2020</a:t>
            </a:r>
          </a:p>
        </p:txBody>
      </p:sp>
    </p:spTree>
    <p:extLst>
      <p:ext uri="{BB962C8B-B14F-4D97-AF65-F5344CB8AC3E}">
        <p14:creationId xmlns:p14="http://schemas.microsoft.com/office/powerpoint/2010/main" val="1255822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BCFC0A-13CC-4695-A7BD-3CF927622A0E}"/>
              </a:ext>
            </a:extLst>
          </p:cNvPr>
          <p:cNvSpPr>
            <a:spLocks noGrp="1"/>
          </p:cNvSpPr>
          <p:nvPr>
            <p:ph idx="1"/>
          </p:nvPr>
        </p:nvSpPr>
        <p:spPr>
          <a:xfrm>
            <a:off x="182880" y="923192"/>
            <a:ext cx="7815811" cy="5618924"/>
          </a:xfrm>
        </p:spPr>
        <p:txBody>
          <a:bodyPr>
            <a:normAutofit lnSpcReduction="10000"/>
          </a:bodyPr>
          <a:lstStyle/>
          <a:p>
            <a:r>
              <a:rPr lang="en-GB"/>
              <a:t>Characteristics </a:t>
            </a:r>
          </a:p>
          <a:p>
            <a:pPr lvl="1"/>
            <a:r>
              <a:rPr lang="en-GB"/>
              <a:t>High degree of specificity required in mutual interpretation</a:t>
            </a:r>
          </a:p>
          <a:p>
            <a:pPr lvl="1"/>
            <a:r>
              <a:rPr lang="en-GB"/>
              <a:t>Big focus on EMIR data quality in 2020 </a:t>
            </a:r>
          </a:p>
          <a:p>
            <a:pPr lvl="1"/>
            <a:r>
              <a:rPr lang="en-GB"/>
              <a:t>Head-off SFTR-like 2021 implementation panic </a:t>
            </a:r>
          </a:p>
          <a:p>
            <a:pPr lvl="1"/>
            <a:r>
              <a:rPr lang="en-GB"/>
              <a:t>Align 2021 EU/UK rule books and technical standards</a:t>
            </a:r>
          </a:p>
          <a:p>
            <a:pPr lvl="1"/>
            <a:r>
              <a:rPr lang="en-GB"/>
              <a:t>Align with CFTC Part 43 &amp; 45</a:t>
            </a:r>
          </a:p>
          <a:p>
            <a:r>
              <a:rPr lang="en-GB"/>
              <a:t>Difficulty of other collaborative options</a:t>
            </a:r>
          </a:p>
          <a:p>
            <a:pPr lvl="1"/>
            <a:r>
              <a:rPr lang="en-GB"/>
              <a:t>Regulators: independence challenges</a:t>
            </a:r>
          </a:p>
          <a:p>
            <a:pPr lvl="1"/>
            <a:r>
              <a:rPr lang="en-GB"/>
              <a:t>Vendors: as above + open source</a:t>
            </a:r>
          </a:p>
          <a:p>
            <a:pPr lvl="1"/>
            <a:r>
              <a:rPr lang="en-GB"/>
              <a:t>Firms: buy-side/ sell-side challenge  </a:t>
            </a:r>
          </a:p>
          <a:p>
            <a:pPr lvl="1"/>
            <a:r>
              <a:rPr lang="en-GB"/>
              <a:t>Trade association collective: as above + PMO challenge </a:t>
            </a:r>
          </a:p>
          <a:p>
            <a:pPr lvl="1"/>
            <a:r>
              <a:rPr lang="en-GB"/>
              <a:t>Standards bodies: as above + governance issues </a:t>
            </a:r>
          </a:p>
          <a:p>
            <a:r>
              <a:rPr lang="en-GB"/>
              <a:t>Role of JWG</a:t>
            </a:r>
          </a:p>
          <a:p>
            <a:pPr lvl="1"/>
            <a:r>
              <a:rPr lang="en-GB"/>
              <a:t>Safe space: RegTech and business SMEs without a consulting or legal agenda</a:t>
            </a:r>
          </a:p>
          <a:p>
            <a:pPr lvl="1"/>
            <a:r>
              <a:rPr lang="en-GB"/>
              <a:t>No conflicts: JWG does not sell a regulatory reporting product</a:t>
            </a:r>
          </a:p>
          <a:p>
            <a:pPr lvl="1"/>
            <a:r>
              <a:rPr lang="en-GB"/>
              <a:t>Network: Regulators, data standards, semantic standards, TAs, firms, vendors </a:t>
            </a:r>
          </a:p>
          <a:p>
            <a:pPr lvl="1"/>
            <a:r>
              <a:rPr lang="en-GB"/>
              <a:t>Membership based, fit for purpose commercial model </a:t>
            </a:r>
          </a:p>
          <a:p>
            <a:endParaRPr lang="en-GB"/>
          </a:p>
        </p:txBody>
      </p:sp>
      <p:sp>
        <p:nvSpPr>
          <p:cNvPr id="3" name="Title 2">
            <a:extLst>
              <a:ext uri="{FF2B5EF4-FFF2-40B4-BE49-F238E27FC236}">
                <a16:creationId xmlns:a16="http://schemas.microsoft.com/office/drawing/2014/main" id="{074219DE-BC2E-4E4D-BAC3-E538B22737D1}"/>
              </a:ext>
            </a:extLst>
          </p:cNvPr>
          <p:cNvSpPr>
            <a:spLocks noGrp="1"/>
          </p:cNvSpPr>
          <p:nvPr>
            <p:ph type="title"/>
          </p:nvPr>
        </p:nvSpPr>
        <p:spPr/>
        <p:txBody>
          <a:bodyPr/>
          <a:lstStyle/>
          <a:p>
            <a:r>
              <a:rPr lang="en-GB"/>
              <a:t>Why run a JWG EMIR Refit programme</a:t>
            </a:r>
          </a:p>
        </p:txBody>
      </p:sp>
      <p:sp>
        <p:nvSpPr>
          <p:cNvPr id="4" name="Isosceles Triangle 3">
            <a:extLst>
              <a:ext uri="{FF2B5EF4-FFF2-40B4-BE49-F238E27FC236}">
                <a16:creationId xmlns:a16="http://schemas.microsoft.com/office/drawing/2014/main" id="{EBB139E7-4B2E-4696-AFB8-871E73398001}"/>
              </a:ext>
            </a:extLst>
          </p:cNvPr>
          <p:cNvSpPr/>
          <p:nvPr/>
        </p:nvSpPr>
        <p:spPr>
          <a:xfrm rot="5400000">
            <a:off x="6197599" y="3463637"/>
            <a:ext cx="4082473" cy="27709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B835085-32A2-48EB-BDCF-039FBBCF5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7368" y="3557609"/>
            <a:ext cx="1544594" cy="619124"/>
          </a:xfrm>
          <a:prstGeom prst="rect">
            <a:avLst/>
          </a:prstGeom>
          <a:ln>
            <a:noFill/>
          </a:ln>
        </p:spPr>
      </p:pic>
      <p:pic>
        <p:nvPicPr>
          <p:cNvPr id="6" name="Content Placeholder 4">
            <a:extLst>
              <a:ext uri="{FF2B5EF4-FFF2-40B4-BE49-F238E27FC236}">
                <a16:creationId xmlns:a16="http://schemas.microsoft.com/office/drawing/2014/main" id="{74C357B9-2A33-4CDF-A638-C423A805DD44}"/>
              </a:ext>
            </a:extLst>
          </p:cNvPr>
          <p:cNvPicPr>
            <a:picLocks noChangeAspect="1"/>
          </p:cNvPicPr>
          <p:nvPr/>
        </p:nvPicPr>
        <p:blipFill>
          <a:blip r:embed="rId3"/>
          <a:stretch>
            <a:fillRect/>
          </a:stretch>
        </p:blipFill>
        <p:spPr>
          <a:xfrm>
            <a:off x="9396543" y="3114243"/>
            <a:ext cx="1086244" cy="443366"/>
          </a:xfrm>
          <a:prstGeom prst="rect">
            <a:avLst/>
          </a:prstGeom>
        </p:spPr>
      </p:pic>
      <p:sp>
        <p:nvSpPr>
          <p:cNvPr id="8" name="TextBox 7">
            <a:extLst>
              <a:ext uri="{FF2B5EF4-FFF2-40B4-BE49-F238E27FC236}">
                <a16:creationId xmlns:a16="http://schemas.microsoft.com/office/drawing/2014/main" id="{83F29EB6-1051-4B32-BB82-06F17FA035EB}"/>
              </a:ext>
            </a:extLst>
          </p:cNvPr>
          <p:cNvSpPr txBox="1"/>
          <p:nvPr/>
        </p:nvSpPr>
        <p:spPr>
          <a:xfrm>
            <a:off x="8600603" y="2315355"/>
            <a:ext cx="3147291" cy="646331"/>
          </a:xfrm>
          <a:prstGeom prst="rect">
            <a:avLst/>
          </a:prstGeom>
          <a:noFill/>
        </p:spPr>
        <p:txBody>
          <a:bodyPr wrap="square">
            <a:spAutoFit/>
          </a:bodyPr>
          <a:lstStyle/>
          <a:p>
            <a:r>
              <a:rPr lang="en-GB">
                <a:solidFill>
                  <a:srgbClr val="053657"/>
                </a:solidFill>
              </a:rPr>
              <a:t>JWG is uniquely positioned as the ‘safe space’</a:t>
            </a:r>
          </a:p>
        </p:txBody>
      </p:sp>
      <p:sp>
        <p:nvSpPr>
          <p:cNvPr id="11" name="Rectangle 217">
            <a:extLst>
              <a:ext uri="{FF2B5EF4-FFF2-40B4-BE49-F238E27FC236}">
                <a16:creationId xmlns:a16="http://schemas.microsoft.com/office/drawing/2014/main" id="{4EED1854-5F39-4CC6-96E6-9AF1C5347109}"/>
              </a:ext>
            </a:extLst>
          </p:cNvPr>
          <p:cNvSpPr>
            <a:spLocks noChangeArrowheads="1"/>
          </p:cNvSpPr>
          <p:nvPr/>
        </p:nvSpPr>
        <p:spPr bwMode="auto">
          <a:xfrm>
            <a:off x="257858" y="6188935"/>
            <a:ext cx="11490036" cy="431800"/>
          </a:xfrm>
          <a:prstGeom prst="rect">
            <a:avLst/>
          </a:prstGeom>
          <a:solidFill>
            <a:srgbClr val="053657"/>
          </a:solidFill>
          <a:ln w="9525">
            <a:no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b="1" kern="0">
                <a:solidFill>
                  <a:srgbClr val="FFFFFF"/>
                </a:solidFill>
                <a:latin typeface="Century Gothic" panose="020B0502020202020204" pitchFamily="34" charset="0"/>
                <a:cs typeface="Arial" charset="0"/>
              </a:rPr>
              <a:t>Mutualized interpretation </a:t>
            </a:r>
            <a:r>
              <a:rPr lang="en-GB" b="1" kern="0">
                <a:solidFill>
                  <a:srgbClr val="FFFFFF"/>
                </a:solidFill>
                <a:latin typeface="Arial" panose="020B0604020202020204" pitchFamily="34" charset="0"/>
                <a:cs typeface="Arial" panose="020B0604020202020204" pitchFamily="34" charset="0"/>
              </a:rPr>
              <a:t>ꟾ</a:t>
            </a:r>
            <a:r>
              <a:rPr lang="en-GB" b="1" kern="0">
                <a:solidFill>
                  <a:srgbClr val="FFFFFF"/>
                </a:solidFill>
                <a:latin typeface="Century Gothic" panose="020B0502020202020204" pitchFamily="34" charset="0"/>
                <a:cs typeface="Arial" charset="0"/>
              </a:rPr>
              <a:t> open-source software </a:t>
            </a:r>
            <a:r>
              <a:rPr lang="en-GB" b="1" kern="0">
                <a:solidFill>
                  <a:srgbClr val="FFFFFF"/>
                </a:solidFill>
                <a:latin typeface="Arial" panose="020B0604020202020204" pitchFamily="34" charset="0"/>
                <a:cs typeface="Arial" panose="020B0604020202020204" pitchFamily="34" charset="0"/>
              </a:rPr>
              <a:t>ꟾ </a:t>
            </a:r>
            <a:r>
              <a:rPr lang="en-GB" b="1" kern="0">
                <a:solidFill>
                  <a:srgbClr val="FFFFFF"/>
                </a:solidFill>
                <a:latin typeface="Century Gothic" panose="020B0502020202020204" pitchFamily="34" charset="0"/>
                <a:cs typeface="Arial" charset="0"/>
              </a:rPr>
              <a:t>formal governance </a:t>
            </a:r>
            <a:r>
              <a:rPr lang="en-GB" b="1" kern="0">
                <a:solidFill>
                  <a:srgbClr val="FFFFFF"/>
                </a:solidFill>
                <a:latin typeface="Arial" panose="020B0604020202020204" pitchFamily="34" charset="0"/>
                <a:cs typeface="Arial" panose="020B0604020202020204" pitchFamily="34" charset="0"/>
              </a:rPr>
              <a:t>ꟾ open public-private initiative</a:t>
            </a:r>
            <a:endParaRPr lang="en-GB" b="1" kern="0">
              <a:solidFill>
                <a:srgbClr val="FFFFFF"/>
              </a:solidFill>
              <a:latin typeface="Century Gothic" panose="020B0502020202020204" pitchFamily="34" charset="0"/>
              <a:cs typeface="Arial" charset="0"/>
            </a:endParaRPr>
          </a:p>
        </p:txBody>
      </p:sp>
    </p:spTree>
    <p:extLst>
      <p:ext uri="{BB962C8B-B14F-4D97-AF65-F5344CB8AC3E}">
        <p14:creationId xmlns:p14="http://schemas.microsoft.com/office/powerpoint/2010/main" val="273970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500"/>
                                        <p:tgtEl>
                                          <p:spTgt spid="2">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fade">
                                      <p:cBhvr>
                                        <p:cTn id="41" dur="500"/>
                                        <p:tgtEl>
                                          <p:spTgt spid="2">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fade">
                                      <p:cBhvr>
                                        <p:cTn id="44" dur="500"/>
                                        <p:tgtEl>
                                          <p:spTgt spid="2">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fade">
                                      <p:cBhvr>
                                        <p:cTn id="47" dur="500"/>
                                        <p:tgtEl>
                                          <p:spTgt spid="2">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2" end="12"/>
                                            </p:txEl>
                                          </p:spTgt>
                                        </p:tgtEl>
                                        <p:attrNameLst>
                                          <p:attrName>style.visibility</p:attrName>
                                        </p:attrNameLst>
                                      </p:cBhvr>
                                      <p:to>
                                        <p:strVal val="visible"/>
                                      </p:to>
                                    </p:set>
                                    <p:animEffect transition="in" filter="fade">
                                      <p:cBhvr>
                                        <p:cTn id="52" dur="500"/>
                                        <p:tgtEl>
                                          <p:spTgt spid="2">
                                            <p:txEl>
                                              <p:pRg st="12" end="1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3" end="13"/>
                                            </p:txEl>
                                          </p:spTgt>
                                        </p:tgtEl>
                                        <p:attrNameLst>
                                          <p:attrName>style.visibility</p:attrName>
                                        </p:attrNameLst>
                                      </p:cBhvr>
                                      <p:to>
                                        <p:strVal val="visible"/>
                                      </p:to>
                                    </p:set>
                                    <p:animEffect transition="in" filter="fade">
                                      <p:cBhvr>
                                        <p:cTn id="55" dur="500"/>
                                        <p:tgtEl>
                                          <p:spTgt spid="2">
                                            <p:txEl>
                                              <p:pRg st="13" end="13"/>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
                                            <p:txEl>
                                              <p:pRg st="14" end="14"/>
                                            </p:txEl>
                                          </p:spTgt>
                                        </p:tgtEl>
                                        <p:attrNameLst>
                                          <p:attrName>style.visibility</p:attrName>
                                        </p:attrNameLst>
                                      </p:cBhvr>
                                      <p:to>
                                        <p:strVal val="visible"/>
                                      </p:to>
                                    </p:set>
                                    <p:animEffect transition="in" filter="fade">
                                      <p:cBhvr>
                                        <p:cTn id="58" dur="500"/>
                                        <p:tgtEl>
                                          <p:spTgt spid="2">
                                            <p:txEl>
                                              <p:pRg st="14" end="14"/>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
                                            <p:txEl>
                                              <p:pRg st="15" end="15"/>
                                            </p:txEl>
                                          </p:spTgt>
                                        </p:tgtEl>
                                        <p:attrNameLst>
                                          <p:attrName>style.visibility</p:attrName>
                                        </p:attrNameLst>
                                      </p:cBhvr>
                                      <p:to>
                                        <p:strVal val="visible"/>
                                      </p:to>
                                    </p:set>
                                    <p:animEffect transition="in" filter="fade">
                                      <p:cBhvr>
                                        <p:cTn id="61" dur="500"/>
                                        <p:tgtEl>
                                          <p:spTgt spid="2">
                                            <p:txEl>
                                              <p:pRg st="15" end="15"/>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2">
                                            <p:txEl>
                                              <p:pRg st="16" end="16"/>
                                            </p:txEl>
                                          </p:spTgt>
                                        </p:tgtEl>
                                        <p:attrNameLst>
                                          <p:attrName>style.visibility</p:attrName>
                                        </p:attrNameLst>
                                      </p:cBhvr>
                                      <p:to>
                                        <p:strVal val="visible"/>
                                      </p:to>
                                    </p:set>
                                    <p:animEffect transition="in" filter="fade">
                                      <p:cBhvr>
                                        <p:cTn id="64"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7D505D-58FC-47DE-9EBB-47BED64D2ECC}"/>
              </a:ext>
            </a:extLst>
          </p:cNvPr>
          <p:cNvSpPr>
            <a:spLocks noGrp="1"/>
          </p:cNvSpPr>
          <p:nvPr>
            <p:ph idx="1"/>
          </p:nvPr>
        </p:nvSpPr>
        <p:spPr>
          <a:xfrm>
            <a:off x="182880" y="923192"/>
            <a:ext cx="5138057" cy="5618924"/>
          </a:xfrm>
          <a:noFill/>
        </p:spPr>
        <p:txBody>
          <a:bodyPr>
            <a:normAutofit fontScale="92500" lnSpcReduction="20000"/>
          </a:bodyPr>
          <a:lstStyle/>
          <a:p>
            <a:pPr>
              <a:lnSpc>
                <a:spcPct val="150000"/>
              </a:lnSpc>
            </a:pPr>
            <a:r>
              <a:rPr lang="en-GB" b="1"/>
              <a:t>Sprint 0</a:t>
            </a:r>
            <a:r>
              <a:rPr lang="en-GB"/>
              <a:t>:</a:t>
            </a:r>
          </a:p>
          <a:p>
            <a:pPr lvl="1">
              <a:lnSpc>
                <a:spcPct val="150000"/>
              </a:lnSpc>
            </a:pPr>
            <a:r>
              <a:rPr lang="en-GB">
                <a:solidFill>
                  <a:srgbClr val="1F497D"/>
                </a:solidFill>
                <a:latin typeface="Century Gothic" panose="020B0502020202020204" pitchFamily="34" charset="0"/>
              </a:rPr>
              <a:t>Working group protocols/ logistics (e.g., doc sharing)</a:t>
            </a:r>
          </a:p>
          <a:p>
            <a:pPr lvl="1">
              <a:lnSpc>
                <a:spcPct val="150000"/>
              </a:lnSpc>
            </a:pPr>
            <a:r>
              <a:rPr lang="en-GB">
                <a:solidFill>
                  <a:srgbClr val="1F497D"/>
                </a:solidFill>
                <a:latin typeface="Century Gothic" panose="020B0502020202020204" pitchFamily="34" charset="0"/>
              </a:rPr>
              <a:t>Technical platform</a:t>
            </a:r>
          </a:p>
          <a:p>
            <a:pPr lvl="1">
              <a:lnSpc>
                <a:spcPct val="150000"/>
              </a:lnSpc>
            </a:pPr>
            <a:r>
              <a:rPr lang="en-GB">
                <a:solidFill>
                  <a:srgbClr val="1F497D"/>
                </a:solidFill>
                <a:latin typeface="Century Gothic" panose="020B0502020202020204" pitchFamily="34" charset="0"/>
              </a:rPr>
              <a:t>Communications/ Feedback loops </a:t>
            </a:r>
          </a:p>
          <a:p>
            <a:pPr lvl="1">
              <a:lnSpc>
                <a:spcPct val="150000"/>
              </a:lnSpc>
            </a:pPr>
            <a:r>
              <a:rPr lang="en-GB">
                <a:solidFill>
                  <a:srgbClr val="1F497D"/>
                </a:solidFill>
                <a:latin typeface="Century Gothic" panose="020B0502020202020204" pitchFamily="34" charset="0"/>
              </a:rPr>
              <a:t>Priorities and sprint resourcing by asset class</a:t>
            </a:r>
          </a:p>
          <a:p>
            <a:pPr lvl="1">
              <a:lnSpc>
                <a:spcPct val="150000"/>
              </a:lnSpc>
            </a:pPr>
            <a:r>
              <a:rPr lang="en-GB">
                <a:solidFill>
                  <a:srgbClr val="1F497D"/>
                </a:solidFill>
                <a:latin typeface="Century Gothic" panose="020B0502020202020204" pitchFamily="34" charset="0"/>
              </a:rPr>
              <a:t>Governance/ steerco arrangements</a:t>
            </a:r>
          </a:p>
          <a:p>
            <a:pPr>
              <a:lnSpc>
                <a:spcPct val="150000"/>
              </a:lnSpc>
            </a:pPr>
            <a:r>
              <a:rPr lang="en-GB" b="1"/>
              <a:t>Sprint 1</a:t>
            </a:r>
            <a:r>
              <a:rPr lang="en-GB"/>
              <a:t>: </a:t>
            </a:r>
            <a:r>
              <a:rPr lang="en-GB" sz="1800">
                <a:solidFill>
                  <a:srgbClr val="1F497D"/>
                </a:solidFill>
                <a:effectLst/>
                <a:latin typeface="Century Gothic" panose="020B0502020202020204" pitchFamily="34" charset="0"/>
                <a:ea typeface="Calibri" panose="020F0502020204030204" pitchFamily="34" charset="0"/>
              </a:rPr>
              <a:t>standalone flow derivative e.g.,</a:t>
            </a:r>
          </a:p>
          <a:p>
            <a:pPr lvl="1">
              <a:lnSpc>
                <a:spcPct val="150000"/>
              </a:lnSpc>
            </a:pPr>
            <a:r>
              <a:rPr lang="en-GB">
                <a:solidFill>
                  <a:srgbClr val="1F497D"/>
                </a:solidFill>
                <a:effectLst/>
                <a:latin typeface="Century Gothic" panose="020B0502020202020204" pitchFamily="34" charset="0"/>
                <a:ea typeface="Calibri" panose="020F0502020204030204" pitchFamily="34" charset="0"/>
              </a:rPr>
              <a:t>Baseline modelling standards</a:t>
            </a:r>
          </a:p>
          <a:p>
            <a:pPr lvl="1">
              <a:lnSpc>
                <a:spcPct val="150000"/>
              </a:lnSpc>
            </a:pPr>
            <a:r>
              <a:rPr lang="en-GB">
                <a:solidFill>
                  <a:srgbClr val="1F497D"/>
                </a:solidFill>
                <a:latin typeface="Century Gothic" panose="020B0502020202020204" pitchFamily="34" charset="0"/>
                <a:ea typeface="Calibri" panose="020F0502020204030204" pitchFamily="34" charset="0"/>
              </a:rPr>
              <a:t>Business/ product modelling for either: </a:t>
            </a:r>
            <a:r>
              <a:rPr lang="en-GB">
                <a:solidFill>
                  <a:srgbClr val="1F497D"/>
                </a:solidFill>
                <a:effectLst/>
                <a:latin typeface="Century Gothic" panose="020B0502020202020204" pitchFamily="34" charset="0"/>
                <a:ea typeface="Calibri" panose="020F0502020204030204" pitchFamily="34" charset="0"/>
              </a:rPr>
              <a:t>a vanilla IRS; an </a:t>
            </a:r>
            <a:r>
              <a:rPr lang="en-GB" err="1">
                <a:solidFill>
                  <a:srgbClr val="1F497D"/>
                </a:solidFill>
                <a:effectLst/>
                <a:latin typeface="Century Gothic" panose="020B0502020202020204" pitchFamily="34" charset="0"/>
                <a:ea typeface="Calibri" panose="020F0502020204030204" pitchFamily="34" charset="0"/>
              </a:rPr>
              <a:t>Fx</a:t>
            </a:r>
            <a:r>
              <a:rPr lang="en-GB">
                <a:solidFill>
                  <a:srgbClr val="1F497D"/>
                </a:solidFill>
                <a:effectLst/>
                <a:latin typeface="Century Gothic" panose="020B0502020202020204" pitchFamily="34" charset="0"/>
                <a:ea typeface="Calibri" panose="020F0502020204030204" pitchFamily="34" charset="0"/>
              </a:rPr>
              <a:t> swap; an equity swap or;  a CFD</a:t>
            </a:r>
          </a:p>
          <a:p>
            <a:pPr lvl="1">
              <a:lnSpc>
                <a:spcPct val="150000"/>
              </a:lnSpc>
            </a:pPr>
            <a:r>
              <a:rPr lang="en-GB">
                <a:solidFill>
                  <a:srgbClr val="1F497D"/>
                </a:solidFill>
                <a:latin typeface="Century Gothic" panose="020B0502020202020204" pitchFamily="34" charset="0"/>
                <a:ea typeface="Calibri" panose="020F0502020204030204" pitchFamily="34" charset="0"/>
              </a:rPr>
              <a:t>First review of test cases</a:t>
            </a:r>
            <a:endParaRPr lang="en-GB">
              <a:effectLst/>
              <a:latin typeface="Calibri" panose="020F0502020204030204" pitchFamily="34" charset="0"/>
              <a:ea typeface="Calibri" panose="020F0502020204030204" pitchFamily="34" charset="0"/>
            </a:endParaRPr>
          </a:p>
          <a:p>
            <a:pPr>
              <a:lnSpc>
                <a:spcPct val="150000"/>
              </a:lnSpc>
              <a:spcAft>
                <a:spcPts val="0"/>
              </a:spcAft>
            </a:pPr>
            <a:r>
              <a:rPr lang="en-GB" sz="1800" b="1">
                <a:solidFill>
                  <a:srgbClr val="1F497D"/>
                </a:solidFill>
                <a:effectLst/>
                <a:latin typeface="Century Gothic" panose="020B0502020202020204" pitchFamily="34" charset="0"/>
                <a:ea typeface="Calibri" panose="020F0502020204030204" pitchFamily="34" charset="0"/>
              </a:rPr>
              <a:t>Sprint 2</a:t>
            </a:r>
            <a:r>
              <a:rPr lang="en-GB" sz="1800">
                <a:solidFill>
                  <a:srgbClr val="1F497D"/>
                </a:solidFill>
                <a:effectLst/>
                <a:latin typeface="Century Gothic" panose="020B0502020202020204" pitchFamily="34" charset="0"/>
                <a:ea typeface="Calibri" panose="020F0502020204030204" pitchFamily="34" charset="0"/>
              </a:rPr>
              <a:t>: more complex product e.g., </a:t>
            </a:r>
          </a:p>
          <a:p>
            <a:pPr lvl="1">
              <a:lnSpc>
                <a:spcPct val="150000"/>
              </a:lnSpc>
              <a:spcAft>
                <a:spcPts val="0"/>
              </a:spcAft>
            </a:pPr>
            <a:r>
              <a:rPr lang="en-GB">
                <a:solidFill>
                  <a:srgbClr val="1F497D"/>
                </a:solidFill>
                <a:latin typeface="Century Gothic" panose="020B0502020202020204" pitchFamily="34" charset="0"/>
                <a:ea typeface="Calibri" panose="020F0502020204030204" pitchFamily="34" charset="0"/>
              </a:rPr>
              <a:t>Basis swap; or </a:t>
            </a:r>
            <a:r>
              <a:rPr lang="en-GB">
                <a:solidFill>
                  <a:srgbClr val="1F497D"/>
                </a:solidFill>
                <a:effectLst/>
                <a:latin typeface="Century Gothic" panose="020B0502020202020204" pitchFamily="34" charset="0"/>
                <a:ea typeface="Calibri" panose="020F0502020204030204" pitchFamily="34" charset="0"/>
              </a:rPr>
              <a:t>CDS </a:t>
            </a:r>
          </a:p>
          <a:p>
            <a:pPr lvl="1">
              <a:lnSpc>
                <a:spcPct val="150000"/>
              </a:lnSpc>
              <a:spcAft>
                <a:spcPts val="0"/>
              </a:spcAft>
            </a:pPr>
            <a:r>
              <a:rPr lang="en-GB">
                <a:solidFill>
                  <a:srgbClr val="1F497D"/>
                </a:solidFill>
                <a:latin typeface="Century Gothic" panose="020B0502020202020204" pitchFamily="34" charset="0"/>
                <a:ea typeface="Calibri" panose="020F0502020204030204" pitchFamily="34" charset="0"/>
              </a:rPr>
              <a:t>First review of test cases</a:t>
            </a:r>
          </a:p>
          <a:p>
            <a:pPr>
              <a:lnSpc>
                <a:spcPct val="150000"/>
              </a:lnSpc>
              <a:spcAft>
                <a:spcPts val="0"/>
              </a:spcAft>
            </a:pPr>
            <a:r>
              <a:rPr lang="en-GB" b="1">
                <a:solidFill>
                  <a:srgbClr val="1F497D"/>
                </a:solidFill>
                <a:effectLst/>
                <a:latin typeface="Century Gothic" panose="020B0502020202020204" pitchFamily="34" charset="0"/>
                <a:ea typeface="Calibri" panose="020F0502020204030204" pitchFamily="34" charset="0"/>
              </a:rPr>
              <a:t>Sprint N</a:t>
            </a:r>
          </a:p>
          <a:p>
            <a:pPr lvl="1">
              <a:lnSpc>
                <a:spcPct val="150000"/>
              </a:lnSpc>
              <a:spcAft>
                <a:spcPts val="0"/>
              </a:spcAft>
            </a:pPr>
            <a:r>
              <a:rPr lang="en-GB">
                <a:solidFill>
                  <a:srgbClr val="1F497D"/>
                </a:solidFill>
                <a:latin typeface="Century Gothic" panose="020B0502020202020204" pitchFamily="34" charset="0"/>
                <a:ea typeface="Calibri" panose="020F0502020204030204" pitchFamily="34" charset="0"/>
              </a:rPr>
              <a:t>…</a:t>
            </a:r>
            <a:endParaRPr lang="en-GB">
              <a:effectLst/>
              <a:latin typeface="Calibri" panose="020F0502020204030204" pitchFamily="34" charset="0"/>
              <a:ea typeface="Calibri" panose="020F0502020204030204" pitchFamily="34" charset="0"/>
            </a:endParaRPr>
          </a:p>
          <a:p>
            <a:pPr lvl="1">
              <a:lnSpc>
                <a:spcPct val="150000"/>
              </a:lnSpc>
              <a:spcAft>
                <a:spcPts val="0"/>
              </a:spcAft>
            </a:pPr>
            <a:endParaRPr lang="en-GB">
              <a:effectLst/>
              <a:latin typeface="Calibri" panose="020F0502020204030204" pitchFamily="34" charset="0"/>
              <a:ea typeface="Calibri" panose="020F0502020204030204" pitchFamily="34" charset="0"/>
            </a:endParaRPr>
          </a:p>
          <a:p>
            <a:pPr lvl="1">
              <a:lnSpc>
                <a:spcPct val="150000"/>
              </a:lnSpc>
            </a:pPr>
            <a:endParaRPr lang="en-GB"/>
          </a:p>
        </p:txBody>
      </p:sp>
      <p:sp>
        <p:nvSpPr>
          <p:cNvPr id="3" name="Title 2">
            <a:extLst>
              <a:ext uri="{FF2B5EF4-FFF2-40B4-BE49-F238E27FC236}">
                <a16:creationId xmlns:a16="http://schemas.microsoft.com/office/drawing/2014/main" id="{D0842FCD-64D7-4F2D-842D-7A11C8EB05EC}"/>
              </a:ext>
            </a:extLst>
          </p:cNvPr>
          <p:cNvSpPr>
            <a:spLocks noGrp="1"/>
          </p:cNvSpPr>
          <p:nvPr>
            <p:ph type="title"/>
          </p:nvPr>
        </p:nvSpPr>
        <p:spPr/>
        <p:txBody>
          <a:bodyPr/>
          <a:lstStyle/>
          <a:p>
            <a:r>
              <a:rPr lang="en-GB"/>
              <a:t>Project scope</a:t>
            </a:r>
          </a:p>
        </p:txBody>
      </p:sp>
      <p:grpSp>
        <p:nvGrpSpPr>
          <p:cNvPr id="5" name="Group 4">
            <a:extLst>
              <a:ext uri="{FF2B5EF4-FFF2-40B4-BE49-F238E27FC236}">
                <a16:creationId xmlns:a16="http://schemas.microsoft.com/office/drawing/2014/main" id="{CB027B43-E247-4400-9DE9-C5953CB72498}"/>
              </a:ext>
            </a:extLst>
          </p:cNvPr>
          <p:cNvGrpSpPr/>
          <p:nvPr/>
        </p:nvGrpSpPr>
        <p:grpSpPr>
          <a:xfrm>
            <a:off x="5194869" y="2139860"/>
            <a:ext cx="6478766" cy="3052495"/>
            <a:chOff x="407769" y="1128637"/>
            <a:chExt cx="11522563" cy="5428900"/>
          </a:xfrm>
        </p:grpSpPr>
        <p:sp>
          <p:nvSpPr>
            <p:cNvPr id="6" name="TextBox 5">
              <a:extLst>
                <a:ext uri="{FF2B5EF4-FFF2-40B4-BE49-F238E27FC236}">
                  <a16:creationId xmlns:a16="http://schemas.microsoft.com/office/drawing/2014/main" id="{085B31FF-3405-4F0B-99BE-5097B8CBE778}"/>
                </a:ext>
              </a:extLst>
            </p:cNvPr>
            <p:cNvSpPr txBox="1"/>
            <p:nvPr/>
          </p:nvSpPr>
          <p:spPr>
            <a:xfrm>
              <a:off x="4793647" y="2314038"/>
              <a:ext cx="1966823" cy="400110"/>
            </a:xfrm>
            <a:prstGeom prst="rect">
              <a:avLst/>
            </a:prstGeom>
            <a:solidFill>
              <a:srgbClr val="0085B4"/>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457200">
                <a:defRPr b="1">
                  <a:solidFill>
                    <a:prstClr val="white"/>
                  </a:solidFill>
                  <a:latin typeface="Century Gothic" panose="020B0502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900"/>
                <a:t>Reporting Logic</a:t>
              </a:r>
            </a:p>
          </p:txBody>
        </p:sp>
        <p:pic>
          <p:nvPicPr>
            <p:cNvPr id="7" name="Picture 6" descr="A picture containing outdoor, building&#10;&#10;Description automatically generated">
              <a:extLst>
                <a:ext uri="{FF2B5EF4-FFF2-40B4-BE49-F238E27FC236}">
                  <a16:creationId xmlns:a16="http://schemas.microsoft.com/office/drawing/2014/main" id="{BB66F864-4BDF-4287-B9B7-B3B53632F21C}"/>
                </a:ext>
              </a:extLst>
            </p:cNvPr>
            <p:cNvPicPr>
              <a:picLocks noChangeAspect="1"/>
            </p:cNvPicPr>
            <p:nvPr/>
          </p:nvPicPr>
          <p:blipFill>
            <a:blip r:embed="rId2"/>
            <a:stretch>
              <a:fillRect/>
            </a:stretch>
          </p:blipFill>
          <p:spPr>
            <a:xfrm>
              <a:off x="767258" y="3685635"/>
              <a:ext cx="1107535" cy="1107535"/>
            </a:xfrm>
            <a:prstGeom prst="rect">
              <a:avLst/>
            </a:prstGeom>
          </p:spPr>
        </p:pic>
        <p:sp>
          <p:nvSpPr>
            <p:cNvPr id="8" name="TextBox 7">
              <a:extLst>
                <a:ext uri="{FF2B5EF4-FFF2-40B4-BE49-F238E27FC236}">
                  <a16:creationId xmlns:a16="http://schemas.microsoft.com/office/drawing/2014/main" id="{534C6378-F54A-4CB9-911F-6015B42CDC73}"/>
                </a:ext>
              </a:extLst>
            </p:cNvPr>
            <p:cNvSpPr txBox="1"/>
            <p:nvPr/>
          </p:nvSpPr>
          <p:spPr>
            <a:xfrm>
              <a:off x="407769" y="4918634"/>
              <a:ext cx="1837425" cy="383170"/>
            </a:xfrm>
            <a:prstGeom prst="rect">
              <a:avLst/>
            </a:prstGeom>
            <a:noFill/>
          </p:spPr>
          <p:txBody>
            <a:bodyPr wrap="square" rtlCol="0">
              <a:spAutoFit/>
            </a:bodyPr>
            <a:lstStyle/>
            <a:p>
              <a:pPr algn="ctr"/>
              <a:r>
                <a:rPr lang="en-GB" sz="800">
                  <a:latin typeface="Calibri" panose="020F0502020204030204" pitchFamily="34" charset="0"/>
                  <a:cs typeface="Calibri" panose="020F0502020204030204" pitchFamily="34" charset="0"/>
                </a:rPr>
                <a:t>Market Practice</a:t>
              </a:r>
            </a:p>
          </p:txBody>
        </p:sp>
        <p:pic>
          <p:nvPicPr>
            <p:cNvPr id="9" name="Picture 8">
              <a:extLst>
                <a:ext uri="{FF2B5EF4-FFF2-40B4-BE49-F238E27FC236}">
                  <a16:creationId xmlns:a16="http://schemas.microsoft.com/office/drawing/2014/main" id="{86C3AB32-5C6D-498F-8BBB-231474632C32}"/>
                </a:ext>
              </a:extLst>
            </p:cNvPr>
            <p:cNvPicPr>
              <a:picLocks noChangeAspect="1"/>
            </p:cNvPicPr>
            <p:nvPr/>
          </p:nvPicPr>
          <p:blipFill>
            <a:blip r:embed="rId3"/>
            <a:stretch>
              <a:fillRect/>
            </a:stretch>
          </p:blipFill>
          <p:spPr>
            <a:xfrm>
              <a:off x="2803529" y="2939935"/>
              <a:ext cx="960887" cy="960887"/>
            </a:xfrm>
            <a:prstGeom prst="rect">
              <a:avLst/>
            </a:prstGeom>
          </p:spPr>
        </p:pic>
        <p:pic>
          <p:nvPicPr>
            <p:cNvPr id="10" name="Picture 9" descr="A close up of a logo&#10;&#10;Description automatically generated">
              <a:extLst>
                <a:ext uri="{FF2B5EF4-FFF2-40B4-BE49-F238E27FC236}">
                  <a16:creationId xmlns:a16="http://schemas.microsoft.com/office/drawing/2014/main" id="{89768151-259D-4777-A65E-D9911A40E0C4}"/>
                </a:ext>
              </a:extLst>
            </p:cNvPr>
            <p:cNvPicPr>
              <a:picLocks noChangeAspect="1"/>
            </p:cNvPicPr>
            <p:nvPr/>
          </p:nvPicPr>
          <p:blipFill>
            <a:blip r:embed="rId4"/>
            <a:stretch>
              <a:fillRect/>
            </a:stretch>
          </p:blipFill>
          <p:spPr>
            <a:xfrm>
              <a:off x="678543" y="2031394"/>
              <a:ext cx="1295878" cy="1295878"/>
            </a:xfrm>
            <a:prstGeom prst="rect">
              <a:avLst/>
            </a:prstGeom>
          </p:spPr>
        </p:pic>
        <p:sp>
          <p:nvSpPr>
            <p:cNvPr id="11" name="TextBox 10">
              <a:extLst>
                <a:ext uri="{FF2B5EF4-FFF2-40B4-BE49-F238E27FC236}">
                  <a16:creationId xmlns:a16="http://schemas.microsoft.com/office/drawing/2014/main" id="{EA11D6E2-481A-454A-B376-043BAD9676A4}"/>
                </a:ext>
              </a:extLst>
            </p:cNvPr>
            <p:cNvSpPr txBox="1"/>
            <p:nvPr/>
          </p:nvSpPr>
          <p:spPr>
            <a:xfrm>
              <a:off x="407769" y="1692840"/>
              <a:ext cx="1837425" cy="383170"/>
            </a:xfrm>
            <a:prstGeom prst="rect">
              <a:avLst/>
            </a:prstGeom>
            <a:noFill/>
          </p:spPr>
          <p:txBody>
            <a:bodyPr wrap="square" rtlCol="0">
              <a:spAutoFit/>
            </a:bodyPr>
            <a:lstStyle/>
            <a:p>
              <a:pPr algn="ctr"/>
              <a:r>
                <a:rPr lang="en-GB" sz="800">
                  <a:latin typeface="Calibri" panose="020F0502020204030204" pitchFamily="34" charset="0"/>
                  <a:cs typeface="Calibri" panose="020F0502020204030204" pitchFamily="34" charset="0"/>
                </a:rPr>
                <a:t>Regulatory Corpus</a:t>
              </a:r>
            </a:p>
          </p:txBody>
        </p:sp>
        <p:sp>
          <p:nvSpPr>
            <p:cNvPr id="12" name="Right Arrow 11">
              <a:extLst>
                <a:ext uri="{FF2B5EF4-FFF2-40B4-BE49-F238E27FC236}">
                  <a16:creationId xmlns:a16="http://schemas.microsoft.com/office/drawing/2014/main" id="{C3082FE5-7EE6-4035-A1DE-FBD17DFAF6E9}"/>
                </a:ext>
              </a:extLst>
            </p:cNvPr>
            <p:cNvSpPr/>
            <p:nvPr/>
          </p:nvSpPr>
          <p:spPr>
            <a:xfrm rot="2101850">
              <a:off x="2134631" y="2795406"/>
              <a:ext cx="477913" cy="311519"/>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Calibri" panose="020F0502020204030204" pitchFamily="34" charset="0"/>
                <a:cs typeface="Calibri" panose="020F0502020204030204" pitchFamily="34" charset="0"/>
              </a:endParaRPr>
            </a:p>
          </p:txBody>
        </p:sp>
        <p:sp>
          <p:nvSpPr>
            <p:cNvPr id="13" name="Right Arrow 12">
              <a:extLst>
                <a:ext uri="{FF2B5EF4-FFF2-40B4-BE49-F238E27FC236}">
                  <a16:creationId xmlns:a16="http://schemas.microsoft.com/office/drawing/2014/main" id="{4F0B83FC-0AE8-4574-AC2C-2712D7D65CD0}"/>
                </a:ext>
              </a:extLst>
            </p:cNvPr>
            <p:cNvSpPr/>
            <p:nvPr/>
          </p:nvSpPr>
          <p:spPr>
            <a:xfrm rot="19520885">
              <a:off x="2116062" y="3844255"/>
              <a:ext cx="477913" cy="311519"/>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Calibri" panose="020F0502020204030204" pitchFamily="34" charset="0"/>
                <a:cs typeface="Calibri" panose="020F0502020204030204" pitchFamily="34" charset="0"/>
              </a:endParaRPr>
            </a:p>
          </p:txBody>
        </p:sp>
        <p:sp>
          <p:nvSpPr>
            <p:cNvPr id="14" name="Right Arrow 13">
              <a:extLst>
                <a:ext uri="{FF2B5EF4-FFF2-40B4-BE49-F238E27FC236}">
                  <a16:creationId xmlns:a16="http://schemas.microsoft.com/office/drawing/2014/main" id="{FE10E2AF-8DAA-4259-8A53-EBF2BA87EE3E}"/>
                </a:ext>
              </a:extLst>
            </p:cNvPr>
            <p:cNvSpPr/>
            <p:nvPr/>
          </p:nvSpPr>
          <p:spPr>
            <a:xfrm rot="19516393">
              <a:off x="3989951" y="2793052"/>
              <a:ext cx="477913" cy="311519"/>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01BF27B1-50DC-4BE4-9BBE-469053AD4864}"/>
                </a:ext>
              </a:extLst>
            </p:cNvPr>
            <p:cNvSpPr txBox="1"/>
            <p:nvPr/>
          </p:nvSpPr>
          <p:spPr>
            <a:xfrm>
              <a:off x="4793871" y="4188943"/>
              <a:ext cx="1966823" cy="400110"/>
            </a:xfrm>
            <a:prstGeom prst="rect">
              <a:avLst/>
            </a:prstGeom>
            <a:solidFill>
              <a:srgbClr val="0085B4"/>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457200">
                <a:defRPr b="1">
                  <a:solidFill>
                    <a:prstClr val="white"/>
                  </a:solidFill>
                  <a:latin typeface="Century Gothic" panose="020B0502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900"/>
                <a:t>Test Scenarios</a:t>
              </a:r>
            </a:p>
          </p:txBody>
        </p:sp>
        <p:sp>
          <p:nvSpPr>
            <p:cNvPr id="16" name="Right Arrow 15">
              <a:extLst>
                <a:ext uri="{FF2B5EF4-FFF2-40B4-BE49-F238E27FC236}">
                  <a16:creationId xmlns:a16="http://schemas.microsoft.com/office/drawing/2014/main" id="{7988D527-E56A-4CFC-A57D-FDC4248AF319}"/>
                </a:ext>
              </a:extLst>
            </p:cNvPr>
            <p:cNvSpPr/>
            <p:nvPr/>
          </p:nvSpPr>
          <p:spPr>
            <a:xfrm rot="2037936">
              <a:off x="4008546" y="3845567"/>
              <a:ext cx="477913" cy="311519"/>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Calibri" panose="020F0502020204030204" pitchFamily="34" charset="0"/>
                <a:cs typeface="Calibri" panose="020F0502020204030204" pitchFamily="34" charset="0"/>
              </a:endParaRPr>
            </a:p>
          </p:txBody>
        </p:sp>
        <p:sp>
          <p:nvSpPr>
            <p:cNvPr id="17" name="Circular Arrow 16">
              <a:extLst>
                <a:ext uri="{FF2B5EF4-FFF2-40B4-BE49-F238E27FC236}">
                  <a16:creationId xmlns:a16="http://schemas.microsoft.com/office/drawing/2014/main" id="{326B2A04-5A09-463D-9FCD-939CD6100E79}"/>
                </a:ext>
              </a:extLst>
            </p:cNvPr>
            <p:cNvSpPr/>
            <p:nvPr/>
          </p:nvSpPr>
          <p:spPr>
            <a:xfrm rot="15718962">
              <a:off x="5644047" y="3074947"/>
              <a:ext cx="1093712" cy="816322"/>
            </a:xfrm>
            <a:prstGeom prst="circular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0914694A-4D0B-4E82-9E47-33828EF306B8}"/>
                </a:ext>
              </a:extLst>
            </p:cNvPr>
            <p:cNvSpPr txBox="1"/>
            <p:nvPr/>
          </p:nvSpPr>
          <p:spPr>
            <a:xfrm>
              <a:off x="7927819" y="1476811"/>
              <a:ext cx="1966823" cy="400110"/>
            </a:xfrm>
            <a:prstGeom prst="rect">
              <a:avLst/>
            </a:prstGeom>
            <a:solidFill>
              <a:srgbClr val="0085B4"/>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457200">
                <a:defRPr b="1">
                  <a:solidFill>
                    <a:prstClr val="white"/>
                  </a:solidFill>
                  <a:latin typeface="Century Gothic" panose="020B0502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900"/>
                <a:t>Report Output</a:t>
              </a:r>
            </a:p>
          </p:txBody>
        </p:sp>
        <p:sp>
          <p:nvSpPr>
            <p:cNvPr id="19" name="Circular Arrow 18">
              <a:extLst>
                <a:ext uri="{FF2B5EF4-FFF2-40B4-BE49-F238E27FC236}">
                  <a16:creationId xmlns:a16="http://schemas.microsoft.com/office/drawing/2014/main" id="{A086AC18-1168-4133-8099-362CC0042B89}"/>
                </a:ext>
              </a:extLst>
            </p:cNvPr>
            <p:cNvSpPr/>
            <p:nvPr/>
          </p:nvSpPr>
          <p:spPr>
            <a:xfrm rot="20195702">
              <a:off x="6587598" y="1506843"/>
              <a:ext cx="1093712" cy="816322"/>
            </a:xfrm>
            <a:prstGeom prst="circular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solidFill>
                <a:latin typeface="Calibri" panose="020F0502020204030204" pitchFamily="34" charset="0"/>
                <a:cs typeface="Calibri" panose="020F0502020204030204" pitchFamily="34" charset="0"/>
              </a:endParaRPr>
            </a:p>
          </p:txBody>
        </p:sp>
        <p:sp>
          <p:nvSpPr>
            <p:cNvPr id="20" name="Circular Arrow 19">
              <a:extLst>
                <a:ext uri="{FF2B5EF4-FFF2-40B4-BE49-F238E27FC236}">
                  <a16:creationId xmlns:a16="http://schemas.microsoft.com/office/drawing/2014/main" id="{FFA481A6-229A-49E5-8395-028534F90ACD}"/>
                </a:ext>
              </a:extLst>
            </p:cNvPr>
            <p:cNvSpPr/>
            <p:nvPr/>
          </p:nvSpPr>
          <p:spPr>
            <a:xfrm rot="3046590">
              <a:off x="9717169" y="2046068"/>
              <a:ext cx="1093712" cy="816322"/>
            </a:xfrm>
            <a:prstGeom prst="circular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8E11B07C-02CF-4580-89E6-C4CA0BF0AD1F}"/>
                </a:ext>
              </a:extLst>
            </p:cNvPr>
            <p:cNvSpPr txBox="1"/>
            <p:nvPr/>
          </p:nvSpPr>
          <p:spPr>
            <a:xfrm>
              <a:off x="9963509" y="3231592"/>
              <a:ext cx="1966823" cy="400110"/>
            </a:xfrm>
            <a:prstGeom prst="rect">
              <a:avLst/>
            </a:prstGeom>
            <a:solidFill>
              <a:srgbClr val="0085B4"/>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457200">
                <a:defRPr b="1">
                  <a:solidFill>
                    <a:prstClr val="white"/>
                  </a:solidFill>
                  <a:latin typeface="Century Gothic" panose="020B0502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900"/>
                <a:t>Best Practices</a:t>
              </a:r>
            </a:p>
          </p:txBody>
        </p:sp>
        <p:sp>
          <p:nvSpPr>
            <p:cNvPr id="22" name="TextBox 21">
              <a:extLst>
                <a:ext uri="{FF2B5EF4-FFF2-40B4-BE49-F238E27FC236}">
                  <a16:creationId xmlns:a16="http://schemas.microsoft.com/office/drawing/2014/main" id="{510A2B85-764E-43B2-B6D8-645C73F0E3B0}"/>
                </a:ext>
              </a:extLst>
            </p:cNvPr>
            <p:cNvSpPr txBox="1"/>
            <p:nvPr/>
          </p:nvSpPr>
          <p:spPr>
            <a:xfrm>
              <a:off x="7927819" y="4892940"/>
              <a:ext cx="1966823" cy="707886"/>
            </a:xfrm>
            <a:prstGeom prst="rect">
              <a:avLst/>
            </a:prstGeom>
            <a:solidFill>
              <a:srgbClr val="0085B4"/>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457200">
                <a:defRPr b="1">
                  <a:solidFill>
                    <a:prstClr val="white"/>
                  </a:solidFill>
                  <a:latin typeface="Century Gothic" panose="020B0502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900"/>
                <a:t>Working Group Validation</a:t>
              </a:r>
            </a:p>
          </p:txBody>
        </p:sp>
        <p:sp>
          <p:nvSpPr>
            <p:cNvPr id="23" name="Circular Arrow 22">
              <a:extLst>
                <a:ext uri="{FF2B5EF4-FFF2-40B4-BE49-F238E27FC236}">
                  <a16:creationId xmlns:a16="http://schemas.microsoft.com/office/drawing/2014/main" id="{30067C14-BB16-4D92-BB22-151FADB1B981}"/>
                </a:ext>
              </a:extLst>
            </p:cNvPr>
            <p:cNvSpPr/>
            <p:nvPr/>
          </p:nvSpPr>
          <p:spPr>
            <a:xfrm rot="7809719">
              <a:off x="9798848" y="4084668"/>
              <a:ext cx="1093712" cy="816322"/>
            </a:xfrm>
            <a:prstGeom prst="circular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solidFill>
                <a:latin typeface="Calibri" panose="020F0502020204030204" pitchFamily="34" charset="0"/>
                <a:cs typeface="Calibri" panose="020F0502020204030204" pitchFamily="34" charset="0"/>
              </a:endParaRPr>
            </a:p>
          </p:txBody>
        </p:sp>
        <p:sp>
          <p:nvSpPr>
            <p:cNvPr id="24" name="Circular Arrow 23">
              <a:extLst>
                <a:ext uri="{FF2B5EF4-FFF2-40B4-BE49-F238E27FC236}">
                  <a16:creationId xmlns:a16="http://schemas.microsoft.com/office/drawing/2014/main" id="{DD2585DA-7899-4960-82FF-0C8418D028A7}"/>
                </a:ext>
              </a:extLst>
            </p:cNvPr>
            <p:cNvSpPr/>
            <p:nvPr/>
          </p:nvSpPr>
          <p:spPr>
            <a:xfrm rot="13476590">
              <a:off x="6661150" y="4598530"/>
              <a:ext cx="1093712" cy="816322"/>
            </a:xfrm>
            <a:prstGeom prst="circular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174864B-5059-45FE-A1B3-F56E9E6A854B}"/>
                </a:ext>
              </a:extLst>
            </p:cNvPr>
            <p:cNvSpPr txBox="1"/>
            <p:nvPr/>
          </p:nvSpPr>
          <p:spPr>
            <a:xfrm>
              <a:off x="5859195" y="5129363"/>
              <a:ext cx="983410" cy="383170"/>
            </a:xfrm>
            <a:prstGeom prst="rect">
              <a:avLst/>
            </a:prstGeom>
            <a:noFill/>
          </p:spPr>
          <p:txBody>
            <a:bodyPr wrap="square" rtlCol="0">
              <a:spAutoFit/>
            </a:bodyPr>
            <a:lstStyle/>
            <a:p>
              <a:pPr algn="ctr"/>
              <a:r>
                <a:rPr lang="en-GB" sz="800">
                  <a:solidFill>
                    <a:schemeClr val="accent1"/>
                  </a:solidFill>
                  <a:latin typeface="Calibri" panose="020F0502020204030204" pitchFamily="34" charset="0"/>
                  <a:cs typeface="Calibri" panose="020F0502020204030204" pitchFamily="34" charset="0"/>
                </a:rPr>
                <a:t>Repeat</a:t>
              </a:r>
            </a:p>
          </p:txBody>
        </p:sp>
        <p:sp>
          <p:nvSpPr>
            <p:cNvPr id="26" name="TextBox 25">
              <a:extLst>
                <a:ext uri="{FF2B5EF4-FFF2-40B4-BE49-F238E27FC236}">
                  <a16:creationId xmlns:a16="http://schemas.microsoft.com/office/drawing/2014/main" id="{3ED18D99-A9A7-4BC2-BA78-6CB7329BC51D}"/>
                </a:ext>
              </a:extLst>
            </p:cNvPr>
            <p:cNvSpPr txBox="1"/>
            <p:nvPr/>
          </p:nvSpPr>
          <p:spPr>
            <a:xfrm>
              <a:off x="4315176" y="3060297"/>
              <a:ext cx="1594143" cy="821077"/>
            </a:xfrm>
            <a:prstGeom prst="rect">
              <a:avLst/>
            </a:prstGeom>
            <a:noFill/>
          </p:spPr>
          <p:txBody>
            <a:bodyPr wrap="square" rtlCol="0">
              <a:spAutoFit/>
            </a:bodyPr>
            <a:lstStyle/>
            <a:p>
              <a:pPr algn="ctr"/>
              <a:r>
                <a:rPr lang="en-GB" sz="800">
                  <a:solidFill>
                    <a:schemeClr val="accent1"/>
                  </a:solidFill>
                  <a:latin typeface="Calibri" panose="020F0502020204030204" pitchFamily="34" charset="0"/>
                  <a:cs typeface="Calibri" panose="020F0502020204030204" pitchFamily="34" charset="0"/>
                </a:rPr>
                <a:t>Take 1 rule and assess all logical permutations</a:t>
              </a:r>
            </a:p>
          </p:txBody>
        </p:sp>
        <p:sp>
          <p:nvSpPr>
            <p:cNvPr id="27" name="TextBox 26">
              <a:extLst>
                <a:ext uri="{FF2B5EF4-FFF2-40B4-BE49-F238E27FC236}">
                  <a16:creationId xmlns:a16="http://schemas.microsoft.com/office/drawing/2014/main" id="{67332E8D-024B-4780-A420-6BC04D5C90DD}"/>
                </a:ext>
              </a:extLst>
            </p:cNvPr>
            <p:cNvSpPr txBox="1"/>
            <p:nvPr/>
          </p:nvSpPr>
          <p:spPr>
            <a:xfrm>
              <a:off x="5803362" y="1128637"/>
              <a:ext cx="1216353" cy="602122"/>
            </a:xfrm>
            <a:prstGeom prst="rect">
              <a:avLst/>
            </a:prstGeom>
            <a:noFill/>
          </p:spPr>
          <p:txBody>
            <a:bodyPr wrap="square" rtlCol="0">
              <a:spAutoFit/>
            </a:bodyPr>
            <a:lstStyle/>
            <a:p>
              <a:pPr algn="ctr"/>
              <a:r>
                <a:rPr lang="en-GB" sz="800">
                  <a:solidFill>
                    <a:schemeClr val="accent1"/>
                  </a:solidFill>
                  <a:latin typeface="Calibri" panose="020F0502020204030204" pitchFamily="34" charset="0"/>
                  <a:cs typeface="Calibri" panose="020F0502020204030204" pitchFamily="34" charset="0"/>
                </a:rPr>
                <a:t>Test MER logic</a:t>
              </a:r>
            </a:p>
          </p:txBody>
        </p:sp>
        <p:sp>
          <p:nvSpPr>
            <p:cNvPr id="28" name="TextBox 27">
              <a:extLst>
                <a:ext uri="{FF2B5EF4-FFF2-40B4-BE49-F238E27FC236}">
                  <a16:creationId xmlns:a16="http://schemas.microsoft.com/office/drawing/2014/main" id="{AFC95E1D-FA7F-4059-8F16-7A407E06BD32}"/>
                </a:ext>
              </a:extLst>
            </p:cNvPr>
            <p:cNvSpPr txBox="1"/>
            <p:nvPr/>
          </p:nvSpPr>
          <p:spPr>
            <a:xfrm>
              <a:off x="10463344" y="1623232"/>
              <a:ext cx="1357394" cy="821077"/>
            </a:xfrm>
            <a:prstGeom prst="rect">
              <a:avLst/>
            </a:prstGeom>
            <a:noFill/>
          </p:spPr>
          <p:txBody>
            <a:bodyPr wrap="square" rtlCol="0">
              <a:spAutoFit/>
            </a:bodyPr>
            <a:lstStyle/>
            <a:p>
              <a:pPr algn="ctr"/>
              <a:r>
                <a:rPr lang="en-GB" sz="800">
                  <a:solidFill>
                    <a:schemeClr val="accent1"/>
                  </a:solidFill>
                  <a:latin typeface="Calibri" panose="020F0502020204030204" pitchFamily="34" charset="0"/>
                  <a:cs typeface="Calibri" panose="020F0502020204030204" pitchFamily="34" charset="0"/>
                </a:rPr>
                <a:t>Project into documents for BAs</a:t>
              </a:r>
            </a:p>
          </p:txBody>
        </p:sp>
        <p:sp>
          <p:nvSpPr>
            <p:cNvPr id="29" name="TextBox 28">
              <a:extLst>
                <a:ext uri="{FF2B5EF4-FFF2-40B4-BE49-F238E27FC236}">
                  <a16:creationId xmlns:a16="http://schemas.microsoft.com/office/drawing/2014/main" id="{6A3B6E5E-F1E7-4BCC-8770-2DB049409B3E}"/>
                </a:ext>
              </a:extLst>
            </p:cNvPr>
            <p:cNvSpPr txBox="1"/>
            <p:nvPr/>
          </p:nvSpPr>
          <p:spPr>
            <a:xfrm>
              <a:off x="10463344" y="4888783"/>
              <a:ext cx="1466988" cy="602122"/>
            </a:xfrm>
            <a:prstGeom prst="rect">
              <a:avLst/>
            </a:prstGeom>
            <a:noFill/>
          </p:spPr>
          <p:txBody>
            <a:bodyPr wrap="square" rtlCol="0">
              <a:spAutoFit/>
            </a:bodyPr>
            <a:lstStyle/>
            <a:p>
              <a:pPr algn="ctr"/>
              <a:r>
                <a:rPr lang="en-GB" sz="800">
                  <a:solidFill>
                    <a:schemeClr val="accent1"/>
                  </a:solidFill>
                  <a:latin typeface="Calibri" panose="020F0502020204030204" pitchFamily="34" charset="0"/>
                  <a:cs typeface="Calibri" panose="020F0502020204030204" pitchFamily="34" charset="0"/>
                </a:rPr>
                <a:t>Prepare visual materials</a:t>
              </a:r>
            </a:p>
          </p:txBody>
        </p:sp>
        <p:sp>
          <p:nvSpPr>
            <p:cNvPr id="30" name="TextBox 29">
              <a:extLst>
                <a:ext uri="{FF2B5EF4-FFF2-40B4-BE49-F238E27FC236}">
                  <a16:creationId xmlns:a16="http://schemas.microsoft.com/office/drawing/2014/main" id="{395E760E-A977-4645-A256-0B9F6AE66CCB}"/>
                </a:ext>
              </a:extLst>
            </p:cNvPr>
            <p:cNvSpPr txBox="1"/>
            <p:nvPr/>
          </p:nvSpPr>
          <p:spPr>
            <a:xfrm>
              <a:off x="6699563" y="2618258"/>
              <a:ext cx="2976530" cy="383170"/>
            </a:xfrm>
            <a:prstGeom prst="rect">
              <a:avLst/>
            </a:prstGeom>
            <a:noFill/>
          </p:spPr>
          <p:txBody>
            <a:bodyPr wrap="square" rtlCol="0">
              <a:spAutoFit/>
            </a:bodyPr>
            <a:lstStyle/>
            <a:p>
              <a:pPr algn="ctr"/>
              <a:r>
                <a:rPr lang="en-GB" sz="800">
                  <a:latin typeface="Calibri" panose="020F0502020204030204" pitchFamily="34" charset="0"/>
                  <a:cs typeface="Calibri" panose="020F0502020204030204" pitchFamily="34" charset="0"/>
                </a:rPr>
                <a:t>The RRDS proposes to use:</a:t>
              </a:r>
            </a:p>
          </p:txBody>
        </p:sp>
        <p:sp>
          <p:nvSpPr>
            <p:cNvPr id="31" name="TextBox 30">
              <a:extLst>
                <a:ext uri="{FF2B5EF4-FFF2-40B4-BE49-F238E27FC236}">
                  <a16:creationId xmlns:a16="http://schemas.microsoft.com/office/drawing/2014/main" id="{56FE7A92-ABA5-4A2D-B6B9-0BA3EC032DB3}"/>
                </a:ext>
              </a:extLst>
            </p:cNvPr>
            <p:cNvSpPr txBox="1"/>
            <p:nvPr/>
          </p:nvSpPr>
          <p:spPr>
            <a:xfrm>
              <a:off x="6489549" y="2977749"/>
              <a:ext cx="3396558" cy="711600"/>
            </a:xfrm>
            <a:prstGeom prst="rect">
              <a:avLst/>
            </a:prstGeom>
            <a:noFill/>
          </p:spPr>
          <p:txBody>
            <a:bodyPr wrap="square" rtlCol="0">
              <a:spAutoFit/>
            </a:bodyPr>
            <a:lstStyle/>
            <a:p>
              <a:pPr algn="ctr"/>
              <a:r>
                <a:rPr lang="en-GB" sz="1000" b="1">
                  <a:latin typeface="Calibri" panose="020F0502020204030204" pitchFamily="34" charset="0"/>
                  <a:cs typeface="Calibri" panose="020F0502020204030204" pitchFamily="34" charset="0"/>
                </a:rPr>
                <a:t>Rosetta Core</a:t>
              </a:r>
            </a:p>
            <a:p>
              <a:pPr algn="ctr"/>
              <a:r>
                <a:rPr lang="en-GB" sz="1000">
                  <a:latin typeface="Calibri" panose="020F0502020204030204" pitchFamily="34" charset="0"/>
                  <a:cs typeface="Calibri" panose="020F0502020204030204" pitchFamily="34" charset="0"/>
                </a:rPr>
                <a:t>(the native ISDA CDM editor)</a:t>
              </a:r>
            </a:p>
          </p:txBody>
        </p:sp>
        <p:sp>
          <p:nvSpPr>
            <p:cNvPr id="32" name="TextBox 31">
              <a:extLst>
                <a:ext uri="{FF2B5EF4-FFF2-40B4-BE49-F238E27FC236}">
                  <a16:creationId xmlns:a16="http://schemas.microsoft.com/office/drawing/2014/main" id="{F5812917-A07D-45DA-B510-829B275E6BB8}"/>
                </a:ext>
              </a:extLst>
            </p:cNvPr>
            <p:cNvSpPr txBox="1"/>
            <p:nvPr/>
          </p:nvSpPr>
          <p:spPr>
            <a:xfrm>
              <a:off x="6460077" y="3725665"/>
              <a:ext cx="3465690" cy="383170"/>
            </a:xfrm>
            <a:prstGeom prst="rect">
              <a:avLst/>
            </a:prstGeom>
            <a:noFill/>
          </p:spPr>
          <p:txBody>
            <a:bodyPr wrap="square" rtlCol="0">
              <a:spAutoFit/>
            </a:bodyPr>
            <a:lstStyle/>
            <a:p>
              <a:pPr algn="ctr"/>
              <a:r>
                <a:rPr lang="en-GB" sz="800">
                  <a:latin typeface="Calibri" panose="020F0502020204030204" pitchFamily="34" charset="0"/>
                  <a:cs typeface="Calibri" panose="020F0502020204030204" pitchFamily="34" charset="0"/>
                </a:rPr>
                <a:t>to turbo-charge the delivery cycle</a:t>
              </a:r>
            </a:p>
          </p:txBody>
        </p:sp>
        <p:sp>
          <p:nvSpPr>
            <p:cNvPr id="33" name="TextBox 32">
              <a:extLst>
                <a:ext uri="{FF2B5EF4-FFF2-40B4-BE49-F238E27FC236}">
                  <a16:creationId xmlns:a16="http://schemas.microsoft.com/office/drawing/2014/main" id="{E5E04ECF-ED05-4DDE-ADB2-26EBBF9DC5C4}"/>
                </a:ext>
              </a:extLst>
            </p:cNvPr>
            <p:cNvSpPr txBox="1"/>
            <p:nvPr/>
          </p:nvSpPr>
          <p:spPr>
            <a:xfrm>
              <a:off x="2739546" y="4082794"/>
              <a:ext cx="1078358" cy="410538"/>
            </a:xfrm>
            <a:prstGeom prst="rect">
              <a:avLst/>
            </a:prstGeom>
            <a:noFill/>
          </p:spPr>
          <p:txBody>
            <a:bodyPr wrap="square" rtlCol="0">
              <a:spAutoFit/>
            </a:bodyPr>
            <a:lstStyle/>
            <a:p>
              <a:pPr algn="ctr"/>
              <a:r>
                <a:rPr lang="en-GB" sz="900">
                  <a:latin typeface="Calibri" panose="020F0502020204030204" pitchFamily="34" charset="0"/>
                  <a:cs typeface="Calibri" panose="020F0502020204030204" pitchFamily="34" charset="0"/>
                </a:rPr>
                <a:t>SMEs</a:t>
              </a:r>
            </a:p>
          </p:txBody>
        </p:sp>
        <p:sp>
          <p:nvSpPr>
            <p:cNvPr id="34" name="TextBox 33">
              <a:extLst>
                <a:ext uri="{FF2B5EF4-FFF2-40B4-BE49-F238E27FC236}">
                  <a16:creationId xmlns:a16="http://schemas.microsoft.com/office/drawing/2014/main" id="{ED229454-DEE3-44A3-B200-BCEC0A9475A4}"/>
                </a:ext>
              </a:extLst>
            </p:cNvPr>
            <p:cNvSpPr txBox="1"/>
            <p:nvPr/>
          </p:nvSpPr>
          <p:spPr>
            <a:xfrm>
              <a:off x="695324" y="5654353"/>
              <a:ext cx="10801350" cy="903184"/>
            </a:xfrm>
            <a:prstGeom prst="rect">
              <a:avLst/>
            </a:prstGeom>
            <a:noFill/>
          </p:spPr>
          <p:txBody>
            <a:bodyPr wrap="square" rtlCol="0">
              <a:spAutoFit/>
            </a:bodyPr>
            <a:lstStyle/>
            <a:p>
              <a:r>
                <a:rPr lang="en-GB" sz="900" b="1">
                  <a:solidFill>
                    <a:srgbClr val="053657"/>
                  </a:solidFill>
                  <a:latin typeface="Century Gothic" panose="020B0502020202020204" pitchFamily="34" charset="0"/>
                  <a:cs typeface="Calibri" panose="020F0502020204030204" pitchFamily="34" charset="0"/>
                </a:rPr>
                <a:t>Agile</a:t>
              </a:r>
              <a:r>
                <a:rPr lang="en-GB" sz="900">
                  <a:solidFill>
                    <a:srgbClr val="053657"/>
                  </a:solidFill>
                  <a:latin typeface="Century Gothic" panose="020B0502020202020204" pitchFamily="34" charset="0"/>
                  <a:cs typeface="Calibri" panose="020F0502020204030204" pitchFamily="34" charset="0"/>
                </a:rPr>
                <a:t> process envisioned:</a:t>
              </a:r>
            </a:p>
            <a:p>
              <a:pPr marL="285750" indent="-285750">
                <a:buFontTx/>
                <a:buChar char="-"/>
              </a:pPr>
              <a:r>
                <a:rPr lang="en-GB" sz="900">
                  <a:solidFill>
                    <a:srgbClr val="053657"/>
                  </a:solidFill>
                  <a:latin typeface="Century Gothic" panose="020B0502020202020204" pitchFamily="34" charset="0"/>
                  <a:cs typeface="Calibri" panose="020F0502020204030204" pitchFamily="34" charset="0"/>
                </a:rPr>
                <a:t>tight loop (1-2 weeks), with scope increasing at each iteration</a:t>
              </a:r>
            </a:p>
            <a:p>
              <a:pPr marL="285750" indent="-285750">
                <a:buFontTx/>
                <a:buChar char="-"/>
              </a:pPr>
              <a:r>
                <a:rPr lang="en-GB" sz="900">
                  <a:solidFill>
                    <a:srgbClr val="053657"/>
                  </a:solidFill>
                  <a:latin typeface="Century Gothic" panose="020B0502020202020204" pitchFamily="34" charset="0"/>
                  <a:cs typeface="Calibri" panose="020F0502020204030204" pitchFamily="34" charset="0"/>
                </a:rPr>
                <a:t>each iteration produces “shippable” (ISDA CDM) output that firms can use directly</a:t>
              </a:r>
            </a:p>
          </p:txBody>
        </p:sp>
      </p:grpSp>
    </p:spTree>
    <p:extLst>
      <p:ext uri="{BB962C8B-B14F-4D97-AF65-F5344CB8AC3E}">
        <p14:creationId xmlns:p14="http://schemas.microsoft.com/office/powerpoint/2010/main" val="80896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500"/>
                                        <p:tgtEl>
                                          <p:spTgt spid="2">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fade">
                                      <p:cBhvr>
                                        <p:cTn id="44" dur="500"/>
                                        <p:tgtEl>
                                          <p:spTgt spid="2">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fade">
                                      <p:cBhvr>
                                        <p:cTn id="47" dur="500"/>
                                        <p:tgtEl>
                                          <p:spTgt spid="2">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
                                            <p:txEl>
                                              <p:pRg st="13" end="13"/>
                                            </p:txEl>
                                          </p:spTgt>
                                        </p:tgtEl>
                                        <p:attrNameLst>
                                          <p:attrName>style.visibility</p:attrName>
                                        </p:attrNameLst>
                                      </p:cBhvr>
                                      <p:to>
                                        <p:strVal val="visible"/>
                                      </p:to>
                                    </p:set>
                                    <p:animEffect transition="in" filter="fade">
                                      <p:cBhvr>
                                        <p:cTn id="50" dur="500"/>
                                        <p:tgtEl>
                                          <p:spTgt spid="2">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
                                            <p:txEl>
                                              <p:pRg st="14" end="14"/>
                                            </p:txEl>
                                          </p:spTgt>
                                        </p:tgtEl>
                                        <p:attrNameLst>
                                          <p:attrName>style.visibility</p:attrName>
                                        </p:attrNameLst>
                                      </p:cBhvr>
                                      <p:to>
                                        <p:strVal val="visible"/>
                                      </p:to>
                                    </p:set>
                                    <p:animEffect transition="in" filter="fade">
                                      <p:cBhvr>
                                        <p:cTn id="53"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804D459-9760-44BD-A32A-7E1D05237866}"/>
              </a:ext>
            </a:extLst>
          </p:cNvPr>
          <p:cNvGrpSpPr/>
          <p:nvPr/>
        </p:nvGrpSpPr>
        <p:grpSpPr>
          <a:xfrm>
            <a:off x="7296798" y="1354651"/>
            <a:ext cx="4729595" cy="4687692"/>
            <a:chOff x="7296798" y="1354651"/>
            <a:chExt cx="4729595" cy="4687692"/>
          </a:xfrm>
        </p:grpSpPr>
        <p:grpSp>
          <p:nvGrpSpPr>
            <p:cNvPr id="7" name="Group 6">
              <a:extLst>
                <a:ext uri="{FF2B5EF4-FFF2-40B4-BE49-F238E27FC236}">
                  <a16:creationId xmlns:a16="http://schemas.microsoft.com/office/drawing/2014/main" id="{4A6B4ED2-6996-4F42-8104-004A683B6D6E}"/>
                </a:ext>
              </a:extLst>
            </p:cNvPr>
            <p:cNvGrpSpPr/>
            <p:nvPr/>
          </p:nvGrpSpPr>
          <p:grpSpPr>
            <a:xfrm>
              <a:off x="8160338" y="1354651"/>
              <a:ext cx="3866055" cy="4687692"/>
              <a:chOff x="7796374" y="1308011"/>
              <a:chExt cx="3866055" cy="4687692"/>
            </a:xfrm>
          </p:grpSpPr>
          <p:sp>
            <p:nvSpPr>
              <p:cNvPr id="426" name="Rectangle: Top Corners Snipped 425">
                <a:extLst>
                  <a:ext uri="{FF2B5EF4-FFF2-40B4-BE49-F238E27FC236}">
                    <a16:creationId xmlns:a16="http://schemas.microsoft.com/office/drawing/2014/main" id="{1AD59091-D18F-4FD0-9F10-2C3C0B5B9DE6}"/>
                  </a:ext>
                </a:extLst>
              </p:cNvPr>
              <p:cNvSpPr/>
              <p:nvPr/>
            </p:nvSpPr>
            <p:spPr>
              <a:xfrm rot="16200000">
                <a:off x="7642617" y="1461768"/>
                <a:ext cx="3807875" cy="3500362"/>
              </a:xfrm>
              <a:prstGeom prst="snip2SameRect">
                <a:avLst>
                  <a:gd name="adj1" fmla="val 9005"/>
                  <a:gd name="adj2" fmla="val 0"/>
                </a:avLst>
              </a:prstGeom>
              <a:solidFill>
                <a:schemeClr val="bg1">
                  <a:lumMod val="95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91" name="Picture 190" descr="A close up of a logo&#10;&#10;Description automatically generated">
                <a:extLst>
                  <a:ext uri="{FF2B5EF4-FFF2-40B4-BE49-F238E27FC236}">
                    <a16:creationId xmlns:a16="http://schemas.microsoft.com/office/drawing/2014/main" id="{DAC349D9-F067-4FB0-9E35-837325F2776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0086265" y="2102962"/>
                <a:ext cx="317950" cy="317950"/>
              </a:xfrm>
              <a:prstGeom prst="rect">
                <a:avLst/>
              </a:prstGeom>
            </p:spPr>
          </p:pic>
          <p:pic>
            <p:nvPicPr>
              <p:cNvPr id="427" name="Graphic 426" descr="Database">
                <a:extLst>
                  <a:ext uri="{FF2B5EF4-FFF2-40B4-BE49-F238E27FC236}">
                    <a16:creationId xmlns:a16="http://schemas.microsoft.com/office/drawing/2014/main" id="{8ED08DB6-EDCA-4BFA-9319-D779C70CF6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92288" y="1698566"/>
                <a:ext cx="1117186" cy="1117186"/>
              </a:xfrm>
              <a:prstGeom prst="rect">
                <a:avLst/>
              </a:prstGeom>
            </p:spPr>
          </p:pic>
          <p:sp>
            <p:nvSpPr>
              <p:cNvPr id="430" name="TextBox 429">
                <a:extLst>
                  <a:ext uri="{FF2B5EF4-FFF2-40B4-BE49-F238E27FC236}">
                    <a16:creationId xmlns:a16="http://schemas.microsoft.com/office/drawing/2014/main" id="{AD0CD552-E74B-47BC-ACC1-82ED1E4B9495}"/>
                  </a:ext>
                </a:extLst>
              </p:cNvPr>
              <p:cNvSpPr txBox="1"/>
              <p:nvPr/>
            </p:nvSpPr>
            <p:spPr>
              <a:xfrm>
                <a:off x="7951649" y="1314896"/>
                <a:ext cx="335307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Physical data dictionaries &amp; artefacts</a:t>
                </a: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66" name="Graphic 165" descr="Table">
                <a:extLst>
                  <a:ext uri="{FF2B5EF4-FFF2-40B4-BE49-F238E27FC236}">
                    <a16:creationId xmlns:a16="http://schemas.microsoft.com/office/drawing/2014/main" id="{C93FA829-BF8A-4026-82BF-85446A4A39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37219" y="1943021"/>
                <a:ext cx="633658" cy="633658"/>
              </a:xfrm>
              <a:prstGeom prst="rect">
                <a:avLst/>
              </a:prstGeom>
            </p:spPr>
          </p:pic>
          <p:sp>
            <p:nvSpPr>
              <p:cNvPr id="433" name="TextBox 432">
                <a:extLst>
                  <a:ext uri="{FF2B5EF4-FFF2-40B4-BE49-F238E27FC236}">
                    <a16:creationId xmlns:a16="http://schemas.microsoft.com/office/drawing/2014/main" id="{77D008E4-D291-4080-8EBD-A0E60F557A5E}"/>
                  </a:ext>
                </a:extLst>
              </p:cNvPr>
              <p:cNvSpPr txBox="1"/>
              <p:nvPr/>
            </p:nvSpPr>
            <p:spPr>
              <a:xfrm>
                <a:off x="10206636" y="2443778"/>
                <a:ext cx="109009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Reporting artefacts</a:t>
                </a:r>
              </a:p>
            </p:txBody>
          </p:sp>
          <p:pic>
            <p:nvPicPr>
              <p:cNvPr id="434" name="Graphic 433" descr="Table">
                <a:extLst>
                  <a:ext uri="{FF2B5EF4-FFF2-40B4-BE49-F238E27FC236}">
                    <a16:creationId xmlns:a16="http://schemas.microsoft.com/office/drawing/2014/main" id="{79FD450A-FC5F-4C9B-83AE-19716227F4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09073" y="3113188"/>
                <a:ext cx="633658" cy="633658"/>
              </a:xfrm>
              <a:prstGeom prst="rect">
                <a:avLst/>
              </a:prstGeom>
            </p:spPr>
          </p:pic>
          <p:sp>
            <p:nvSpPr>
              <p:cNvPr id="435" name="TextBox 434">
                <a:extLst>
                  <a:ext uri="{FF2B5EF4-FFF2-40B4-BE49-F238E27FC236}">
                    <a16:creationId xmlns:a16="http://schemas.microsoft.com/office/drawing/2014/main" id="{84B1739F-55D5-4264-BF9D-A676C667C111}"/>
                  </a:ext>
                </a:extLst>
              </p:cNvPr>
              <p:cNvSpPr txBox="1"/>
              <p:nvPr/>
            </p:nvSpPr>
            <p:spPr>
              <a:xfrm>
                <a:off x="9178490" y="3613945"/>
                <a:ext cx="109009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Reporting artefacts</a:t>
                </a:r>
              </a:p>
            </p:txBody>
          </p:sp>
          <p:pic>
            <p:nvPicPr>
              <p:cNvPr id="436" name="Graphic 435" descr="Table">
                <a:extLst>
                  <a:ext uri="{FF2B5EF4-FFF2-40B4-BE49-F238E27FC236}">
                    <a16:creationId xmlns:a16="http://schemas.microsoft.com/office/drawing/2014/main" id="{9A09153D-CD55-448D-B258-71DB4CA8E5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45212" y="4203358"/>
                <a:ext cx="633658" cy="633658"/>
              </a:xfrm>
              <a:prstGeom prst="rect">
                <a:avLst/>
              </a:prstGeom>
            </p:spPr>
          </p:pic>
          <p:sp>
            <p:nvSpPr>
              <p:cNvPr id="437" name="TextBox 436">
                <a:extLst>
                  <a:ext uri="{FF2B5EF4-FFF2-40B4-BE49-F238E27FC236}">
                    <a16:creationId xmlns:a16="http://schemas.microsoft.com/office/drawing/2014/main" id="{1649ADD5-BA2E-448E-9AE2-F6FCFC65BE62}"/>
                  </a:ext>
                </a:extLst>
              </p:cNvPr>
              <p:cNvSpPr txBox="1"/>
              <p:nvPr/>
            </p:nvSpPr>
            <p:spPr>
              <a:xfrm>
                <a:off x="10214629" y="4704115"/>
                <a:ext cx="109009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Other data artefacts</a:t>
                </a:r>
              </a:p>
            </p:txBody>
          </p:sp>
          <p:sp>
            <p:nvSpPr>
              <p:cNvPr id="167" name="Thought Bubble: Cloud 166">
                <a:extLst>
                  <a:ext uri="{FF2B5EF4-FFF2-40B4-BE49-F238E27FC236}">
                    <a16:creationId xmlns:a16="http://schemas.microsoft.com/office/drawing/2014/main" id="{ADB05D63-152D-4B43-BAA2-92520EAB2B17}"/>
                  </a:ext>
                </a:extLst>
              </p:cNvPr>
              <p:cNvSpPr/>
              <p:nvPr/>
            </p:nvSpPr>
            <p:spPr>
              <a:xfrm>
                <a:off x="10214629" y="3006979"/>
                <a:ext cx="1447800" cy="914953"/>
              </a:xfrm>
              <a:prstGeom prst="cloudCallout">
                <a:avLst>
                  <a:gd name="adj1" fmla="val -29675"/>
                  <a:gd name="adj2" fmla="val 1353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rPr>
                  <a:t>Consistent and compliant data artefacts</a:t>
                </a:r>
                <a:endParaRPr kumimoji="0" lang="en-GB"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38" name="Picture 437" descr="A close up of a logo&#10;&#10;Description automatically generated">
                <a:extLst>
                  <a:ext uri="{FF2B5EF4-FFF2-40B4-BE49-F238E27FC236}">
                    <a16:creationId xmlns:a16="http://schemas.microsoft.com/office/drawing/2014/main" id="{24964CAB-3278-4681-B588-234B3D58C1B5}"/>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9035145" y="3272479"/>
                <a:ext cx="317950" cy="317950"/>
              </a:xfrm>
              <a:prstGeom prst="rect">
                <a:avLst/>
              </a:prstGeom>
            </p:spPr>
          </p:pic>
          <p:pic>
            <p:nvPicPr>
              <p:cNvPr id="439" name="Graphic 438" descr="Database">
                <a:extLst>
                  <a:ext uri="{FF2B5EF4-FFF2-40B4-BE49-F238E27FC236}">
                    <a16:creationId xmlns:a16="http://schemas.microsoft.com/office/drawing/2014/main" id="{16A9EC88-178E-499A-BF1F-AFA2568FF2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1168" y="2868083"/>
                <a:ext cx="1117186" cy="1117186"/>
              </a:xfrm>
              <a:prstGeom prst="rect">
                <a:avLst/>
              </a:prstGeom>
            </p:spPr>
          </p:pic>
          <p:pic>
            <p:nvPicPr>
              <p:cNvPr id="440" name="Picture 439" descr="A close up of a logo&#10;&#10;Description automatically generated">
                <a:extLst>
                  <a:ext uri="{FF2B5EF4-FFF2-40B4-BE49-F238E27FC236}">
                    <a16:creationId xmlns:a16="http://schemas.microsoft.com/office/drawing/2014/main" id="{63EAA60E-C770-462A-B02A-EBD51FC06D4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0091420" y="4364649"/>
                <a:ext cx="317950" cy="317950"/>
              </a:xfrm>
              <a:prstGeom prst="rect">
                <a:avLst/>
              </a:prstGeom>
            </p:spPr>
          </p:pic>
          <p:pic>
            <p:nvPicPr>
              <p:cNvPr id="441" name="Graphic 440" descr="Database">
                <a:extLst>
                  <a:ext uri="{FF2B5EF4-FFF2-40B4-BE49-F238E27FC236}">
                    <a16:creationId xmlns:a16="http://schemas.microsoft.com/office/drawing/2014/main" id="{D0495E92-DB26-43E5-A113-AC323C823D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97443" y="3960253"/>
                <a:ext cx="1117186" cy="1117186"/>
              </a:xfrm>
              <a:prstGeom prst="rect">
                <a:avLst/>
              </a:prstGeom>
            </p:spPr>
          </p:pic>
          <p:sp>
            <p:nvSpPr>
              <p:cNvPr id="163" name="TextBox 162">
                <a:extLst>
                  <a:ext uri="{FF2B5EF4-FFF2-40B4-BE49-F238E27FC236}">
                    <a16:creationId xmlns:a16="http://schemas.microsoft.com/office/drawing/2014/main" id="{6A0AE773-489F-4B11-B611-0B65ED02B948}"/>
                  </a:ext>
                </a:extLst>
              </p:cNvPr>
              <p:cNvSpPr txBox="1"/>
              <p:nvPr/>
            </p:nvSpPr>
            <p:spPr>
              <a:xfrm>
                <a:off x="8373427" y="5349372"/>
                <a:ext cx="2935603" cy="646331"/>
              </a:xfrm>
              <a:prstGeom prst="rect">
                <a:avLst/>
              </a:prstGeom>
              <a:noFill/>
            </p:spPr>
            <p:txBody>
              <a:bodyPr wrap="square">
                <a:spAutoFit/>
              </a:bodyPr>
              <a:lstStyle/>
              <a:p>
                <a:pPr marL="171450" indent="-171450">
                  <a:buFont typeface="Arial" panose="020B0604020202020204" pitchFamily="34" charset="0"/>
                  <a:buChar char="•"/>
                </a:pPr>
                <a:r>
                  <a:rPr lang="en-GB" sz="1200" b="1">
                    <a:solidFill>
                      <a:srgbClr val="000000"/>
                    </a:solidFill>
                    <a:latin typeface="Calibri" panose="020F0502020204030204"/>
                  </a:rPr>
                  <a:t>Information processing</a:t>
                </a:r>
              </a:p>
              <a:p>
                <a:pPr marL="171450" indent="-171450">
                  <a:buFont typeface="Arial" panose="020B0604020202020204" pitchFamily="34" charset="0"/>
                  <a:buChar char="•"/>
                </a:pPr>
                <a:r>
                  <a:rPr lang="en-GB" sz="1200" b="1">
                    <a:solidFill>
                      <a:srgbClr val="000000"/>
                    </a:solidFill>
                    <a:latin typeface="Calibri" panose="020F0502020204030204"/>
                  </a:rPr>
                  <a:t>Model of information/ data</a:t>
                </a:r>
              </a:p>
              <a:p>
                <a:pPr marL="171450" indent="-171450">
                  <a:buFont typeface="Arial" panose="020B0604020202020204" pitchFamily="34" charset="0"/>
                  <a:buChar char="•"/>
                </a:pPr>
                <a:r>
                  <a:rPr lang="en-GB" sz="1200" b="1">
                    <a:solidFill>
                      <a:srgbClr val="000000"/>
                    </a:solidFill>
                    <a:latin typeface="Calibri" panose="020F0502020204030204"/>
                  </a:rPr>
                  <a:t>Data format/ recording obligations</a:t>
                </a:r>
              </a:p>
            </p:txBody>
          </p:sp>
        </p:grpSp>
        <p:cxnSp>
          <p:nvCxnSpPr>
            <p:cNvPr id="443" name="Connector: Curved 442">
              <a:extLst>
                <a:ext uri="{FF2B5EF4-FFF2-40B4-BE49-F238E27FC236}">
                  <a16:creationId xmlns:a16="http://schemas.microsoft.com/office/drawing/2014/main" id="{ADB9E0C2-1CDD-4EB8-92FE-2A5610D00988}"/>
                </a:ext>
              </a:extLst>
            </p:cNvPr>
            <p:cNvCxnSpPr>
              <a:cxnSpLocks/>
              <a:stCxn id="147" idx="6"/>
            </p:cNvCxnSpPr>
            <p:nvPr/>
          </p:nvCxnSpPr>
          <p:spPr>
            <a:xfrm>
              <a:off x="7296798" y="3999359"/>
              <a:ext cx="2042669" cy="535932"/>
            </a:xfrm>
            <a:prstGeom prst="curvedConnector3">
              <a:avLst>
                <a:gd name="adj1" fmla="val 50000"/>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7" name="Connector: Curved 446">
              <a:extLst>
                <a:ext uri="{FF2B5EF4-FFF2-40B4-BE49-F238E27FC236}">
                  <a16:creationId xmlns:a16="http://schemas.microsoft.com/office/drawing/2014/main" id="{D0E19EA5-A957-47BD-9D5E-9ECCB4F99121}"/>
                </a:ext>
              </a:extLst>
            </p:cNvPr>
            <p:cNvCxnSpPr>
              <a:cxnSpLocks/>
              <a:stCxn id="147" idx="6"/>
            </p:cNvCxnSpPr>
            <p:nvPr/>
          </p:nvCxnSpPr>
          <p:spPr>
            <a:xfrm flipV="1">
              <a:off x="7296798" y="2233539"/>
              <a:ext cx="2001259" cy="1765820"/>
            </a:xfrm>
            <a:prstGeom prst="curvedConnector3">
              <a:avLst>
                <a:gd name="adj1" fmla="val 28644"/>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60" name="Rectangle 217">
            <a:extLst>
              <a:ext uri="{FF2B5EF4-FFF2-40B4-BE49-F238E27FC236}">
                <a16:creationId xmlns:a16="http://schemas.microsoft.com/office/drawing/2014/main" id="{304156EA-3F1D-4792-91F2-05693584ED8D}"/>
              </a:ext>
            </a:extLst>
          </p:cNvPr>
          <p:cNvSpPr>
            <a:spLocks noChangeArrowheads="1"/>
          </p:cNvSpPr>
          <p:nvPr/>
        </p:nvSpPr>
        <p:spPr bwMode="auto">
          <a:xfrm>
            <a:off x="257858" y="6188935"/>
            <a:ext cx="11490036" cy="431800"/>
          </a:xfrm>
          <a:prstGeom prst="rect">
            <a:avLst/>
          </a:prstGeom>
          <a:solidFill>
            <a:srgbClr val="053657"/>
          </a:solidFill>
          <a:ln w="9525">
            <a:no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GB" b="1" kern="0">
                <a:solidFill>
                  <a:srgbClr val="FFFFFF"/>
                </a:solidFill>
                <a:latin typeface="Century Gothic" panose="020B0502020202020204" pitchFamily="34" charset="0"/>
                <a:cs typeface="Arial" charset="0"/>
              </a:rPr>
              <a:t>Ontology based </a:t>
            </a:r>
            <a:r>
              <a:rPr lang="en-GB" b="1" kern="0">
                <a:solidFill>
                  <a:srgbClr val="FFFFFF"/>
                </a:solidFill>
                <a:latin typeface="Arial" panose="020B0604020202020204" pitchFamily="34" charset="0"/>
                <a:cs typeface="Arial" panose="020B0604020202020204" pitchFamily="34" charset="0"/>
              </a:rPr>
              <a:t>ꟾ</a:t>
            </a:r>
            <a:r>
              <a:rPr lang="en-GB" b="1" kern="0">
                <a:solidFill>
                  <a:srgbClr val="FFFFFF"/>
                </a:solidFill>
                <a:latin typeface="Century Gothic" panose="020B0502020202020204" pitchFamily="34" charset="0"/>
                <a:cs typeface="Arial" charset="0"/>
              </a:rPr>
              <a:t> disambiguated semantics </a:t>
            </a:r>
            <a:r>
              <a:rPr lang="en-GB" b="1" kern="0">
                <a:solidFill>
                  <a:srgbClr val="FFFFFF"/>
                </a:solidFill>
                <a:latin typeface="Arial" panose="020B0604020202020204" pitchFamily="34" charset="0"/>
                <a:cs typeface="Arial" panose="020B0604020202020204" pitchFamily="34" charset="0"/>
              </a:rPr>
              <a:t>ꟾ </a:t>
            </a:r>
            <a:r>
              <a:rPr lang="en-GB" b="1" kern="0">
                <a:solidFill>
                  <a:srgbClr val="FFFFFF"/>
                </a:solidFill>
                <a:latin typeface="Century Gothic" panose="020B0502020202020204" pitchFamily="34" charset="0"/>
                <a:cs typeface="Arial" charset="0"/>
              </a:rPr>
              <a:t>agreed definitions</a:t>
            </a:r>
            <a:r>
              <a:rPr lang="en-GB" b="1" kern="0">
                <a:solidFill>
                  <a:srgbClr val="FFFFFF"/>
                </a:solidFill>
                <a:latin typeface="Arial" panose="020B0604020202020204" pitchFamily="34" charset="0"/>
                <a:cs typeface="Arial" panose="020B0604020202020204" pitchFamily="34" charset="0"/>
              </a:rPr>
              <a:t>ꟾ linked architecture</a:t>
            </a:r>
            <a:endParaRPr lang="en-GB" b="1" kern="0">
              <a:solidFill>
                <a:srgbClr val="FFFFFF"/>
              </a:solidFill>
              <a:latin typeface="Century Gothic" panose="020B0502020202020204" pitchFamily="34" charset="0"/>
              <a:cs typeface="Arial" charset="0"/>
            </a:endParaRPr>
          </a:p>
        </p:txBody>
      </p:sp>
      <p:sp>
        <p:nvSpPr>
          <p:cNvPr id="12" name="Title 11">
            <a:extLst>
              <a:ext uri="{FF2B5EF4-FFF2-40B4-BE49-F238E27FC236}">
                <a16:creationId xmlns:a16="http://schemas.microsoft.com/office/drawing/2014/main" id="{15BAAE6E-8084-4EF3-93D6-1F5D77AE3FA8}"/>
              </a:ext>
            </a:extLst>
          </p:cNvPr>
          <p:cNvSpPr>
            <a:spLocks noGrp="1"/>
          </p:cNvSpPr>
          <p:nvPr>
            <p:ph type="title"/>
          </p:nvPr>
        </p:nvSpPr>
        <p:spPr/>
        <p:txBody>
          <a:bodyPr/>
          <a:lstStyle/>
          <a:p>
            <a:r>
              <a:rPr lang="en-GB"/>
              <a:t>Target state: 3 tier semantic model</a:t>
            </a:r>
          </a:p>
        </p:txBody>
      </p:sp>
      <p:grpSp>
        <p:nvGrpSpPr>
          <p:cNvPr id="4" name="Group 3">
            <a:extLst>
              <a:ext uri="{FF2B5EF4-FFF2-40B4-BE49-F238E27FC236}">
                <a16:creationId xmlns:a16="http://schemas.microsoft.com/office/drawing/2014/main" id="{55613216-CE1B-420D-A102-BB177C3F29B4}"/>
              </a:ext>
            </a:extLst>
          </p:cNvPr>
          <p:cNvGrpSpPr/>
          <p:nvPr/>
        </p:nvGrpSpPr>
        <p:grpSpPr>
          <a:xfrm>
            <a:off x="776491" y="1332064"/>
            <a:ext cx="3422880" cy="4628227"/>
            <a:chOff x="776491" y="1332064"/>
            <a:chExt cx="3422880" cy="4628227"/>
          </a:xfrm>
        </p:grpSpPr>
        <p:sp>
          <p:nvSpPr>
            <p:cNvPr id="328" name="Rectangle: Top Corners Snipped 327">
              <a:extLst>
                <a:ext uri="{FF2B5EF4-FFF2-40B4-BE49-F238E27FC236}">
                  <a16:creationId xmlns:a16="http://schemas.microsoft.com/office/drawing/2014/main" id="{ED09F119-F882-4E13-B78F-F96751F5B9CB}"/>
                </a:ext>
              </a:extLst>
            </p:cNvPr>
            <p:cNvSpPr/>
            <p:nvPr/>
          </p:nvSpPr>
          <p:spPr>
            <a:xfrm rot="5400000">
              <a:off x="729149" y="1471798"/>
              <a:ext cx="3587368" cy="3353077"/>
            </a:xfrm>
            <a:prstGeom prst="snip2SameRect">
              <a:avLst>
                <a:gd name="adj1" fmla="val 9005"/>
                <a:gd name="adj2" fmla="val 0"/>
              </a:avLst>
            </a:prstGeom>
            <a:solidFill>
              <a:schemeClr val="bg1">
                <a:lumMod val="95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6" name="TextBox 195">
              <a:extLst>
                <a:ext uri="{FF2B5EF4-FFF2-40B4-BE49-F238E27FC236}">
                  <a16:creationId xmlns:a16="http://schemas.microsoft.com/office/drawing/2014/main" id="{04CC837C-4707-41F6-B6A9-9D964264AD6B}"/>
                </a:ext>
              </a:extLst>
            </p:cNvPr>
            <p:cNvSpPr txBox="1"/>
            <p:nvPr/>
          </p:nvSpPr>
          <p:spPr>
            <a:xfrm>
              <a:off x="776491" y="1332064"/>
              <a:ext cx="335307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Legal domain: Science of law</a:t>
              </a: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96" name="Group 95">
              <a:extLst>
                <a:ext uri="{FF2B5EF4-FFF2-40B4-BE49-F238E27FC236}">
                  <a16:creationId xmlns:a16="http://schemas.microsoft.com/office/drawing/2014/main" id="{54EAB2C3-2902-4952-A9E1-8728FA90C890}"/>
                </a:ext>
              </a:extLst>
            </p:cNvPr>
            <p:cNvGrpSpPr/>
            <p:nvPr/>
          </p:nvGrpSpPr>
          <p:grpSpPr>
            <a:xfrm>
              <a:off x="1099686" y="3715159"/>
              <a:ext cx="1522650" cy="1281243"/>
              <a:chOff x="832090" y="1988592"/>
              <a:chExt cx="1522650" cy="1281243"/>
            </a:xfrm>
          </p:grpSpPr>
          <p:sp>
            <p:nvSpPr>
              <p:cNvPr id="203" name="Rectangle: Rounded Corners 202">
                <a:extLst>
                  <a:ext uri="{FF2B5EF4-FFF2-40B4-BE49-F238E27FC236}">
                    <a16:creationId xmlns:a16="http://schemas.microsoft.com/office/drawing/2014/main" id="{5675902A-35A1-47BE-966D-6F38EA0C3D91}"/>
                  </a:ext>
                </a:extLst>
              </p:cNvPr>
              <p:cNvSpPr/>
              <p:nvPr/>
            </p:nvSpPr>
            <p:spPr>
              <a:xfrm>
                <a:off x="1152671" y="1988592"/>
                <a:ext cx="1202069" cy="914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4" name="Rectangle: Rounded Corners 203">
                <a:extLst>
                  <a:ext uri="{FF2B5EF4-FFF2-40B4-BE49-F238E27FC236}">
                    <a16:creationId xmlns:a16="http://schemas.microsoft.com/office/drawing/2014/main" id="{CB017D76-AC62-4C3D-ACA6-797E5F710BFD}"/>
                  </a:ext>
                </a:extLst>
              </p:cNvPr>
              <p:cNvSpPr/>
              <p:nvPr/>
            </p:nvSpPr>
            <p:spPr>
              <a:xfrm>
                <a:off x="997563" y="2161839"/>
                <a:ext cx="1202069" cy="914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5" name="Rectangle: Rounded Corners 204">
                <a:extLst>
                  <a:ext uri="{FF2B5EF4-FFF2-40B4-BE49-F238E27FC236}">
                    <a16:creationId xmlns:a16="http://schemas.microsoft.com/office/drawing/2014/main" id="{356EF2BC-3BBE-450B-8803-8A28EFB7936E}"/>
                  </a:ext>
                </a:extLst>
              </p:cNvPr>
              <p:cNvSpPr/>
              <p:nvPr/>
            </p:nvSpPr>
            <p:spPr>
              <a:xfrm>
                <a:off x="832090" y="2355435"/>
                <a:ext cx="1202069"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06" name="Group 205">
                <a:extLst>
                  <a:ext uri="{FF2B5EF4-FFF2-40B4-BE49-F238E27FC236}">
                    <a16:creationId xmlns:a16="http://schemas.microsoft.com/office/drawing/2014/main" id="{BEAEAD84-82B3-4AAE-BDC6-6C2AC52ACD50}"/>
                  </a:ext>
                </a:extLst>
              </p:cNvPr>
              <p:cNvGrpSpPr/>
              <p:nvPr/>
            </p:nvGrpSpPr>
            <p:grpSpPr>
              <a:xfrm>
                <a:off x="1061927" y="2371674"/>
                <a:ext cx="731076" cy="792698"/>
                <a:chOff x="1866221" y="1228656"/>
                <a:chExt cx="582610" cy="631717"/>
              </a:xfrm>
            </p:grpSpPr>
            <p:sp>
              <p:nvSpPr>
                <p:cNvPr id="207" name="Freeform: Shape 206">
                  <a:extLst>
                    <a:ext uri="{FF2B5EF4-FFF2-40B4-BE49-F238E27FC236}">
                      <a16:creationId xmlns:a16="http://schemas.microsoft.com/office/drawing/2014/main" id="{F9074064-8A57-4968-9CEE-9E2BE662FCB1}"/>
                    </a:ext>
                  </a:extLst>
                </p:cNvPr>
                <p:cNvSpPr/>
                <p:nvPr/>
              </p:nvSpPr>
              <p:spPr>
                <a:xfrm>
                  <a:off x="1866221" y="1228656"/>
                  <a:ext cx="13095" cy="13095"/>
                </a:xfrm>
                <a:custGeom>
                  <a:avLst/>
                  <a:gdLst/>
                  <a:ahLst/>
                  <a:cxnLst/>
                  <a:rect l="l" t="t" r="r" b="b"/>
                  <a:pathLst>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4F3EE178-B90D-4972-A2B0-45EC3A85319C}"/>
                    </a:ext>
                  </a:extLst>
                </p:cNvPr>
                <p:cNvSpPr/>
                <p:nvPr/>
              </p:nvSpPr>
              <p:spPr>
                <a:xfrm>
                  <a:off x="1866221" y="1228656"/>
                  <a:ext cx="13095" cy="13095"/>
                </a:xfrm>
                <a:custGeom>
                  <a:avLst/>
                  <a:gdLst/>
                  <a:ahLst/>
                  <a:cxnLst/>
                  <a:rect l="l" t="t" r="r" b="b"/>
                  <a:pathLst>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71BE1194-8DDC-4908-AE25-81D4E97BBB93}"/>
                    </a:ext>
                  </a:extLst>
                </p:cNvPr>
                <p:cNvSpPr/>
                <p:nvPr/>
              </p:nvSpPr>
              <p:spPr>
                <a:xfrm>
                  <a:off x="2073912" y="1360395"/>
                  <a:ext cx="91667" cy="157144"/>
                </a:xfrm>
                <a:custGeom>
                  <a:avLst/>
                  <a:gdLst>
                    <a:gd name="connsiteX0" fmla="*/ 94417 w 91667"/>
                    <a:gd name="connsiteY0" fmla="*/ 165132 h 157143"/>
                    <a:gd name="connsiteX1" fmla="*/ 0 w 91667"/>
                    <a:gd name="connsiteY1" fmla="*/ 108822 h 157143"/>
                    <a:gd name="connsiteX2" fmla="*/ 0 w 91667"/>
                    <a:gd name="connsiteY2" fmla="*/ 0 h 157143"/>
                    <a:gd name="connsiteX3" fmla="*/ 94417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94417" y="165132"/>
                      </a:moveTo>
                      <a:lnTo>
                        <a:pt x="0" y="108822"/>
                      </a:lnTo>
                      <a:lnTo>
                        <a:pt x="0" y="0"/>
                      </a:lnTo>
                      <a:lnTo>
                        <a:pt x="94417"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400DBB97-21EF-4835-BC04-7CC0749FF00A}"/>
                    </a:ext>
                  </a:extLst>
                </p:cNvPr>
                <p:cNvSpPr/>
                <p:nvPr/>
              </p:nvSpPr>
              <p:spPr>
                <a:xfrm>
                  <a:off x="2168329" y="1360395"/>
                  <a:ext cx="91667" cy="157144"/>
                </a:xfrm>
                <a:custGeom>
                  <a:avLst/>
                  <a:gdLst>
                    <a:gd name="connsiteX0" fmla="*/ 0 w 91667"/>
                    <a:gd name="connsiteY0" fmla="*/ 165132 h 157143"/>
                    <a:gd name="connsiteX1" fmla="*/ 94417 w 91667"/>
                    <a:gd name="connsiteY1" fmla="*/ 108822 h 157143"/>
                    <a:gd name="connsiteX2" fmla="*/ 94417 w 91667"/>
                    <a:gd name="connsiteY2" fmla="*/ 0 h 157143"/>
                    <a:gd name="connsiteX3" fmla="*/ 0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0" y="165132"/>
                      </a:moveTo>
                      <a:lnTo>
                        <a:pt x="94417" y="108822"/>
                      </a:lnTo>
                      <a:lnTo>
                        <a:pt x="94417" y="0"/>
                      </a:lnTo>
                      <a:lnTo>
                        <a:pt x="0"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479213DD-A6C6-4324-B220-1736925B3337}"/>
                    </a:ext>
                  </a:extLst>
                </p:cNvPr>
                <p:cNvSpPr/>
                <p:nvPr/>
              </p:nvSpPr>
              <p:spPr>
                <a:xfrm>
                  <a:off x="2073912" y="1303299"/>
                  <a:ext cx="183334" cy="104762"/>
                </a:xfrm>
                <a:custGeom>
                  <a:avLst/>
                  <a:gdLst>
                    <a:gd name="connsiteX0" fmla="*/ 94417 w 183334"/>
                    <a:gd name="connsiteY0" fmla="*/ 0 h 104762"/>
                    <a:gd name="connsiteX1" fmla="*/ 0 w 183334"/>
                    <a:gd name="connsiteY1" fmla="*/ 56703 h 104762"/>
                    <a:gd name="connsiteX2" fmla="*/ 94417 w 183334"/>
                    <a:gd name="connsiteY2" fmla="*/ 113405 h 104762"/>
                    <a:gd name="connsiteX3" fmla="*/ 188834 w 183334"/>
                    <a:gd name="connsiteY3" fmla="*/ 56703 h 104762"/>
                  </a:gdLst>
                  <a:ahLst/>
                  <a:cxnLst>
                    <a:cxn ang="0">
                      <a:pos x="connsiteX0" y="connsiteY0"/>
                    </a:cxn>
                    <a:cxn ang="0">
                      <a:pos x="connsiteX1" y="connsiteY1"/>
                    </a:cxn>
                    <a:cxn ang="0">
                      <a:pos x="connsiteX2" y="connsiteY2"/>
                    </a:cxn>
                    <a:cxn ang="0">
                      <a:pos x="connsiteX3" y="connsiteY3"/>
                    </a:cxn>
                  </a:cxnLst>
                  <a:rect l="l" t="t" r="r" b="b"/>
                  <a:pathLst>
                    <a:path w="183334" h="104762">
                      <a:moveTo>
                        <a:pt x="94417" y="0"/>
                      </a:moveTo>
                      <a:lnTo>
                        <a:pt x="0" y="56703"/>
                      </a:lnTo>
                      <a:lnTo>
                        <a:pt x="94417" y="113405"/>
                      </a:lnTo>
                      <a:lnTo>
                        <a:pt x="188834" y="56703"/>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EE6DDEF7-3CE5-4041-B8F7-447D93482BA4}"/>
                    </a:ext>
                  </a:extLst>
                </p:cNvPr>
                <p:cNvSpPr/>
                <p:nvPr/>
              </p:nvSpPr>
              <p:spPr>
                <a:xfrm>
                  <a:off x="2073912" y="1703229"/>
                  <a:ext cx="91667" cy="157144"/>
                </a:xfrm>
                <a:custGeom>
                  <a:avLst/>
                  <a:gdLst>
                    <a:gd name="connsiteX0" fmla="*/ 94417 w 91667"/>
                    <a:gd name="connsiteY0" fmla="*/ 165132 h 157143"/>
                    <a:gd name="connsiteX1" fmla="*/ 0 w 91667"/>
                    <a:gd name="connsiteY1" fmla="*/ 108822 h 157143"/>
                    <a:gd name="connsiteX2" fmla="*/ 0 w 91667"/>
                    <a:gd name="connsiteY2" fmla="*/ 0 h 157143"/>
                    <a:gd name="connsiteX3" fmla="*/ 94417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94417" y="165132"/>
                      </a:moveTo>
                      <a:lnTo>
                        <a:pt x="0" y="108822"/>
                      </a:lnTo>
                      <a:lnTo>
                        <a:pt x="0" y="0"/>
                      </a:lnTo>
                      <a:lnTo>
                        <a:pt x="94417"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5D2E6387-5C14-40B3-8875-5C91F183B99E}"/>
                    </a:ext>
                  </a:extLst>
                </p:cNvPr>
                <p:cNvSpPr/>
                <p:nvPr/>
              </p:nvSpPr>
              <p:spPr>
                <a:xfrm>
                  <a:off x="2168329" y="1703229"/>
                  <a:ext cx="91667" cy="157144"/>
                </a:xfrm>
                <a:custGeom>
                  <a:avLst/>
                  <a:gdLst>
                    <a:gd name="connsiteX0" fmla="*/ 0 w 91667"/>
                    <a:gd name="connsiteY0" fmla="*/ 165132 h 157143"/>
                    <a:gd name="connsiteX1" fmla="*/ 94417 w 91667"/>
                    <a:gd name="connsiteY1" fmla="*/ 108822 h 157143"/>
                    <a:gd name="connsiteX2" fmla="*/ 94417 w 91667"/>
                    <a:gd name="connsiteY2" fmla="*/ 0 h 157143"/>
                    <a:gd name="connsiteX3" fmla="*/ 0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0" y="165132"/>
                      </a:moveTo>
                      <a:lnTo>
                        <a:pt x="94417" y="108822"/>
                      </a:lnTo>
                      <a:lnTo>
                        <a:pt x="94417" y="0"/>
                      </a:lnTo>
                      <a:lnTo>
                        <a:pt x="0"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3A5C41F8-2643-47F4-BB3F-EDE68E4FD50E}"/>
                    </a:ext>
                  </a:extLst>
                </p:cNvPr>
                <p:cNvSpPr/>
                <p:nvPr/>
              </p:nvSpPr>
              <p:spPr>
                <a:xfrm>
                  <a:off x="2073912" y="1646134"/>
                  <a:ext cx="183334" cy="104762"/>
                </a:xfrm>
                <a:custGeom>
                  <a:avLst/>
                  <a:gdLst>
                    <a:gd name="connsiteX0" fmla="*/ 94417 w 183334"/>
                    <a:gd name="connsiteY0" fmla="*/ 0 h 104762"/>
                    <a:gd name="connsiteX1" fmla="*/ 0 w 183334"/>
                    <a:gd name="connsiteY1" fmla="*/ 56703 h 104762"/>
                    <a:gd name="connsiteX2" fmla="*/ 94417 w 183334"/>
                    <a:gd name="connsiteY2" fmla="*/ 113405 h 104762"/>
                    <a:gd name="connsiteX3" fmla="*/ 188834 w 183334"/>
                    <a:gd name="connsiteY3" fmla="*/ 56703 h 104762"/>
                  </a:gdLst>
                  <a:ahLst/>
                  <a:cxnLst>
                    <a:cxn ang="0">
                      <a:pos x="connsiteX0" y="connsiteY0"/>
                    </a:cxn>
                    <a:cxn ang="0">
                      <a:pos x="connsiteX1" y="connsiteY1"/>
                    </a:cxn>
                    <a:cxn ang="0">
                      <a:pos x="connsiteX2" y="connsiteY2"/>
                    </a:cxn>
                    <a:cxn ang="0">
                      <a:pos x="connsiteX3" y="connsiteY3"/>
                    </a:cxn>
                  </a:cxnLst>
                  <a:rect l="l" t="t" r="r" b="b"/>
                  <a:pathLst>
                    <a:path w="183334" h="104762">
                      <a:moveTo>
                        <a:pt x="94417" y="0"/>
                      </a:moveTo>
                      <a:lnTo>
                        <a:pt x="0" y="56703"/>
                      </a:lnTo>
                      <a:lnTo>
                        <a:pt x="94417" y="113405"/>
                      </a:lnTo>
                      <a:lnTo>
                        <a:pt x="188834" y="56703"/>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6CE7F8A3-3450-46F4-8DD5-71513CDC7EDD}"/>
                    </a:ext>
                  </a:extLst>
                </p:cNvPr>
                <p:cNvSpPr/>
                <p:nvPr/>
              </p:nvSpPr>
              <p:spPr>
                <a:xfrm>
                  <a:off x="1885209" y="1535610"/>
                  <a:ext cx="91667" cy="157144"/>
                </a:xfrm>
                <a:custGeom>
                  <a:avLst/>
                  <a:gdLst>
                    <a:gd name="connsiteX0" fmla="*/ 94286 w 91667"/>
                    <a:gd name="connsiteY0" fmla="*/ 165132 h 157143"/>
                    <a:gd name="connsiteX1" fmla="*/ 0 w 91667"/>
                    <a:gd name="connsiteY1" fmla="*/ 108822 h 157143"/>
                    <a:gd name="connsiteX2" fmla="*/ 0 w 91667"/>
                    <a:gd name="connsiteY2" fmla="*/ 0 h 157143"/>
                    <a:gd name="connsiteX3" fmla="*/ 94286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94286" y="165132"/>
                      </a:moveTo>
                      <a:lnTo>
                        <a:pt x="0" y="108822"/>
                      </a:lnTo>
                      <a:lnTo>
                        <a:pt x="0" y="0"/>
                      </a:lnTo>
                      <a:lnTo>
                        <a:pt x="94286"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88DF1878-D687-4C63-A325-E9DF08742F50}"/>
                    </a:ext>
                  </a:extLst>
                </p:cNvPr>
                <p:cNvSpPr/>
                <p:nvPr/>
              </p:nvSpPr>
              <p:spPr>
                <a:xfrm>
                  <a:off x="1979495" y="1535610"/>
                  <a:ext cx="91667" cy="157144"/>
                </a:xfrm>
                <a:custGeom>
                  <a:avLst/>
                  <a:gdLst>
                    <a:gd name="connsiteX0" fmla="*/ 0 w 91667"/>
                    <a:gd name="connsiteY0" fmla="*/ 165132 h 157143"/>
                    <a:gd name="connsiteX1" fmla="*/ 94417 w 91667"/>
                    <a:gd name="connsiteY1" fmla="*/ 108822 h 157143"/>
                    <a:gd name="connsiteX2" fmla="*/ 94417 w 91667"/>
                    <a:gd name="connsiteY2" fmla="*/ 0 h 157143"/>
                    <a:gd name="connsiteX3" fmla="*/ 0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0" y="165132"/>
                      </a:moveTo>
                      <a:lnTo>
                        <a:pt x="94417" y="108822"/>
                      </a:lnTo>
                      <a:lnTo>
                        <a:pt x="94417" y="0"/>
                      </a:lnTo>
                      <a:lnTo>
                        <a:pt x="0"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30EFDE11-C3B1-4E9F-A1FC-2E897D1B9D7C}"/>
                    </a:ext>
                  </a:extLst>
                </p:cNvPr>
                <p:cNvSpPr/>
                <p:nvPr/>
              </p:nvSpPr>
              <p:spPr>
                <a:xfrm>
                  <a:off x="1885209" y="1478514"/>
                  <a:ext cx="183334" cy="104762"/>
                </a:xfrm>
                <a:custGeom>
                  <a:avLst/>
                  <a:gdLst>
                    <a:gd name="connsiteX0" fmla="*/ 94286 w 183334"/>
                    <a:gd name="connsiteY0" fmla="*/ 0 h 104762"/>
                    <a:gd name="connsiteX1" fmla="*/ 0 w 183334"/>
                    <a:gd name="connsiteY1" fmla="*/ 56703 h 104762"/>
                    <a:gd name="connsiteX2" fmla="*/ 94286 w 183334"/>
                    <a:gd name="connsiteY2" fmla="*/ 113405 h 104762"/>
                    <a:gd name="connsiteX3" fmla="*/ 188703 w 183334"/>
                    <a:gd name="connsiteY3" fmla="*/ 56703 h 104762"/>
                  </a:gdLst>
                  <a:ahLst/>
                  <a:cxnLst>
                    <a:cxn ang="0">
                      <a:pos x="connsiteX0" y="connsiteY0"/>
                    </a:cxn>
                    <a:cxn ang="0">
                      <a:pos x="connsiteX1" y="connsiteY1"/>
                    </a:cxn>
                    <a:cxn ang="0">
                      <a:pos x="connsiteX2" y="connsiteY2"/>
                    </a:cxn>
                    <a:cxn ang="0">
                      <a:pos x="connsiteX3" y="connsiteY3"/>
                    </a:cxn>
                  </a:cxnLst>
                  <a:rect l="l" t="t" r="r" b="b"/>
                  <a:pathLst>
                    <a:path w="183334" h="104762">
                      <a:moveTo>
                        <a:pt x="94286" y="0"/>
                      </a:moveTo>
                      <a:lnTo>
                        <a:pt x="0" y="56703"/>
                      </a:lnTo>
                      <a:lnTo>
                        <a:pt x="94286" y="113405"/>
                      </a:lnTo>
                      <a:lnTo>
                        <a:pt x="188703" y="56703"/>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F0995E2-3EC4-442D-8474-5A48FD9C5AAF}"/>
                    </a:ext>
                  </a:extLst>
                </p:cNvPr>
                <p:cNvSpPr/>
                <p:nvPr/>
              </p:nvSpPr>
              <p:spPr>
                <a:xfrm>
                  <a:off x="2262746" y="1535610"/>
                  <a:ext cx="91667" cy="157144"/>
                </a:xfrm>
                <a:custGeom>
                  <a:avLst/>
                  <a:gdLst>
                    <a:gd name="connsiteX0" fmla="*/ 94417 w 91667"/>
                    <a:gd name="connsiteY0" fmla="*/ 165132 h 157143"/>
                    <a:gd name="connsiteX1" fmla="*/ 0 w 91667"/>
                    <a:gd name="connsiteY1" fmla="*/ 108822 h 157143"/>
                    <a:gd name="connsiteX2" fmla="*/ 0 w 91667"/>
                    <a:gd name="connsiteY2" fmla="*/ 0 h 157143"/>
                    <a:gd name="connsiteX3" fmla="*/ 94417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94417" y="165132"/>
                      </a:moveTo>
                      <a:lnTo>
                        <a:pt x="0" y="108822"/>
                      </a:lnTo>
                      <a:lnTo>
                        <a:pt x="0" y="0"/>
                      </a:lnTo>
                      <a:lnTo>
                        <a:pt x="94417"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3B96E07E-4910-4E13-A25A-68A136AAA0A8}"/>
                    </a:ext>
                  </a:extLst>
                </p:cNvPr>
                <p:cNvSpPr/>
                <p:nvPr/>
              </p:nvSpPr>
              <p:spPr>
                <a:xfrm>
                  <a:off x="2357164" y="1535610"/>
                  <a:ext cx="91667" cy="157144"/>
                </a:xfrm>
                <a:custGeom>
                  <a:avLst/>
                  <a:gdLst>
                    <a:gd name="connsiteX0" fmla="*/ 0 w 91667"/>
                    <a:gd name="connsiteY0" fmla="*/ 165132 h 157143"/>
                    <a:gd name="connsiteX1" fmla="*/ 94286 w 91667"/>
                    <a:gd name="connsiteY1" fmla="*/ 108822 h 157143"/>
                    <a:gd name="connsiteX2" fmla="*/ 94286 w 91667"/>
                    <a:gd name="connsiteY2" fmla="*/ 0 h 157143"/>
                    <a:gd name="connsiteX3" fmla="*/ 0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0" y="165132"/>
                      </a:moveTo>
                      <a:lnTo>
                        <a:pt x="94286" y="108822"/>
                      </a:lnTo>
                      <a:lnTo>
                        <a:pt x="94286" y="0"/>
                      </a:lnTo>
                      <a:lnTo>
                        <a:pt x="0"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519C997F-C87A-4D87-9309-26725D6A2E15}"/>
                    </a:ext>
                  </a:extLst>
                </p:cNvPr>
                <p:cNvSpPr/>
                <p:nvPr/>
              </p:nvSpPr>
              <p:spPr>
                <a:xfrm>
                  <a:off x="2262746" y="1478514"/>
                  <a:ext cx="183334" cy="104762"/>
                </a:xfrm>
                <a:custGeom>
                  <a:avLst/>
                  <a:gdLst>
                    <a:gd name="connsiteX0" fmla="*/ 94417 w 183334"/>
                    <a:gd name="connsiteY0" fmla="*/ 0 h 104762"/>
                    <a:gd name="connsiteX1" fmla="*/ 0 w 183334"/>
                    <a:gd name="connsiteY1" fmla="*/ 56703 h 104762"/>
                    <a:gd name="connsiteX2" fmla="*/ 94417 w 183334"/>
                    <a:gd name="connsiteY2" fmla="*/ 113405 h 104762"/>
                    <a:gd name="connsiteX3" fmla="*/ 188703 w 183334"/>
                    <a:gd name="connsiteY3" fmla="*/ 56703 h 104762"/>
                  </a:gdLst>
                  <a:ahLst/>
                  <a:cxnLst>
                    <a:cxn ang="0">
                      <a:pos x="connsiteX0" y="connsiteY0"/>
                    </a:cxn>
                    <a:cxn ang="0">
                      <a:pos x="connsiteX1" y="connsiteY1"/>
                    </a:cxn>
                    <a:cxn ang="0">
                      <a:pos x="connsiteX2" y="connsiteY2"/>
                    </a:cxn>
                    <a:cxn ang="0">
                      <a:pos x="connsiteX3" y="connsiteY3"/>
                    </a:cxn>
                  </a:cxnLst>
                  <a:rect l="l" t="t" r="r" b="b"/>
                  <a:pathLst>
                    <a:path w="183334" h="104762">
                      <a:moveTo>
                        <a:pt x="94417" y="0"/>
                      </a:moveTo>
                      <a:lnTo>
                        <a:pt x="0" y="56703"/>
                      </a:lnTo>
                      <a:lnTo>
                        <a:pt x="94417" y="113405"/>
                      </a:lnTo>
                      <a:lnTo>
                        <a:pt x="188703" y="56703"/>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B240869E-A115-44B9-BD58-96AF62E6EDFB}"/>
                    </a:ext>
                  </a:extLst>
                </p:cNvPr>
                <p:cNvSpPr/>
                <p:nvPr/>
              </p:nvSpPr>
              <p:spPr>
                <a:xfrm>
                  <a:off x="1885209" y="1443288"/>
                  <a:ext cx="91667" cy="91667"/>
                </a:xfrm>
                <a:custGeom>
                  <a:avLst/>
                  <a:gdLst>
                    <a:gd name="connsiteX0" fmla="*/ 0 w 91667"/>
                    <a:gd name="connsiteY0" fmla="*/ 0 h 91667"/>
                    <a:gd name="connsiteX1" fmla="*/ 94286 w 91667"/>
                    <a:gd name="connsiteY1" fmla="*/ 0 h 91667"/>
                    <a:gd name="connsiteX2" fmla="*/ 94286 w 91667"/>
                    <a:gd name="connsiteY2" fmla="*/ 92322 h 91667"/>
                  </a:gdLst>
                  <a:ahLst/>
                  <a:cxnLst>
                    <a:cxn ang="0">
                      <a:pos x="connsiteX0" y="connsiteY0"/>
                    </a:cxn>
                    <a:cxn ang="0">
                      <a:pos x="connsiteX1" y="connsiteY1"/>
                    </a:cxn>
                    <a:cxn ang="0">
                      <a:pos x="connsiteX2" y="connsiteY2"/>
                    </a:cxn>
                  </a:cxnLst>
                  <a:rect l="l" t="t" r="r" b="b"/>
                  <a:pathLst>
                    <a:path w="91667" h="91667">
                      <a:moveTo>
                        <a:pt x="0" y="0"/>
                      </a:moveTo>
                      <a:lnTo>
                        <a:pt x="94286" y="0"/>
                      </a:lnTo>
                      <a:lnTo>
                        <a:pt x="94286" y="92322"/>
                      </a:lnTo>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83921F59-09D5-465C-89A3-C554222779F6}"/>
                    </a:ext>
                  </a:extLst>
                </p:cNvPr>
                <p:cNvSpPr/>
                <p:nvPr/>
              </p:nvSpPr>
              <p:spPr>
                <a:xfrm>
                  <a:off x="1979495" y="1700741"/>
                  <a:ext cx="130953" cy="78572"/>
                </a:xfrm>
                <a:custGeom>
                  <a:avLst/>
                  <a:gdLst>
                    <a:gd name="connsiteX0" fmla="*/ 0 w 130952"/>
                    <a:gd name="connsiteY0" fmla="*/ 0 h 78571"/>
                    <a:gd name="connsiteX1" fmla="*/ 0 w 130952"/>
                    <a:gd name="connsiteY1" fmla="*/ 84988 h 78571"/>
                    <a:gd name="connsiteX2" fmla="*/ 141691 w 130952"/>
                    <a:gd name="connsiteY2" fmla="*/ 84988 h 78571"/>
                  </a:gdLst>
                  <a:ahLst/>
                  <a:cxnLst>
                    <a:cxn ang="0">
                      <a:pos x="connsiteX0" y="connsiteY0"/>
                    </a:cxn>
                    <a:cxn ang="0">
                      <a:pos x="connsiteX1" y="connsiteY1"/>
                    </a:cxn>
                    <a:cxn ang="0">
                      <a:pos x="connsiteX2" y="connsiteY2"/>
                    </a:cxn>
                  </a:cxnLst>
                  <a:rect l="l" t="t" r="r" b="b"/>
                  <a:pathLst>
                    <a:path w="130952" h="78571">
                      <a:moveTo>
                        <a:pt x="0" y="0"/>
                      </a:moveTo>
                      <a:lnTo>
                        <a:pt x="0" y="84988"/>
                      </a:lnTo>
                      <a:lnTo>
                        <a:pt x="141691" y="84988"/>
                      </a:lnTo>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723858F1-92DC-43C6-9704-1A8AA5F0B359}"/>
                    </a:ext>
                  </a:extLst>
                </p:cNvPr>
                <p:cNvSpPr/>
                <p:nvPr/>
              </p:nvSpPr>
              <p:spPr>
                <a:xfrm>
                  <a:off x="2168329" y="1525526"/>
                  <a:ext cx="13095" cy="170239"/>
                </a:xfrm>
                <a:custGeom>
                  <a:avLst/>
                  <a:gdLst>
                    <a:gd name="connsiteX0" fmla="*/ 0 w 0"/>
                    <a:gd name="connsiteY0" fmla="*/ 177703 h 170238"/>
                    <a:gd name="connsiteX1" fmla="*/ 0 w 0"/>
                    <a:gd name="connsiteY1" fmla="*/ 0 h 170238"/>
                  </a:gdLst>
                  <a:ahLst/>
                  <a:cxnLst>
                    <a:cxn ang="0">
                      <a:pos x="connsiteX0" y="connsiteY0"/>
                    </a:cxn>
                    <a:cxn ang="0">
                      <a:pos x="connsiteX1" y="connsiteY1"/>
                    </a:cxn>
                  </a:cxnLst>
                  <a:rect l="l" t="t" r="r" b="b"/>
                  <a:pathLst>
                    <a:path h="170238">
                      <a:moveTo>
                        <a:pt x="0" y="177703"/>
                      </a:moveTo>
                      <a:lnTo>
                        <a:pt x="0" y="0"/>
                      </a:lnTo>
                    </a:path>
                  </a:pathLst>
                </a:custGeom>
                <a:ln w="1270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D0A97509-5D01-4D9F-95AF-692BBC6666A3}"/>
                    </a:ext>
                  </a:extLst>
                </p:cNvPr>
                <p:cNvSpPr/>
                <p:nvPr/>
              </p:nvSpPr>
              <p:spPr>
                <a:xfrm>
                  <a:off x="2215472" y="1442895"/>
                  <a:ext cx="130953" cy="78572"/>
                </a:xfrm>
                <a:custGeom>
                  <a:avLst/>
                  <a:gdLst>
                    <a:gd name="connsiteX0" fmla="*/ 0 w 130952"/>
                    <a:gd name="connsiteY0" fmla="*/ 393 h 78571"/>
                    <a:gd name="connsiteX1" fmla="*/ 141691 w 130952"/>
                    <a:gd name="connsiteY1" fmla="*/ 0 h 78571"/>
                    <a:gd name="connsiteX2" fmla="*/ 141691 w 130952"/>
                    <a:gd name="connsiteY2" fmla="*/ 91405 h 78571"/>
                  </a:gdLst>
                  <a:ahLst/>
                  <a:cxnLst>
                    <a:cxn ang="0">
                      <a:pos x="connsiteX0" y="connsiteY0"/>
                    </a:cxn>
                    <a:cxn ang="0">
                      <a:pos x="connsiteX1" y="connsiteY1"/>
                    </a:cxn>
                    <a:cxn ang="0">
                      <a:pos x="connsiteX2" y="connsiteY2"/>
                    </a:cxn>
                  </a:cxnLst>
                  <a:rect l="l" t="t" r="r" b="b"/>
                  <a:pathLst>
                    <a:path w="130952" h="78571">
                      <a:moveTo>
                        <a:pt x="0" y="393"/>
                      </a:moveTo>
                      <a:lnTo>
                        <a:pt x="141691" y="0"/>
                      </a:lnTo>
                      <a:lnTo>
                        <a:pt x="141691" y="91405"/>
                      </a:lnTo>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4CB445A7-81EC-4B64-BDC5-137D525479D8}"/>
                    </a:ext>
                  </a:extLst>
                </p:cNvPr>
                <p:cNvSpPr/>
                <p:nvPr/>
              </p:nvSpPr>
              <p:spPr>
                <a:xfrm>
                  <a:off x="2357164" y="1700741"/>
                  <a:ext cx="91667" cy="78572"/>
                </a:xfrm>
                <a:custGeom>
                  <a:avLst/>
                  <a:gdLst>
                    <a:gd name="connsiteX0" fmla="*/ 0 w 91667"/>
                    <a:gd name="connsiteY0" fmla="*/ 0 h 78571"/>
                    <a:gd name="connsiteX1" fmla="*/ 0 w 91667"/>
                    <a:gd name="connsiteY1" fmla="*/ 84988 h 78571"/>
                    <a:gd name="connsiteX2" fmla="*/ 94286 w 91667"/>
                    <a:gd name="connsiteY2" fmla="*/ 84988 h 78571"/>
                  </a:gdLst>
                  <a:ahLst/>
                  <a:cxnLst>
                    <a:cxn ang="0">
                      <a:pos x="connsiteX0" y="connsiteY0"/>
                    </a:cxn>
                    <a:cxn ang="0">
                      <a:pos x="connsiteX1" y="connsiteY1"/>
                    </a:cxn>
                    <a:cxn ang="0">
                      <a:pos x="connsiteX2" y="connsiteY2"/>
                    </a:cxn>
                  </a:cxnLst>
                  <a:rect l="l" t="t" r="r" b="b"/>
                  <a:pathLst>
                    <a:path w="91667" h="78571">
                      <a:moveTo>
                        <a:pt x="0" y="0"/>
                      </a:moveTo>
                      <a:lnTo>
                        <a:pt x="0" y="84988"/>
                      </a:lnTo>
                      <a:lnTo>
                        <a:pt x="94286" y="84988"/>
                      </a:lnTo>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sp>
          <p:nvSpPr>
            <p:cNvPr id="375" name="TextBox 374">
              <a:extLst>
                <a:ext uri="{FF2B5EF4-FFF2-40B4-BE49-F238E27FC236}">
                  <a16:creationId xmlns:a16="http://schemas.microsoft.com/office/drawing/2014/main" id="{1F322DAD-A499-4528-BB3B-D88C16698916}"/>
                </a:ext>
              </a:extLst>
            </p:cNvPr>
            <p:cNvSpPr txBox="1"/>
            <p:nvPr/>
          </p:nvSpPr>
          <p:spPr>
            <a:xfrm>
              <a:off x="987002" y="3012512"/>
              <a:ext cx="143655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Legal glossary</a:t>
              </a:r>
            </a:p>
          </p:txBody>
        </p:sp>
        <p:sp>
          <p:nvSpPr>
            <p:cNvPr id="376" name="TextBox 375">
              <a:extLst>
                <a:ext uri="{FF2B5EF4-FFF2-40B4-BE49-F238E27FC236}">
                  <a16:creationId xmlns:a16="http://schemas.microsoft.com/office/drawing/2014/main" id="{E78C4E93-FC19-4DA0-BEDC-085FE971FF39}"/>
                </a:ext>
              </a:extLst>
            </p:cNvPr>
            <p:cNvSpPr txBox="1"/>
            <p:nvPr/>
          </p:nvSpPr>
          <p:spPr>
            <a:xfrm>
              <a:off x="2478912" y="4674689"/>
              <a:ext cx="157023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Other regulatory reporting content glossaries</a:t>
              </a:r>
            </a:p>
          </p:txBody>
        </p:sp>
        <p:grpSp>
          <p:nvGrpSpPr>
            <p:cNvPr id="98" name="Group 97">
              <a:extLst>
                <a:ext uri="{FF2B5EF4-FFF2-40B4-BE49-F238E27FC236}">
                  <a16:creationId xmlns:a16="http://schemas.microsoft.com/office/drawing/2014/main" id="{F5A16523-40F2-46FF-B992-A6B313BE5F29}"/>
                </a:ext>
              </a:extLst>
            </p:cNvPr>
            <p:cNvGrpSpPr/>
            <p:nvPr/>
          </p:nvGrpSpPr>
          <p:grpSpPr>
            <a:xfrm>
              <a:off x="2839462" y="2911642"/>
              <a:ext cx="1202069" cy="914400"/>
              <a:chOff x="836001" y="3931347"/>
              <a:chExt cx="1202069" cy="914400"/>
            </a:xfrm>
          </p:grpSpPr>
          <p:sp>
            <p:nvSpPr>
              <p:cNvPr id="329" name="Rectangle: Rounded Corners 328">
                <a:extLst>
                  <a:ext uri="{FF2B5EF4-FFF2-40B4-BE49-F238E27FC236}">
                    <a16:creationId xmlns:a16="http://schemas.microsoft.com/office/drawing/2014/main" id="{A540E3B0-2327-46EA-8169-E168BECBFB84}"/>
                  </a:ext>
                </a:extLst>
              </p:cNvPr>
              <p:cNvSpPr/>
              <p:nvPr/>
            </p:nvSpPr>
            <p:spPr>
              <a:xfrm>
                <a:off x="836001" y="3931347"/>
                <a:ext cx="1202069"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98" name="Group 397">
                <a:extLst>
                  <a:ext uri="{FF2B5EF4-FFF2-40B4-BE49-F238E27FC236}">
                    <a16:creationId xmlns:a16="http://schemas.microsoft.com/office/drawing/2014/main" id="{D318F5EB-EC95-4E28-AD8A-9E5D3D1DB113}"/>
                  </a:ext>
                </a:extLst>
              </p:cNvPr>
              <p:cNvGrpSpPr/>
              <p:nvPr/>
            </p:nvGrpSpPr>
            <p:grpSpPr>
              <a:xfrm>
                <a:off x="1066752" y="3948825"/>
                <a:ext cx="731076" cy="792698"/>
                <a:chOff x="1866221" y="1228656"/>
                <a:chExt cx="582610" cy="631717"/>
              </a:xfrm>
            </p:grpSpPr>
            <p:sp>
              <p:nvSpPr>
                <p:cNvPr id="399" name="Freeform: Shape 398">
                  <a:extLst>
                    <a:ext uri="{FF2B5EF4-FFF2-40B4-BE49-F238E27FC236}">
                      <a16:creationId xmlns:a16="http://schemas.microsoft.com/office/drawing/2014/main" id="{B6E213E8-E876-4B21-A993-17B636BD95AB}"/>
                    </a:ext>
                  </a:extLst>
                </p:cNvPr>
                <p:cNvSpPr/>
                <p:nvPr/>
              </p:nvSpPr>
              <p:spPr>
                <a:xfrm>
                  <a:off x="1866221" y="1228656"/>
                  <a:ext cx="13095" cy="13095"/>
                </a:xfrm>
                <a:custGeom>
                  <a:avLst/>
                  <a:gdLst/>
                  <a:ahLst/>
                  <a:cxnLst/>
                  <a:rect l="l" t="t" r="r" b="b"/>
                  <a:pathLst>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FE87E6BC-FECE-420F-974B-640398A1DF8A}"/>
                    </a:ext>
                  </a:extLst>
                </p:cNvPr>
                <p:cNvSpPr/>
                <p:nvPr/>
              </p:nvSpPr>
              <p:spPr>
                <a:xfrm>
                  <a:off x="1866221" y="1228656"/>
                  <a:ext cx="13095" cy="13095"/>
                </a:xfrm>
                <a:custGeom>
                  <a:avLst/>
                  <a:gdLst/>
                  <a:ahLst/>
                  <a:cxnLst/>
                  <a:rect l="l" t="t" r="r" b="b"/>
                  <a:pathLst>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5F10552-FB5E-4347-9CFD-3D3F2FC63083}"/>
                    </a:ext>
                  </a:extLst>
                </p:cNvPr>
                <p:cNvSpPr/>
                <p:nvPr/>
              </p:nvSpPr>
              <p:spPr>
                <a:xfrm>
                  <a:off x="2073912" y="1360395"/>
                  <a:ext cx="91667" cy="157144"/>
                </a:xfrm>
                <a:custGeom>
                  <a:avLst/>
                  <a:gdLst>
                    <a:gd name="connsiteX0" fmla="*/ 94417 w 91667"/>
                    <a:gd name="connsiteY0" fmla="*/ 165132 h 157143"/>
                    <a:gd name="connsiteX1" fmla="*/ 0 w 91667"/>
                    <a:gd name="connsiteY1" fmla="*/ 108822 h 157143"/>
                    <a:gd name="connsiteX2" fmla="*/ 0 w 91667"/>
                    <a:gd name="connsiteY2" fmla="*/ 0 h 157143"/>
                    <a:gd name="connsiteX3" fmla="*/ 94417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94417" y="165132"/>
                      </a:moveTo>
                      <a:lnTo>
                        <a:pt x="0" y="108822"/>
                      </a:lnTo>
                      <a:lnTo>
                        <a:pt x="0" y="0"/>
                      </a:lnTo>
                      <a:lnTo>
                        <a:pt x="94417"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712745D0-39A4-43D6-B980-258EA579D9E5}"/>
                    </a:ext>
                  </a:extLst>
                </p:cNvPr>
                <p:cNvSpPr/>
                <p:nvPr/>
              </p:nvSpPr>
              <p:spPr>
                <a:xfrm>
                  <a:off x="2168329" y="1360395"/>
                  <a:ext cx="91667" cy="157144"/>
                </a:xfrm>
                <a:custGeom>
                  <a:avLst/>
                  <a:gdLst>
                    <a:gd name="connsiteX0" fmla="*/ 0 w 91667"/>
                    <a:gd name="connsiteY0" fmla="*/ 165132 h 157143"/>
                    <a:gd name="connsiteX1" fmla="*/ 94417 w 91667"/>
                    <a:gd name="connsiteY1" fmla="*/ 108822 h 157143"/>
                    <a:gd name="connsiteX2" fmla="*/ 94417 w 91667"/>
                    <a:gd name="connsiteY2" fmla="*/ 0 h 157143"/>
                    <a:gd name="connsiteX3" fmla="*/ 0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0" y="165132"/>
                      </a:moveTo>
                      <a:lnTo>
                        <a:pt x="94417" y="108822"/>
                      </a:lnTo>
                      <a:lnTo>
                        <a:pt x="94417" y="0"/>
                      </a:lnTo>
                      <a:lnTo>
                        <a:pt x="0"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892925C-89EB-44D7-83E8-15F5263993B2}"/>
                    </a:ext>
                  </a:extLst>
                </p:cNvPr>
                <p:cNvSpPr/>
                <p:nvPr/>
              </p:nvSpPr>
              <p:spPr>
                <a:xfrm>
                  <a:off x="2073912" y="1303299"/>
                  <a:ext cx="183334" cy="104762"/>
                </a:xfrm>
                <a:custGeom>
                  <a:avLst/>
                  <a:gdLst>
                    <a:gd name="connsiteX0" fmla="*/ 94417 w 183334"/>
                    <a:gd name="connsiteY0" fmla="*/ 0 h 104762"/>
                    <a:gd name="connsiteX1" fmla="*/ 0 w 183334"/>
                    <a:gd name="connsiteY1" fmla="*/ 56703 h 104762"/>
                    <a:gd name="connsiteX2" fmla="*/ 94417 w 183334"/>
                    <a:gd name="connsiteY2" fmla="*/ 113405 h 104762"/>
                    <a:gd name="connsiteX3" fmla="*/ 188834 w 183334"/>
                    <a:gd name="connsiteY3" fmla="*/ 56703 h 104762"/>
                  </a:gdLst>
                  <a:ahLst/>
                  <a:cxnLst>
                    <a:cxn ang="0">
                      <a:pos x="connsiteX0" y="connsiteY0"/>
                    </a:cxn>
                    <a:cxn ang="0">
                      <a:pos x="connsiteX1" y="connsiteY1"/>
                    </a:cxn>
                    <a:cxn ang="0">
                      <a:pos x="connsiteX2" y="connsiteY2"/>
                    </a:cxn>
                    <a:cxn ang="0">
                      <a:pos x="connsiteX3" y="connsiteY3"/>
                    </a:cxn>
                  </a:cxnLst>
                  <a:rect l="l" t="t" r="r" b="b"/>
                  <a:pathLst>
                    <a:path w="183334" h="104762">
                      <a:moveTo>
                        <a:pt x="94417" y="0"/>
                      </a:moveTo>
                      <a:lnTo>
                        <a:pt x="0" y="56703"/>
                      </a:lnTo>
                      <a:lnTo>
                        <a:pt x="94417" y="113405"/>
                      </a:lnTo>
                      <a:lnTo>
                        <a:pt x="188834" y="56703"/>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6CB7340A-9864-4C73-99E0-883522F20F6D}"/>
                    </a:ext>
                  </a:extLst>
                </p:cNvPr>
                <p:cNvSpPr/>
                <p:nvPr/>
              </p:nvSpPr>
              <p:spPr>
                <a:xfrm>
                  <a:off x="2073912" y="1703229"/>
                  <a:ext cx="91667" cy="157144"/>
                </a:xfrm>
                <a:custGeom>
                  <a:avLst/>
                  <a:gdLst>
                    <a:gd name="connsiteX0" fmla="*/ 94417 w 91667"/>
                    <a:gd name="connsiteY0" fmla="*/ 165132 h 157143"/>
                    <a:gd name="connsiteX1" fmla="*/ 0 w 91667"/>
                    <a:gd name="connsiteY1" fmla="*/ 108822 h 157143"/>
                    <a:gd name="connsiteX2" fmla="*/ 0 w 91667"/>
                    <a:gd name="connsiteY2" fmla="*/ 0 h 157143"/>
                    <a:gd name="connsiteX3" fmla="*/ 94417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94417" y="165132"/>
                      </a:moveTo>
                      <a:lnTo>
                        <a:pt x="0" y="108822"/>
                      </a:lnTo>
                      <a:lnTo>
                        <a:pt x="0" y="0"/>
                      </a:lnTo>
                      <a:lnTo>
                        <a:pt x="94417"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583A890-07E3-4BB0-AF2E-AC25EEC3AB33}"/>
                    </a:ext>
                  </a:extLst>
                </p:cNvPr>
                <p:cNvSpPr/>
                <p:nvPr/>
              </p:nvSpPr>
              <p:spPr>
                <a:xfrm>
                  <a:off x="2168329" y="1703229"/>
                  <a:ext cx="91667" cy="157144"/>
                </a:xfrm>
                <a:custGeom>
                  <a:avLst/>
                  <a:gdLst>
                    <a:gd name="connsiteX0" fmla="*/ 0 w 91667"/>
                    <a:gd name="connsiteY0" fmla="*/ 165132 h 157143"/>
                    <a:gd name="connsiteX1" fmla="*/ 94417 w 91667"/>
                    <a:gd name="connsiteY1" fmla="*/ 108822 h 157143"/>
                    <a:gd name="connsiteX2" fmla="*/ 94417 w 91667"/>
                    <a:gd name="connsiteY2" fmla="*/ 0 h 157143"/>
                    <a:gd name="connsiteX3" fmla="*/ 0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0" y="165132"/>
                      </a:moveTo>
                      <a:lnTo>
                        <a:pt x="94417" y="108822"/>
                      </a:lnTo>
                      <a:lnTo>
                        <a:pt x="94417" y="0"/>
                      </a:lnTo>
                      <a:lnTo>
                        <a:pt x="0"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103E56F4-F8CC-4C10-8971-A1420C8BBFEA}"/>
                    </a:ext>
                  </a:extLst>
                </p:cNvPr>
                <p:cNvSpPr/>
                <p:nvPr/>
              </p:nvSpPr>
              <p:spPr>
                <a:xfrm>
                  <a:off x="2073912" y="1646134"/>
                  <a:ext cx="183334" cy="104762"/>
                </a:xfrm>
                <a:custGeom>
                  <a:avLst/>
                  <a:gdLst>
                    <a:gd name="connsiteX0" fmla="*/ 94417 w 183334"/>
                    <a:gd name="connsiteY0" fmla="*/ 0 h 104762"/>
                    <a:gd name="connsiteX1" fmla="*/ 0 w 183334"/>
                    <a:gd name="connsiteY1" fmla="*/ 56703 h 104762"/>
                    <a:gd name="connsiteX2" fmla="*/ 94417 w 183334"/>
                    <a:gd name="connsiteY2" fmla="*/ 113405 h 104762"/>
                    <a:gd name="connsiteX3" fmla="*/ 188834 w 183334"/>
                    <a:gd name="connsiteY3" fmla="*/ 56703 h 104762"/>
                  </a:gdLst>
                  <a:ahLst/>
                  <a:cxnLst>
                    <a:cxn ang="0">
                      <a:pos x="connsiteX0" y="connsiteY0"/>
                    </a:cxn>
                    <a:cxn ang="0">
                      <a:pos x="connsiteX1" y="connsiteY1"/>
                    </a:cxn>
                    <a:cxn ang="0">
                      <a:pos x="connsiteX2" y="connsiteY2"/>
                    </a:cxn>
                    <a:cxn ang="0">
                      <a:pos x="connsiteX3" y="connsiteY3"/>
                    </a:cxn>
                  </a:cxnLst>
                  <a:rect l="l" t="t" r="r" b="b"/>
                  <a:pathLst>
                    <a:path w="183334" h="104762">
                      <a:moveTo>
                        <a:pt x="94417" y="0"/>
                      </a:moveTo>
                      <a:lnTo>
                        <a:pt x="0" y="56703"/>
                      </a:lnTo>
                      <a:lnTo>
                        <a:pt x="94417" y="113405"/>
                      </a:lnTo>
                      <a:lnTo>
                        <a:pt x="188834" y="56703"/>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F1409475-D934-498A-93F1-67C6406F0829}"/>
                    </a:ext>
                  </a:extLst>
                </p:cNvPr>
                <p:cNvSpPr/>
                <p:nvPr/>
              </p:nvSpPr>
              <p:spPr>
                <a:xfrm>
                  <a:off x="1885209" y="1535610"/>
                  <a:ext cx="91667" cy="157144"/>
                </a:xfrm>
                <a:custGeom>
                  <a:avLst/>
                  <a:gdLst>
                    <a:gd name="connsiteX0" fmla="*/ 94286 w 91667"/>
                    <a:gd name="connsiteY0" fmla="*/ 165132 h 157143"/>
                    <a:gd name="connsiteX1" fmla="*/ 0 w 91667"/>
                    <a:gd name="connsiteY1" fmla="*/ 108822 h 157143"/>
                    <a:gd name="connsiteX2" fmla="*/ 0 w 91667"/>
                    <a:gd name="connsiteY2" fmla="*/ 0 h 157143"/>
                    <a:gd name="connsiteX3" fmla="*/ 94286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94286" y="165132"/>
                      </a:moveTo>
                      <a:lnTo>
                        <a:pt x="0" y="108822"/>
                      </a:lnTo>
                      <a:lnTo>
                        <a:pt x="0" y="0"/>
                      </a:lnTo>
                      <a:lnTo>
                        <a:pt x="94286"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1D2548D4-0AD4-4852-B6AD-AC971D7BE58F}"/>
                    </a:ext>
                  </a:extLst>
                </p:cNvPr>
                <p:cNvSpPr/>
                <p:nvPr/>
              </p:nvSpPr>
              <p:spPr>
                <a:xfrm>
                  <a:off x="1979495" y="1535610"/>
                  <a:ext cx="91667" cy="157144"/>
                </a:xfrm>
                <a:custGeom>
                  <a:avLst/>
                  <a:gdLst>
                    <a:gd name="connsiteX0" fmla="*/ 0 w 91667"/>
                    <a:gd name="connsiteY0" fmla="*/ 165132 h 157143"/>
                    <a:gd name="connsiteX1" fmla="*/ 94417 w 91667"/>
                    <a:gd name="connsiteY1" fmla="*/ 108822 h 157143"/>
                    <a:gd name="connsiteX2" fmla="*/ 94417 w 91667"/>
                    <a:gd name="connsiteY2" fmla="*/ 0 h 157143"/>
                    <a:gd name="connsiteX3" fmla="*/ 0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0" y="165132"/>
                      </a:moveTo>
                      <a:lnTo>
                        <a:pt x="94417" y="108822"/>
                      </a:lnTo>
                      <a:lnTo>
                        <a:pt x="94417" y="0"/>
                      </a:lnTo>
                      <a:lnTo>
                        <a:pt x="0"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23CE1BBE-ACE4-43F7-81E9-42E1FBB115AB}"/>
                    </a:ext>
                  </a:extLst>
                </p:cNvPr>
                <p:cNvSpPr/>
                <p:nvPr/>
              </p:nvSpPr>
              <p:spPr>
                <a:xfrm>
                  <a:off x="1885209" y="1478514"/>
                  <a:ext cx="183334" cy="104762"/>
                </a:xfrm>
                <a:custGeom>
                  <a:avLst/>
                  <a:gdLst>
                    <a:gd name="connsiteX0" fmla="*/ 94286 w 183334"/>
                    <a:gd name="connsiteY0" fmla="*/ 0 h 104762"/>
                    <a:gd name="connsiteX1" fmla="*/ 0 w 183334"/>
                    <a:gd name="connsiteY1" fmla="*/ 56703 h 104762"/>
                    <a:gd name="connsiteX2" fmla="*/ 94286 w 183334"/>
                    <a:gd name="connsiteY2" fmla="*/ 113405 h 104762"/>
                    <a:gd name="connsiteX3" fmla="*/ 188703 w 183334"/>
                    <a:gd name="connsiteY3" fmla="*/ 56703 h 104762"/>
                  </a:gdLst>
                  <a:ahLst/>
                  <a:cxnLst>
                    <a:cxn ang="0">
                      <a:pos x="connsiteX0" y="connsiteY0"/>
                    </a:cxn>
                    <a:cxn ang="0">
                      <a:pos x="connsiteX1" y="connsiteY1"/>
                    </a:cxn>
                    <a:cxn ang="0">
                      <a:pos x="connsiteX2" y="connsiteY2"/>
                    </a:cxn>
                    <a:cxn ang="0">
                      <a:pos x="connsiteX3" y="connsiteY3"/>
                    </a:cxn>
                  </a:cxnLst>
                  <a:rect l="l" t="t" r="r" b="b"/>
                  <a:pathLst>
                    <a:path w="183334" h="104762">
                      <a:moveTo>
                        <a:pt x="94286" y="0"/>
                      </a:moveTo>
                      <a:lnTo>
                        <a:pt x="0" y="56703"/>
                      </a:lnTo>
                      <a:lnTo>
                        <a:pt x="94286" y="113405"/>
                      </a:lnTo>
                      <a:lnTo>
                        <a:pt x="188703" y="56703"/>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3D5BF689-CD8B-4A42-9361-74E03D40C550}"/>
                    </a:ext>
                  </a:extLst>
                </p:cNvPr>
                <p:cNvSpPr/>
                <p:nvPr/>
              </p:nvSpPr>
              <p:spPr>
                <a:xfrm>
                  <a:off x="2262746" y="1535610"/>
                  <a:ext cx="91667" cy="157144"/>
                </a:xfrm>
                <a:custGeom>
                  <a:avLst/>
                  <a:gdLst>
                    <a:gd name="connsiteX0" fmla="*/ 94417 w 91667"/>
                    <a:gd name="connsiteY0" fmla="*/ 165132 h 157143"/>
                    <a:gd name="connsiteX1" fmla="*/ 0 w 91667"/>
                    <a:gd name="connsiteY1" fmla="*/ 108822 h 157143"/>
                    <a:gd name="connsiteX2" fmla="*/ 0 w 91667"/>
                    <a:gd name="connsiteY2" fmla="*/ 0 h 157143"/>
                    <a:gd name="connsiteX3" fmla="*/ 94417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94417" y="165132"/>
                      </a:moveTo>
                      <a:lnTo>
                        <a:pt x="0" y="108822"/>
                      </a:lnTo>
                      <a:lnTo>
                        <a:pt x="0" y="0"/>
                      </a:lnTo>
                      <a:lnTo>
                        <a:pt x="94417"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A5F9B593-3969-47B4-8080-67C1A03520EA}"/>
                    </a:ext>
                  </a:extLst>
                </p:cNvPr>
                <p:cNvSpPr/>
                <p:nvPr/>
              </p:nvSpPr>
              <p:spPr>
                <a:xfrm>
                  <a:off x="2357164" y="1535610"/>
                  <a:ext cx="91667" cy="157144"/>
                </a:xfrm>
                <a:custGeom>
                  <a:avLst/>
                  <a:gdLst>
                    <a:gd name="connsiteX0" fmla="*/ 0 w 91667"/>
                    <a:gd name="connsiteY0" fmla="*/ 165132 h 157143"/>
                    <a:gd name="connsiteX1" fmla="*/ 94286 w 91667"/>
                    <a:gd name="connsiteY1" fmla="*/ 108822 h 157143"/>
                    <a:gd name="connsiteX2" fmla="*/ 94286 w 91667"/>
                    <a:gd name="connsiteY2" fmla="*/ 0 h 157143"/>
                    <a:gd name="connsiteX3" fmla="*/ 0 w 91667"/>
                    <a:gd name="connsiteY3" fmla="*/ 56310 h 157143"/>
                  </a:gdLst>
                  <a:ahLst/>
                  <a:cxnLst>
                    <a:cxn ang="0">
                      <a:pos x="connsiteX0" y="connsiteY0"/>
                    </a:cxn>
                    <a:cxn ang="0">
                      <a:pos x="connsiteX1" y="connsiteY1"/>
                    </a:cxn>
                    <a:cxn ang="0">
                      <a:pos x="connsiteX2" y="connsiteY2"/>
                    </a:cxn>
                    <a:cxn ang="0">
                      <a:pos x="connsiteX3" y="connsiteY3"/>
                    </a:cxn>
                  </a:cxnLst>
                  <a:rect l="l" t="t" r="r" b="b"/>
                  <a:pathLst>
                    <a:path w="91667" h="157143">
                      <a:moveTo>
                        <a:pt x="0" y="165132"/>
                      </a:moveTo>
                      <a:lnTo>
                        <a:pt x="94286" y="108822"/>
                      </a:lnTo>
                      <a:lnTo>
                        <a:pt x="94286" y="0"/>
                      </a:lnTo>
                      <a:lnTo>
                        <a:pt x="0" y="56310"/>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EC98CDDB-B7F5-48AA-B1FD-216C163294C5}"/>
                    </a:ext>
                  </a:extLst>
                </p:cNvPr>
                <p:cNvSpPr/>
                <p:nvPr/>
              </p:nvSpPr>
              <p:spPr>
                <a:xfrm>
                  <a:off x="2262746" y="1478514"/>
                  <a:ext cx="183334" cy="104762"/>
                </a:xfrm>
                <a:custGeom>
                  <a:avLst/>
                  <a:gdLst>
                    <a:gd name="connsiteX0" fmla="*/ 94417 w 183334"/>
                    <a:gd name="connsiteY0" fmla="*/ 0 h 104762"/>
                    <a:gd name="connsiteX1" fmla="*/ 0 w 183334"/>
                    <a:gd name="connsiteY1" fmla="*/ 56703 h 104762"/>
                    <a:gd name="connsiteX2" fmla="*/ 94417 w 183334"/>
                    <a:gd name="connsiteY2" fmla="*/ 113405 h 104762"/>
                    <a:gd name="connsiteX3" fmla="*/ 188703 w 183334"/>
                    <a:gd name="connsiteY3" fmla="*/ 56703 h 104762"/>
                  </a:gdLst>
                  <a:ahLst/>
                  <a:cxnLst>
                    <a:cxn ang="0">
                      <a:pos x="connsiteX0" y="connsiteY0"/>
                    </a:cxn>
                    <a:cxn ang="0">
                      <a:pos x="connsiteX1" y="connsiteY1"/>
                    </a:cxn>
                    <a:cxn ang="0">
                      <a:pos x="connsiteX2" y="connsiteY2"/>
                    </a:cxn>
                    <a:cxn ang="0">
                      <a:pos x="connsiteX3" y="connsiteY3"/>
                    </a:cxn>
                  </a:cxnLst>
                  <a:rect l="l" t="t" r="r" b="b"/>
                  <a:pathLst>
                    <a:path w="183334" h="104762">
                      <a:moveTo>
                        <a:pt x="94417" y="0"/>
                      </a:moveTo>
                      <a:lnTo>
                        <a:pt x="0" y="56703"/>
                      </a:lnTo>
                      <a:lnTo>
                        <a:pt x="94417" y="113405"/>
                      </a:lnTo>
                      <a:lnTo>
                        <a:pt x="188703" y="56703"/>
                      </a:lnTo>
                      <a:close/>
                    </a:path>
                  </a:pathLst>
                </a:custGeom>
                <a:noFill/>
                <a:ln w="12700" cap="flat">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88BC827A-EA1C-4380-A531-2AF8C20BA568}"/>
                    </a:ext>
                  </a:extLst>
                </p:cNvPr>
                <p:cNvSpPr/>
                <p:nvPr/>
              </p:nvSpPr>
              <p:spPr>
                <a:xfrm>
                  <a:off x="1885209" y="1443288"/>
                  <a:ext cx="91667" cy="91667"/>
                </a:xfrm>
                <a:custGeom>
                  <a:avLst/>
                  <a:gdLst>
                    <a:gd name="connsiteX0" fmla="*/ 0 w 91667"/>
                    <a:gd name="connsiteY0" fmla="*/ 0 h 91667"/>
                    <a:gd name="connsiteX1" fmla="*/ 94286 w 91667"/>
                    <a:gd name="connsiteY1" fmla="*/ 0 h 91667"/>
                    <a:gd name="connsiteX2" fmla="*/ 94286 w 91667"/>
                    <a:gd name="connsiteY2" fmla="*/ 92322 h 91667"/>
                  </a:gdLst>
                  <a:ahLst/>
                  <a:cxnLst>
                    <a:cxn ang="0">
                      <a:pos x="connsiteX0" y="connsiteY0"/>
                    </a:cxn>
                    <a:cxn ang="0">
                      <a:pos x="connsiteX1" y="connsiteY1"/>
                    </a:cxn>
                    <a:cxn ang="0">
                      <a:pos x="connsiteX2" y="connsiteY2"/>
                    </a:cxn>
                  </a:cxnLst>
                  <a:rect l="l" t="t" r="r" b="b"/>
                  <a:pathLst>
                    <a:path w="91667" h="91667">
                      <a:moveTo>
                        <a:pt x="0" y="0"/>
                      </a:moveTo>
                      <a:lnTo>
                        <a:pt x="94286" y="0"/>
                      </a:lnTo>
                      <a:lnTo>
                        <a:pt x="94286" y="92322"/>
                      </a:lnTo>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440D546E-77A1-438A-94B1-BF5B78F6DDD2}"/>
                    </a:ext>
                  </a:extLst>
                </p:cNvPr>
                <p:cNvSpPr/>
                <p:nvPr/>
              </p:nvSpPr>
              <p:spPr>
                <a:xfrm>
                  <a:off x="1979495" y="1700741"/>
                  <a:ext cx="130953" cy="78572"/>
                </a:xfrm>
                <a:custGeom>
                  <a:avLst/>
                  <a:gdLst>
                    <a:gd name="connsiteX0" fmla="*/ 0 w 130952"/>
                    <a:gd name="connsiteY0" fmla="*/ 0 h 78571"/>
                    <a:gd name="connsiteX1" fmla="*/ 0 w 130952"/>
                    <a:gd name="connsiteY1" fmla="*/ 84988 h 78571"/>
                    <a:gd name="connsiteX2" fmla="*/ 141691 w 130952"/>
                    <a:gd name="connsiteY2" fmla="*/ 84988 h 78571"/>
                  </a:gdLst>
                  <a:ahLst/>
                  <a:cxnLst>
                    <a:cxn ang="0">
                      <a:pos x="connsiteX0" y="connsiteY0"/>
                    </a:cxn>
                    <a:cxn ang="0">
                      <a:pos x="connsiteX1" y="connsiteY1"/>
                    </a:cxn>
                    <a:cxn ang="0">
                      <a:pos x="connsiteX2" y="connsiteY2"/>
                    </a:cxn>
                  </a:cxnLst>
                  <a:rect l="l" t="t" r="r" b="b"/>
                  <a:pathLst>
                    <a:path w="130952" h="78571">
                      <a:moveTo>
                        <a:pt x="0" y="0"/>
                      </a:moveTo>
                      <a:lnTo>
                        <a:pt x="0" y="84988"/>
                      </a:lnTo>
                      <a:lnTo>
                        <a:pt x="141691" y="84988"/>
                      </a:lnTo>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986A2E87-2299-4D10-AF52-06E1976838C6}"/>
                    </a:ext>
                  </a:extLst>
                </p:cNvPr>
                <p:cNvSpPr/>
                <p:nvPr/>
              </p:nvSpPr>
              <p:spPr>
                <a:xfrm>
                  <a:off x="2168329" y="1525526"/>
                  <a:ext cx="13095" cy="170239"/>
                </a:xfrm>
                <a:custGeom>
                  <a:avLst/>
                  <a:gdLst>
                    <a:gd name="connsiteX0" fmla="*/ 0 w 0"/>
                    <a:gd name="connsiteY0" fmla="*/ 177703 h 170238"/>
                    <a:gd name="connsiteX1" fmla="*/ 0 w 0"/>
                    <a:gd name="connsiteY1" fmla="*/ 0 h 170238"/>
                  </a:gdLst>
                  <a:ahLst/>
                  <a:cxnLst>
                    <a:cxn ang="0">
                      <a:pos x="connsiteX0" y="connsiteY0"/>
                    </a:cxn>
                    <a:cxn ang="0">
                      <a:pos x="connsiteX1" y="connsiteY1"/>
                    </a:cxn>
                  </a:cxnLst>
                  <a:rect l="l" t="t" r="r" b="b"/>
                  <a:pathLst>
                    <a:path h="170238">
                      <a:moveTo>
                        <a:pt x="0" y="177703"/>
                      </a:moveTo>
                      <a:lnTo>
                        <a:pt x="0" y="0"/>
                      </a:lnTo>
                    </a:path>
                  </a:pathLst>
                </a:custGeom>
                <a:ln w="1270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567F3C2C-65C8-477B-8EDD-517CEB00D3B7}"/>
                    </a:ext>
                  </a:extLst>
                </p:cNvPr>
                <p:cNvSpPr/>
                <p:nvPr/>
              </p:nvSpPr>
              <p:spPr>
                <a:xfrm>
                  <a:off x="2215472" y="1442895"/>
                  <a:ext cx="130953" cy="78572"/>
                </a:xfrm>
                <a:custGeom>
                  <a:avLst/>
                  <a:gdLst>
                    <a:gd name="connsiteX0" fmla="*/ 0 w 130952"/>
                    <a:gd name="connsiteY0" fmla="*/ 393 h 78571"/>
                    <a:gd name="connsiteX1" fmla="*/ 141691 w 130952"/>
                    <a:gd name="connsiteY1" fmla="*/ 0 h 78571"/>
                    <a:gd name="connsiteX2" fmla="*/ 141691 w 130952"/>
                    <a:gd name="connsiteY2" fmla="*/ 91405 h 78571"/>
                  </a:gdLst>
                  <a:ahLst/>
                  <a:cxnLst>
                    <a:cxn ang="0">
                      <a:pos x="connsiteX0" y="connsiteY0"/>
                    </a:cxn>
                    <a:cxn ang="0">
                      <a:pos x="connsiteX1" y="connsiteY1"/>
                    </a:cxn>
                    <a:cxn ang="0">
                      <a:pos x="connsiteX2" y="connsiteY2"/>
                    </a:cxn>
                  </a:cxnLst>
                  <a:rect l="l" t="t" r="r" b="b"/>
                  <a:pathLst>
                    <a:path w="130952" h="78571">
                      <a:moveTo>
                        <a:pt x="0" y="393"/>
                      </a:moveTo>
                      <a:lnTo>
                        <a:pt x="141691" y="0"/>
                      </a:lnTo>
                      <a:lnTo>
                        <a:pt x="141691" y="91405"/>
                      </a:lnTo>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40C0F656-189E-495E-8000-A16BA7A3E36A}"/>
                    </a:ext>
                  </a:extLst>
                </p:cNvPr>
                <p:cNvSpPr/>
                <p:nvPr/>
              </p:nvSpPr>
              <p:spPr>
                <a:xfrm>
                  <a:off x="2357164" y="1700741"/>
                  <a:ext cx="91667" cy="78572"/>
                </a:xfrm>
                <a:custGeom>
                  <a:avLst/>
                  <a:gdLst>
                    <a:gd name="connsiteX0" fmla="*/ 0 w 91667"/>
                    <a:gd name="connsiteY0" fmla="*/ 0 h 78571"/>
                    <a:gd name="connsiteX1" fmla="*/ 0 w 91667"/>
                    <a:gd name="connsiteY1" fmla="*/ 84988 h 78571"/>
                    <a:gd name="connsiteX2" fmla="*/ 94286 w 91667"/>
                    <a:gd name="connsiteY2" fmla="*/ 84988 h 78571"/>
                  </a:gdLst>
                  <a:ahLst/>
                  <a:cxnLst>
                    <a:cxn ang="0">
                      <a:pos x="connsiteX0" y="connsiteY0"/>
                    </a:cxn>
                    <a:cxn ang="0">
                      <a:pos x="connsiteX1" y="connsiteY1"/>
                    </a:cxn>
                    <a:cxn ang="0">
                      <a:pos x="connsiteX2" y="connsiteY2"/>
                    </a:cxn>
                  </a:cxnLst>
                  <a:rect l="l" t="t" r="r" b="b"/>
                  <a:pathLst>
                    <a:path w="91667" h="78571">
                      <a:moveTo>
                        <a:pt x="0" y="0"/>
                      </a:moveTo>
                      <a:lnTo>
                        <a:pt x="0" y="84988"/>
                      </a:lnTo>
                      <a:lnTo>
                        <a:pt x="94286" y="84988"/>
                      </a:lnTo>
                    </a:path>
                  </a:pathLst>
                </a:custGeom>
                <a:no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sp>
          <p:nvSpPr>
            <p:cNvPr id="377" name="TextBox 376">
              <a:extLst>
                <a:ext uri="{FF2B5EF4-FFF2-40B4-BE49-F238E27FC236}">
                  <a16:creationId xmlns:a16="http://schemas.microsoft.com/office/drawing/2014/main" id="{B1B4B39A-E725-46E5-A112-246D5C2DC2FA}"/>
                </a:ext>
              </a:extLst>
            </p:cNvPr>
            <p:cNvSpPr txBox="1"/>
            <p:nvPr/>
          </p:nvSpPr>
          <p:spPr>
            <a:xfrm>
              <a:off x="2712803" y="3888979"/>
              <a:ext cx="147652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EMIR Refit regulation</a:t>
              </a:r>
            </a:p>
          </p:txBody>
        </p:sp>
        <p:pic>
          <p:nvPicPr>
            <p:cNvPr id="5" name="Graphic 4" descr="Books">
              <a:extLst>
                <a:ext uri="{FF2B5EF4-FFF2-40B4-BE49-F238E27FC236}">
                  <a16:creationId xmlns:a16="http://schemas.microsoft.com/office/drawing/2014/main" id="{A4859BF5-7EB1-4401-843A-2E2808D09C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5041" y="2032253"/>
              <a:ext cx="914400" cy="914400"/>
            </a:xfrm>
            <a:prstGeom prst="rect">
              <a:avLst/>
            </a:prstGeom>
          </p:spPr>
        </p:pic>
        <p:sp>
          <p:nvSpPr>
            <p:cNvPr id="162" name="TextBox 161">
              <a:extLst>
                <a:ext uri="{FF2B5EF4-FFF2-40B4-BE49-F238E27FC236}">
                  <a16:creationId xmlns:a16="http://schemas.microsoft.com/office/drawing/2014/main" id="{E63847D9-1E4F-499A-9D0B-6869566ADE2B}"/>
                </a:ext>
              </a:extLst>
            </p:cNvPr>
            <p:cNvSpPr txBox="1"/>
            <p:nvPr/>
          </p:nvSpPr>
          <p:spPr>
            <a:xfrm>
              <a:off x="1245001" y="5313960"/>
              <a:ext cx="2935603" cy="646331"/>
            </a:xfrm>
            <a:prstGeom prst="rect">
              <a:avLst/>
            </a:prstGeom>
            <a:noFill/>
          </p:spPr>
          <p:txBody>
            <a:bodyPr wrap="square">
              <a:spAutoFit/>
            </a:bodyPr>
            <a:lstStyle/>
            <a:p>
              <a:pPr marL="171450" indent="-171450">
                <a:buFont typeface="Arial" panose="020B0604020202020204" pitchFamily="34" charset="0"/>
                <a:buChar char="•"/>
              </a:pPr>
              <a:r>
                <a:rPr lang="en-GB" sz="1200" b="1">
                  <a:solidFill>
                    <a:srgbClr val="000000"/>
                  </a:solidFill>
                  <a:latin typeface="Calibri" panose="020F0502020204030204"/>
                </a:rPr>
                <a:t>Purpose for doing</a:t>
              </a:r>
            </a:p>
            <a:p>
              <a:pPr marL="171450" indent="-171450">
                <a:buFont typeface="Arial" panose="020B0604020202020204" pitchFamily="34" charset="0"/>
                <a:buChar char="•"/>
              </a:pPr>
              <a:r>
                <a:rPr lang="en-GB" sz="1200" b="1">
                  <a:solidFill>
                    <a:srgbClr val="000000"/>
                  </a:solidFill>
                  <a:latin typeface="Calibri" panose="020F0502020204030204"/>
                </a:rPr>
                <a:t>Optimization goal</a:t>
              </a:r>
            </a:p>
            <a:p>
              <a:pPr marL="171450" indent="-171450">
                <a:buFont typeface="Arial" panose="020B0604020202020204" pitchFamily="34" charset="0"/>
                <a:buChar char="•"/>
              </a:pPr>
              <a:r>
                <a:rPr lang="en-GB" sz="1200" b="1">
                  <a:solidFill>
                    <a:srgbClr val="000000"/>
                  </a:solidFill>
                  <a:latin typeface="Calibri" panose="020F0502020204030204"/>
                </a:rPr>
                <a:t>Context/ scope of applicability</a:t>
              </a:r>
            </a:p>
          </p:txBody>
        </p:sp>
      </p:grpSp>
      <p:grpSp>
        <p:nvGrpSpPr>
          <p:cNvPr id="8" name="Group 7">
            <a:extLst>
              <a:ext uri="{FF2B5EF4-FFF2-40B4-BE49-F238E27FC236}">
                <a16:creationId xmlns:a16="http://schemas.microsoft.com/office/drawing/2014/main" id="{E2E6FA8D-C99E-48DB-B351-DFD6BC6A45F6}"/>
              </a:ext>
            </a:extLst>
          </p:cNvPr>
          <p:cNvGrpSpPr/>
          <p:nvPr/>
        </p:nvGrpSpPr>
        <p:grpSpPr>
          <a:xfrm>
            <a:off x="1814102" y="1389887"/>
            <a:ext cx="6459963" cy="4560892"/>
            <a:chOff x="1814102" y="1374782"/>
            <a:chExt cx="6459963" cy="4560892"/>
          </a:xfrm>
        </p:grpSpPr>
        <p:cxnSp>
          <p:nvCxnSpPr>
            <p:cNvPr id="100" name="Connector: Curved 99">
              <a:extLst>
                <a:ext uri="{FF2B5EF4-FFF2-40B4-BE49-F238E27FC236}">
                  <a16:creationId xmlns:a16="http://schemas.microsoft.com/office/drawing/2014/main" id="{FCFDE423-3660-4FE1-9667-7C520A27FD68}"/>
                </a:ext>
              </a:extLst>
            </p:cNvPr>
            <p:cNvCxnSpPr>
              <a:cxnSpLocks/>
              <a:stCxn id="403" idx="3"/>
            </p:cNvCxnSpPr>
            <p:nvPr/>
          </p:nvCxnSpPr>
          <p:spPr>
            <a:xfrm flipV="1">
              <a:off x="3567785" y="2377935"/>
              <a:ext cx="2373754" cy="716002"/>
            </a:xfrm>
            <a:prstGeom prst="curvedConnector3">
              <a:avLst>
                <a:gd name="adj1" fmla="val 50000"/>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8" name="Connector: Curved 417">
              <a:extLst>
                <a:ext uri="{FF2B5EF4-FFF2-40B4-BE49-F238E27FC236}">
                  <a16:creationId xmlns:a16="http://schemas.microsoft.com/office/drawing/2014/main" id="{859339A3-E5F5-4FEA-9722-0097EC7F3EFC}"/>
                </a:ext>
              </a:extLst>
            </p:cNvPr>
            <p:cNvCxnSpPr>
              <a:cxnSpLocks/>
              <a:endCxn id="157" idx="0"/>
            </p:cNvCxnSpPr>
            <p:nvPr/>
          </p:nvCxnSpPr>
          <p:spPr>
            <a:xfrm>
              <a:off x="2050892" y="2509453"/>
              <a:ext cx="3085165" cy="1297863"/>
            </a:xfrm>
            <a:prstGeom prst="curvedConnector2">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9" name="Connector: Curved 418">
              <a:extLst>
                <a:ext uri="{FF2B5EF4-FFF2-40B4-BE49-F238E27FC236}">
                  <a16:creationId xmlns:a16="http://schemas.microsoft.com/office/drawing/2014/main" id="{E52AED45-4081-48A8-809B-FE766A7165F8}"/>
                </a:ext>
              </a:extLst>
            </p:cNvPr>
            <p:cNvCxnSpPr>
              <a:cxnSpLocks/>
              <a:stCxn id="220" idx="3"/>
            </p:cNvCxnSpPr>
            <p:nvPr/>
          </p:nvCxnSpPr>
          <p:spPr>
            <a:xfrm flipV="1">
              <a:off x="2063884" y="4061121"/>
              <a:ext cx="2941253" cy="421803"/>
            </a:xfrm>
            <a:prstGeom prst="curvedConnector3">
              <a:avLst>
                <a:gd name="adj1" fmla="val 50000"/>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3" name="Connector: Curved 422">
              <a:extLst>
                <a:ext uri="{FF2B5EF4-FFF2-40B4-BE49-F238E27FC236}">
                  <a16:creationId xmlns:a16="http://schemas.microsoft.com/office/drawing/2014/main" id="{938BBF93-3EE5-4D0D-9C2C-7F1425B34F6F}"/>
                </a:ext>
              </a:extLst>
            </p:cNvPr>
            <p:cNvCxnSpPr>
              <a:cxnSpLocks/>
            </p:cNvCxnSpPr>
            <p:nvPr/>
          </p:nvCxnSpPr>
          <p:spPr>
            <a:xfrm flipV="1">
              <a:off x="1814102" y="2261937"/>
              <a:ext cx="4246112" cy="594896"/>
            </a:xfrm>
            <a:prstGeom prst="curvedConnector3">
              <a:avLst>
                <a:gd name="adj1" fmla="val 50000"/>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9" name="Connector: Curved 138">
              <a:extLst>
                <a:ext uri="{FF2B5EF4-FFF2-40B4-BE49-F238E27FC236}">
                  <a16:creationId xmlns:a16="http://schemas.microsoft.com/office/drawing/2014/main" id="{C4DDBF45-9B9E-4FA6-A50C-47AB60DEBBA6}"/>
                </a:ext>
              </a:extLst>
            </p:cNvPr>
            <p:cNvCxnSpPr>
              <a:cxnSpLocks/>
              <a:stCxn id="411" idx="2"/>
            </p:cNvCxnSpPr>
            <p:nvPr/>
          </p:nvCxnSpPr>
          <p:spPr>
            <a:xfrm>
              <a:off x="3804575" y="3314295"/>
              <a:ext cx="1188436" cy="684304"/>
            </a:xfrm>
            <a:prstGeom prst="curvedConnector3">
              <a:avLst>
                <a:gd name="adj1" fmla="val 50000"/>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4B63563-883A-41C9-B962-174A94B3B793}"/>
                </a:ext>
              </a:extLst>
            </p:cNvPr>
            <p:cNvGrpSpPr/>
            <p:nvPr/>
          </p:nvGrpSpPr>
          <p:grpSpPr>
            <a:xfrm>
              <a:off x="4218399" y="1374782"/>
              <a:ext cx="4055666" cy="4560892"/>
              <a:chOff x="4218399" y="1374782"/>
              <a:chExt cx="4055666" cy="4560892"/>
            </a:xfrm>
          </p:grpSpPr>
          <p:sp>
            <p:nvSpPr>
              <p:cNvPr id="179" name="Rectangle: Rounded Corners 178">
                <a:extLst>
                  <a:ext uri="{FF2B5EF4-FFF2-40B4-BE49-F238E27FC236}">
                    <a16:creationId xmlns:a16="http://schemas.microsoft.com/office/drawing/2014/main" id="{153E5419-473C-4524-B90C-68CC9651E4C8}"/>
                  </a:ext>
                </a:extLst>
              </p:cNvPr>
              <p:cNvSpPr/>
              <p:nvPr/>
            </p:nvSpPr>
            <p:spPr>
              <a:xfrm>
                <a:off x="4431535" y="1870882"/>
                <a:ext cx="3328930" cy="2987837"/>
              </a:xfrm>
              <a:prstGeom prst="roundRect">
                <a:avLst>
                  <a:gd name="adj" fmla="val 0"/>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56275FE4-F883-4A9C-8110-ECD5D7CEAEC9}"/>
                  </a:ext>
                </a:extLst>
              </p:cNvPr>
              <p:cNvSpPr/>
              <p:nvPr/>
            </p:nvSpPr>
            <p:spPr>
              <a:xfrm>
                <a:off x="5001806" y="2346574"/>
                <a:ext cx="2197486" cy="217227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6EDCAF55-9B68-448D-A7C7-9120C7154280}"/>
                  </a:ext>
                </a:extLst>
              </p:cNvPr>
              <p:cNvSpPr/>
              <p:nvPr/>
            </p:nvSpPr>
            <p:spPr>
              <a:xfrm>
                <a:off x="5715262" y="3052116"/>
                <a:ext cx="753767" cy="75376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28B1A2BC-A5DE-45B8-A86B-F690A7F80BBF}"/>
                  </a:ext>
                </a:extLst>
              </p:cNvPr>
              <p:cNvGrpSpPr/>
              <p:nvPr/>
            </p:nvGrpSpPr>
            <p:grpSpPr>
              <a:xfrm>
                <a:off x="5842053" y="3161908"/>
                <a:ext cx="500183" cy="534182"/>
                <a:chOff x="5843016" y="3181310"/>
                <a:chExt cx="500183" cy="534182"/>
              </a:xfrm>
            </p:grpSpPr>
            <p:pic>
              <p:nvPicPr>
                <p:cNvPr id="114" name="Graphic 113" descr="Hierarchy">
                  <a:extLst>
                    <a:ext uri="{FF2B5EF4-FFF2-40B4-BE49-F238E27FC236}">
                      <a16:creationId xmlns:a16="http://schemas.microsoft.com/office/drawing/2014/main" id="{2A99E889-0F59-4C35-8D5E-D55D205AC3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3016" y="3181310"/>
                  <a:ext cx="500183" cy="500183"/>
                </a:xfrm>
                <a:prstGeom prst="rect">
                  <a:avLst/>
                </a:prstGeom>
              </p:spPr>
            </p:pic>
            <p:sp>
              <p:nvSpPr>
                <p:cNvPr id="115" name="Freeform: Shape 114">
                  <a:extLst>
                    <a:ext uri="{FF2B5EF4-FFF2-40B4-BE49-F238E27FC236}">
                      <a16:creationId xmlns:a16="http://schemas.microsoft.com/office/drawing/2014/main" id="{1C3FFA29-0FA2-4055-9D7B-6F5E8FBD5AE4}"/>
                    </a:ext>
                  </a:extLst>
                </p:cNvPr>
                <p:cNvSpPr/>
                <p:nvPr/>
              </p:nvSpPr>
              <p:spPr>
                <a:xfrm>
                  <a:off x="5926003" y="3639476"/>
                  <a:ext cx="333374" cy="76016"/>
                </a:xfrm>
                <a:custGeom>
                  <a:avLst/>
                  <a:gdLst>
                    <a:gd name="connsiteX0" fmla="*/ 0 w 395287"/>
                    <a:gd name="connsiteY0" fmla="*/ 4763 h 55580"/>
                    <a:gd name="connsiteX1" fmla="*/ 200025 w 395287"/>
                    <a:gd name="connsiteY1" fmla="*/ 55563 h 55580"/>
                    <a:gd name="connsiteX2" fmla="*/ 395287 w 395287"/>
                    <a:gd name="connsiteY2" fmla="*/ 0 h 55580"/>
                    <a:gd name="connsiteX0" fmla="*/ 0 w 396893"/>
                    <a:gd name="connsiteY0" fmla="*/ 488 h 51288"/>
                    <a:gd name="connsiteX1" fmla="*/ 200025 w 396893"/>
                    <a:gd name="connsiteY1" fmla="*/ 51288 h 51288"/>
                    <a:gd name="connsiteX2" fmla="*/ 396893 w 396893"/>
                    <a:gd name="connsiteY2" fmla="*/ 0 h 51288"/>
                  </a:gdLst>
                  <a:ahLst/>
                  <a:cxnLst>
                    <a:cxn ang="0">
                      <a:pos x="connsiteX0" y="connsiteY0"/>
                    </a:cxn>
                    <a:cxn ang="0">
                      <a:pos x="connsiteX1" y="connsiteY1"/>
                    </a:cxn>
                    <a:cxn ang="0">
                      <a:pos x="connsiteX2" y="connsiteY2"/>
                    </a:cxn>
                  </a:cxnLst>
                  <a:rect l="l" t="t" r="r" b="b"/>
                  <a:pathLst>
                    <a:path w="396893" h="51288">
                      <a:moveTo>
                        <a:pt x="0" y="488"/>
                      </a:moveTo>
                      <a:cubicBezTo>
                        <a:pt x="67072" y="26285"/>
                        <a:pt x="133876" y="51369"/>
                        <a:pt x="200025" y="51288"/>
                      </a:cubicBezTo>
                      <a:cubicBezTo>
                        <a:pt x="266174" y="51207"/>
                        <a:pt x="332202" y="27384"/>
                        <a:pt x="396893" y="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27" name="TextBox 126">
                <a:extLst>
                  <a:ext uri="{FF2B5EF4-FFF2-40B4-BE49-F238E27FC236}">
                    <a16:creationId xmlns:a16="http://schemas.microsoft.com/office/drawing/2014/main" id="{73089F60-CCAB-4F0E-9D62-63CA3D67EEC0}"/>
                  </a:ext>
                </a:extLst>
              </p:cNvPr>
              <p:cNvSpPr txBox="1"/>
              <p:nvPr/>
            </p:nvSpPr>
            <p:spPr>
              <a:xfrm>
                <a:off x="5409594" y="3800324"/>
                <a:ext cx="135674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mn-cs"/>
                  </a:rPr>
                  <a:t>Core Financial Ontology</a:t>
                </a:r>
              </a:p>
            </p:txBody>
          </p:sp>
          <p:sp>
            <p:nvSpPr>
              <p:cNvPr id="128" name="TextBox 127">
                <a:extLst>
                  <a:ext uri="{FF2B5EF4-FFF2-40B4-BE49-F238E27FC236}">
                    <a16:creationId xmlns:a16="http://schemas.microsoft.com/office/drawing/2014/main" id="{64D0589E-6867-4B81-BBF2-2B69B734F420}"/>
                  </a:ext>
                </a:extLst>
              </p:cNvPr>
              <p:cNvSpPr txBox="1"/>
              <p:nvPr/>
            </p:nvSpPr>
            <p:spPr>
              <a:xfrm>
                <a:off x="4451211" y="4211908"/>
                <a:ext cx="128825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a:ea typeface="+mn-ea"/>
                    <a:cs typeface="+mn-cs"/>
                  </a:rPr>
                  <a:t>SBVR interpretation of EMIR reporting obligations</a:t>
                </a:r>
              </a:p>
            </p:txBody>
          </p:sp>
          <p:sp>
            <p:nvSpPr>
              <p:cNvPr id="133" name="TextBox 132">
                <a:extLst>
                  <a:ext uri="{FF2B5EF4-FFF2-40B4-BE49-F238E27FC236}">
                    <a16:creationId xmlns:a16="http://schemas.microsoft.com/office/drawing/2014/main" id="{5F8571F6-9819-4D40-B850-85541447D7CB}"/>
                  </a:ext>
                </a:extLst>
              </p:cNvPr>
              <p:cNvSpPr txBox="1"/>
              <p:nvPr/>
            </p:nvSpPr>
            <p:spPr>
              <a:xfrm>
                <a:off x="6774946" y="4218142"/>
                <a:ext cx="10437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a:ea typeface="+mn-ea"/>
                    <a:cs typeface="+mn-cs"/>
                  </a:rPr>
                  <a:t>Other financial glossaries</a:t>
                </a:r>
              </a:p>
            </p:txBody>
          </p:sp>
          <p:grpSp>
            <p:nvGrpSpPr>
              <p:cNvPr id="3" name="Group 2">
                <a:extLst>
                  <a:ext uri="{FF2B5EF4-FFF2-40B4-BE49-F238E27FC236}">
                    <a16:creationId xmlns:a16="http://schemas.microsoft.com/office/drawing/2014/main" id="{FD339010-1CE8-424C-9C60-A60C62765C41}"/>
                  </a:ext>
                </a:extLst>
              </p:cNvPr>
              <p:cNvGrpSpPr/>
              <p:nvPr/>
            </p:nvGrpSpPr>
            <p:grpSpPr>
              <a:xfrm>
                <a:off x="5846317" y="2117105"/>
                <a:ext cx="490818" cy="490818"/>
                <a:chOff x="5719116" y="1839327"/>
                <a:chExt cx="753767" cy="753767"/>
              </a:xfrm>
            </p:grpSpPr>
            <p:sp>
              <p:nvSpPr>
                <p:cNvPr id="134" name="Oval 133">
                  <a:extLst>
                    <a:ext uri="{FF2B5EF4-FFF2-40B4-BE49-F238E27FC236}">
                      <a16:creationId xmlns:a16="http://schemas.microsoft.com/office/drawing/2014/main" id="{B25C46E1-83EB-427D-9711-76278CB141D3}"/>
                    </a:ext>
                  </a:extLst>
                </p:cNvPr>
                <p:cNvSpPr/>
                <p:nvPr/>
              </p:nvSpPr>
              <p:spPr>
                <a:xfrm>
                  <a:off x="5719116" y="1839327"/>
                  <a:ext cx="753767" cy="75376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35" name="Group 134">
                  <a:extLst>
                    <a:ext uri="{FF2B5EF4-FFF2-40B4-BE49-F238E27FC236}">
                      <a16:creationId xmlns:a16="http://schemas.microsoft.com/office/drawing/2014/main" id="{D24F7BFF-C18C-4540-B75E-2115D8D7A5FA}"/>
                    </a:ext>
                  </a:extLst>
                </p:cNvPr>
                <p:cNvGrpSpPr/>
                <p:nvPr/>
              </p:nvGrpSpPr>
              <p:grpSpPr>
                <a:xfrm>
                  <a:off x="5845907" y="1949119"/>
                  <a:ext cx="500183" cy="534182"/>
                  <a:chOff x="5843016" y="3181310"/>
                  <a:chExt cx="500183" cy="534182"/>
                </a:xfrm>
              </p:grpSpPr>
              <p:pic>
                <p:nvPicPr>
                  <p:cNvPr id="136" name="Graphic 135" descr="Hierarchy">
                    <a:extLst>
                      <a:ext uri="{FF2B5EF4-FFF2-40B4-BE49-F238E27FC236}">
                        <a16:creationId xmlns:a16="http://schemas.microsoft.com/office/drawing/2014/main" id="{DA4D8D0B-3246-4288-A377-0AE6BD968D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3016" y="3181310"/>
                    <a:ext cx="500183" cy="500183"/>
                  </a:xfrm>
                  <a:prstGeom prst="rect">
                    <a:avLst/>
                  </a:prstGeom>
                </p:spPr>
              </p:pic>
              <p:sp>
                <p:nvSpPr>
                  <p:cNvPr id="137" name="Freeform: Shape 136">
                    <a:extLst>
                      <a:ext uri="{FF2B5EF4-FFF2-40B4-BE49-F238E27FC236}">
                        <a16:creationId xmlns:a16="http://schemas.microsoft.com/office/drawing/2014/main" id="{1B406AE2-6AC2-44CD-A915-E61EB7246387}"/>
                      </a:ext>
                    </a:extLst>
                  </p:cNvPr>
                  <p:cNvSpPr/>
                  <p:nvPr/>
                </p:nvSpPr>
                <p:spPr>
                  <a:xfrm>
                    <a:off x="5926003" y="3639476"/>
                    <a:ext cx="333374" cy="76016"/>
                  </a:xfrm>
                  <a:custGeom>
                    <a:avLst/>
                    <a:gdLst>
                      <a:gd name="connsiteX0" fmla="*/ 0 w 395287"/>
                      <a:gd name="connsiteY0" fmla="*/ 4763 h 55580"/>
                      <a:gd name="connsiteX1" fmla="*/ 200025 w 395287"/>
                      <a:gd name="connsiteY1" fmla="*/ 55563 h 55580"/>
                      <a:gd name="connsiteX2" fmla="*/ 395287 w 395287"/>
                      <a:gd name="connsiteY2" fmla="*/ 0 h 55580"/>
                      <a:gd name="connsiteX0" fmla="*/ 0 w 396893"/>
                      <a:gd name="connsiteY0" fmla="*/ 488 h 51288"/>
                      <a:gd name="connsiteX1" fmla="*/ 200025 w 396893"/>
                      <a:gd name="connsiteY1" fmla="*/ 51288 h 51288"/>
                      <a:gd name="connsiteX2" fmla="*/ 396893 w 396893"/>
                      <a:gd name="connsiteY2" fmla="*/ 0 h 51288"/>
                    </a:gdLst>
                    <a:ahLst/>
                    <a:cxnLst>
                      <a:cxn ang="0">
                        <a:pos x="connsiteX0" y="connsiteY0"/>
                      </a:cxn>
                      <a:cxn ang="0">
                        <a:pos x="connsiteX1" y="connsiteY1"/>
                      </a:cxn>
                      <a:cxn ang="0">
                        <a:pos x="connsiteX2" y="connsiteY2"/>
                      </a:cxn>
                    </a:cxnLst>
                    <a:rect l="l" t="t" r="r" b="b"/>
                    <a:pathLst>
                      <a:path w="396893" h="51288">
                        <a:moveTo>
                          <a:pt x="0" y="488"/>
                        </a:moveTo>
                        <a:cubicBezTo>
                          <a:pt x="67072" y="26285"/>
                          <a:pt x="133876" y="51369"/>
                          <a:pt x="200025" y="51288"/>
                        </a:cubicBezTo>
                        <a:cubicBezTo>
                          <a:pt x="266174" y="51207"/>
                          <a:pt x="332202" y="27384"/>
                          <a:pt x="396893" y="0"/>
                        </a:cubicBezTo>
                      </a:path>
                    </a:pathLst>
                  </a:custGeom>
                  <a:noFill/>
                  <a:ln w="6350">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138" name="TextBox 137">
                <a:extLst>
                  <a:ext uri="{FF2B5EF4-FFF2-40B4-BE49-F238E27FC236}">
                    <a16:creationId xmlns:a16="http://schemas.microsoft.com/office/drawing/2014/main" id="{7127BB31-FEAB-470F-B8CA-0AAEA24A1FC5}"/>
                  </a:ext>
                </a:extLst>
              </p:cNvPr>
              <p:cNvSpPr txBox="1"/>
              <p:nvPr/>
            </p:nvSpPr>
            <p:spPr>
              <a:xfrm>
                <a:off x="5195557" y="1870882"/>
                <a:ext cx="179233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a:ea typeface="+mn-ea"/>
                    <a:cs typeface="+mn-cs"/>
                  </a:rPr>
                  <a:t>Reporting data Glossaries</a:t>
                </a:r>
              </a:p>
            </p:txBody>
          </p:sp>
          <p:cxnSp>
            <p:nvCxnSpPr>
              <p:cNvPr id="140" name="Straight Arrow Connector 139">
                <a:extLst>
                  <a:ext uri="{FF2B5EF4-FFF2-40B4-BE49-F238E27FC236}">
                    <a16:creationId xmlns:a16="http://schemas.microsoft.com/office/drawing/2014/main" id="{F78D4BC1-CE78-4339-9178-8B06AF8FBCA4}"/>
                  </a:ext>
                </a:extLst>
              </p:cNvPr>
              <p:cNvCxnSpPr>
                <a:cxnSpLocks/>
              </p:cNvCxnSpPr>
              <p:nvPr/>
            </p:nvCxnSpPr>
            <p:spPr>
              <a:xfrm flipV="1">
                <a:off x="6091726" y="2638004"/>
                <a:ext cx="0" cy="379109"/>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FFDEF55F-BB4E-416C-98AE-BAEE0704233E}"/>
                  </a:ext>
                </a:extLst>
              </p:cNvPr>
              <p:cNvGrpSpPr/>
              <p:nvPr/>
            </p:nvGrpSpPr>
            <p:grpSpPr>
              <a:xfrm>
                <a:off x="6805980" y="3738845"/>
                <a:ext cx="490818" cy="490818"/>
                <a:chOff x="5719116" y="1839327"/>
                <a:chExt cx="753767" cy="753767"/>
              </a:xfrm>
            </p:grpSpPr>
            <p:sp>
              <p:nvSpPr>
                <p:cNvPr id="147" name="Oval 146">
                  <a:extLst>
                    <a:ext uri="{FF2B5EF4-FFF2-40B4-BE49-F238E27FC236}">
                      <a16:creationId xmlns:a16="http://schemas.microsoft.com/office/drawing/2014/main" id="{24631A22-A2C7-474A-9EBF-40B963A328BE}"/>
                    </a:ext>
                  </a:extLst>
                </p:cNvPr>
                <p:cNvSpPr/>
                <p:nvPr/>
              </p:nvSpPr>
              <p:spPr>
                <a:xfrm>
                  <a:off x="5719116" y="1839327"/>
                  <a:ext cx="753767" cy="75376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48" name="Group 147">
                  <a:extLst>
                    <a:ext uri="{FF2B5EF4-FFF2-40B4-BE49-F238E27FC236}">
                      <a16:creationId xmlns:a16="http://schemas.microsoft.com/office/drawing/2014/main" id="{BE90CFDF-13C0-457F-8258-A1BFB43F79EB}"/>
                    </a:ext>
                  </a:extLst>
                </p:cNvPr>
                <p:cNvGrpSpPr/>
                <p:nvPr/>
              </p:nvGrpSpPr>
              <p:grpSpPr>
                <a:xfrm>
                  <a:off x="5845907" y="1949119"/>
                  <a:ext cx="500183" cy="534182"/>
                  <a:chOff x="5843016" y="3181310"/>
                  <a:chExt cx="500183" cy="534182"/>
                </a:xfrm>
              </p:grpSpPr>
              <p:pic>
                <p:nvPicPr>
                  <p:cNvPr id="149" name="Graphic 148" descr="Hierarchy">
                    <a:extLst>
                      <a:ext uri="{FF2B5EF4-FFF2-40B4-BE49-F238E27FC236}">
                        <a16:creationId xmlns:a16="http://schemas.microsoft.com/office/drawing/2014/main" id="{8F48FABC-1EEE-4DDA-86A0-3EF48588AC9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3016" y="3181310"/>
                    <a:ext cx="500183" cy="500183"/>
                  </a:xfrm>
                  <a:prstGeom prst="rect">
                    <a:avLst/>
                  </a:prstGeom>
                </p:spPr>
              </p:pic>
              <p:sp>
                <p:nvSpPr>
                  <p:cNvPr id="150" name="Freeform: Shape 149">
                    <a:extLst>
                      <a:ext uri="{FF2B5EF4-FFF2-40B4-BE49-F238E27FC236}">
                        <a16:creationId xmlns:a16="http://schemas.microsoft.com/office/drawing/2014/main" id="{741D5737-7238-45B8-B5A9-A2D39FEA2579}"/>
                      </a:ext>
                    </a:extLst>
                  </p:cNvPr>
                  <p:cNvSpPr/>
                  <p:nvPr/>
                </p:nvSpPr>
                <p:spPr>
                  <a:xfrm>
                    <a:off x="5926003" y="3639476"/>
                    <a:ext cx="333374" cy="76016"/>
                  </a:xfrm>
                  <a:custGeom>
                    <a:avLst/>
                    <a:gdLst>
                      <a:gd name="connsiteX0" fmla="*/ 0 w 395287"/>
                      <a:gd name="connsiteY0" fmla="*/ 4763 h 55580"/>
                      <a:gd name="connsiteX1" fmla="*/ 200025 w 395287"/>
                      <a:gd name="connsiteY1" fmla="*/ 55563 h 55580"/>
                      <a:gd name="connsiteX2" fmla="*/ 395287 w 395287"/>
                      <a:gd name="connsiteY2" fmla="*/ 0 h 55580"/>
                      <a:gd name="connsiteX0" fmla="*/ 0 w 396893"/>
                      <a:gd name="connsiteY0" fmla="*/ 488 h 51288"/>
                      <a:gd name="connsiteX1" fmla="*/ 200025 w 396893"/>
                      <a:gd name="connsiteY1" fmla="*/ 51288 h 51288"/>
                      <a:gd name="connsiteX2" fmla="*/ 396893 w 396893"/>
                      <a:gd name="connsiteY2" fmla="*/ 0 h 51288"/>
                    </a:gdLst>
                    <a:ahLst/>
                    <a:cxnLst>
                      <a:cxn ang="0">
                        <a:pos x="connsiteX0" y="connsiteY0"/>
                      </a:cxn>
                      <a:cxn ang="0">
                        <a:pos x="connsiteX1" y="connsiteY1"/>
                      </a:cxn>
                      <a:cxn ang="0">
                        <a:pos x="connsiteX2" y="connsiteY2"/>
                      </a:cxn>
                    </a:cxnLst>
                    <a:rect l="l" t="t" r="r" b="b"/>
                    <a:pathLst>
                      <a:path w="396893" h="51288">
                        <a:moveTo>
                          <a:pt x="0" y="488"/>
                        </a:moveTo>
                        <a:cubicBezTo>
                          <a:pt x="67072" y="26285"/>
                          <a:pt x="133876" y="51369"/>
                          <a:pt x="200025" y="51288"/>
                        </a:cubicBezTo>
                        <a:cubicBezTo>
                          <a:pt x="266174" y="51207"/>
                          <a:pt x="332202" y="27384"/>
                          <a:pt x="396893" y="0"/>
                        </a:cubicBezTo>
                      </a:path>
                    </a:pathLst>
                  </a:custGeom>
                  <a:noFill/>
                  <a:ln w="6350">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cxnSp>
            <p:nvCxnSpPr>
              <p:cNvPr id="151" name="Straight Arrow Connector 150">
                <a:extLst>
                  <a:ext uri="{FF2B5EF4-FFF2-40B4-BE49-F238E27FC236}">
                    <a16:creationId xmlns:a16="http://schemas.microsoft.com/office/drawing/2014/main" id="{12F8BF82-629B-4185-8BFF-DDC05A71D517}"/>
                  </a:ext>
                </a:extLst>
              </p:cNvPr>
              <p:cNvCxnSpPr>
                <a:cxnSpLocks/>
              </p:cNvCxnSpPr>
              <p:nvPr/>
            </p:nvCxnSpPr>
            <p:spPr>
              <a:xfrm>
                <a:off x="6441627" y="3630938"/>
                <a:ext cx="369591" cy="234556"/>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03CC96D0-37BE-49F3-8EE8-3DE9C2245F09}"/>
                  </a:ext>
                </a:extLst>
              </p:cNvPr>
              <p:cNvGrpSpPr/>
              <p:nvPr/>
            </p:nvGrpSpPr>
            <p:grpSpPr>
              <a:xfrm>
                <a:off x="4890649" y="3735825"/>
                <a:ext cx="490818" cy="490818"/>
                <a:chOff x="5719116" y="1839327"/>
                <a:chExt cx="753767" cy="753767"/>
              </a:xfrm>
            </p:grpSpPr>
            <p:sp>
              <p:nvSpPr>
                <p:cNvPr id="155" name="Oval 154">
                  <a:extLst>
                    <a:ext uri="{FF2B5EF4-FFF2-40B4-BE49-F238E27FC236}">
                      <a16:creationId xmlns:a16="http://schemas.microsoft.com/office/drawing/2014/main" id="{895B6504-96CF-4CCF-9A1C-EE023F9FCE78}"/>
                    </a:ext>
                  </a:extLst>
                </p:cNvPr>
                <p:cNvSpPr/>
                <p:nvPr/>
              </p:nvSpPr>
              <p:spPr>
                <a:xfrm>
                  <a:off x="5719116" y="1839327"/>
                  <a:ext cx="753767" cy="75376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6" name="Group 155">
                  <a:extLst>
                    <a:ext uri="{FF2B5EF4-FFF2-40B4-BE49-F238E27FC236}">
                      <a16:creationId xmlns:a16="http://schemas.microsoft.com/office/drawing/2014/main" id="{C99FD1B6-788A-48F3-A0AC-057087A64576}"/>
                    </a:ext>
                  </a:extLst>
                </p:cNvPr>
                <p:cNvGrpSpPr/>
                <p:nvPr/>
              </p:nvGrpSpPr>
              <p:grpSpPr>
                <a:xfrm>
                  <a:off x="5845907" y="1949119"/>
                  <a:ext cx="500183" cy="534182"/>
                  <a:chOff x="5843016" y="3181310"/>
                  <a:chExt cx="500183" cy="534182"/>
                </a:xfrm>
              </p:grpSpPr>
              <p:pic>
                <p:nvPicPr>
                  <p:cNvPr id="157" name="Graphic 156" descr="Hierarchy">
                    <a:extLst>
                      <a:ext uri="{FF2B5EF4-FFF2-40B4-BE49-F238E27FC236}">
                        <a16:creationId xmlns:a16="http://schemas.microsoft.com/office/drawing/2014/main" id="{1A03818F-1F3A-48E0-A64C-EC8A21EEAA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3016" y="3181310"/>
                    <a:ext cx="500183" cy="500183"/>
                  </a:xfrm>
                  <a:prstGeom prst="rect">
                    <a:avLst/>
                  </a:prstGeom>
                </p:spPr>
              </p:pic>
              <p:sp>
                <p:nvSpPr>
                  <p:cNvPr id="158" name="Freeform: Shape 157">
                    <a:extLst>
                      <a:ext uri="{FF2B5EF4-FFF2-40B4-BE49-F238E27FC236}">
                        <a16:creationId xmlns:a16="http://schemas.microsoft.com/office/drawing/2014/main" id="{CCC67F93-51B1-402C-85DB-65B1F2ED81F0}"/>
                      </a:ext>
                    </a:extLst>
                  </p:cNvPr>
                  <p:cNvSpPr/>
                  <p:nvPr/>
                </p:nvSpPr>
                <p:spPr>
                  <a:xfrm>
                    <a:off x="5926003" y="3639476"/>
                    <a:ext cx="333374" cy="76016"/>
                  </a:xfrm>
                  <a:custGeom>
                    <a:avLst/>
                    <a:gdLst>
                      <a:gd name="connsiteX0" fmla="*/ 0 w 395287"/>
                      <a:gd name="connsiteY0" fmla="*/ 4763 h 55580"/>
                      <a:gd name="connsiteX1" fmla="*/ 200025 w 395287"/>
                      <a:gd name="connsiteY1" fmla="*/ 55563 h 55580"/>
                      <a:gd name="connsiteX2" fmla="*/ 395287 w 395287"/>
                      <a:gd name="connsiteY2" fmla="*/ 0 h 55580"/>
                      <a:gd name="connsiteX0" fmla="*/ 0 w 396893"/>
                      <a:gd name="connsiteY0" fmla="*/ 488 h 51288"/>
                      <a:gd name="connsiteX1" fmla="*/ 200025 w 396893"/>
                      <a:gd name="connsiteY1" fmla="*/ 51288 h 51288"/>
                      <a:gd name="connsiteX2" fmla="*/ 396893 w 396893"/>
                      <a:gd name="connsiteY2" fmla="*/ 0 h 51288"/>
                    </a:gdLst>
                    <a:ahLst/>
                    <a:cxnLst>
                      <a:cxn ang="0">
                        <a:pos x="connsiteX0" y="connsiteY0"/>
                      </a:cxn>
                      <a:cxn ang="0">
                        <a:pos x="connsiteX1" y="connsiteY1"/>
                      </a:cxn>
                      <a:cxn ang="0">
                        <a:pos x="connsiteX2" y="connsiteY2"/>
                      </a:cxn>
                    </a:cxnLst>
                    <a:rect l="l" t="t" r="r" b="b"/>
                    <a:pathLst>
                      <a:path w="396893" h="51288">
                        <a:moveTo>
                          <a:pt x="0" y="488"/>
                        </a:moveTo>
                        <a:cubicBezTo>
                          <a:pt x="67072" y="26285"/>
                          <a:pt x="133876" y="51369"/>
                          <a:pt x="200025" y="51288"/>
                        </a:cubicBezTo>
                        <a:cubicBezTo>
                          <a:pt x="266174" y="51207"/>
                          <a:pt x="332202" y="27384"/>
                          <a:pt x="396893" y="0"/>
                        </a:cubicBezTo>
                      </a:path>
                    </a:pathLst>
                  </a:custGeom>
                  <a:noFill/>
                  <a:ln w="6350">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cxnSp>
            <p:nvCxnSpPr>
              <p:cNvPr id="159" name="Straight Arrow Connector 158">
                <a:extLst>
                  <a:ext uri="{FF2B5EF4-FFF2-40B4-BE49-F238E27FC236}">
                    <a16:creationId xmlns:a16="http://schemas.microsoft.com/office/drawing/2014/main" id="{17309E71-302F-4190-9737-0CCCA660C8DA}"/>
                  </a:ext>
                </a:extLst>
              </p:cNvPr>
              <p:cNvCxnSpPr>
                <a:cxnSpLocks/>
              </p:cNvCxnSpPr>
              <p:nvPr/>
            </p:nvCxnSpPr>
            <p:spPr>
              <a:xfrm flipH="1">
                <a:off x="5376102" y="3627394"/>
                <a:ext cx="347554" cy="231941"/>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2" name="Connector: Curved 441">
                <a:extLst>
                  <a:ext uri="{FF2B5EF4-FFF2-40B4-BE49-F238E27FC236}">
                    <a16:creationId xmlns:a16="http://schemas.microsoft.com/office/drawing/2014/main" id="{AA1A83A2-5F02-4E0A-A359-4BE8E3B89D51}"/>
                  </a:ext>
                </a:extLst>
              </p:cNvPr>
              <p:cNvCxnSpPr>
                <a:cxnSpLocks/>
                <a:stCxn id="134" idx="6"/>
              </p:cNvCxnSpPr>
              <p:nvPr/>
            </p:nvCxnSpPr>
            <p:spPr>
              <a:xfrm>
                <a:off x="6337135" y="2362514"/>
                <a:ext cx="1936930" cy="1050108"/>
              </a:xfrm>
              <a:prstGeom prst="curvedConnector3">
                <a:avLst>
                  <a:gd name="adj1" fmla="val 53688"/>
                </a:avLst>
              </a:prstGeom>
              <a:ln w="127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0DE67EDE-2FAF-4E94-80FD-2B7827526E68}"/>
                  </a:ext>
                </a:extLst>
              </p:cNvPr>
              <p:cNvSpPr txBox="1"/>
              <p:nvPr/>
            </p:nvSpPr>
            <p:spPr>
              <a:xfrm>
                <a:off x="4218399" y="1374782"/>
                <a:ext cx="33289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Unambiguous </a:t>
                </a:r>
                <a:r>
                  <a:rPr lang="en-US" sz="1200" b="1">
                    <a:solidFill>
                      <a:srgbClr val="000000"/>
                    </a:solidFill>
                    <a:latin typeface="Calibri" panose="020F0502020204030204"/>
                  </a:rPr>
                  <a:t>business view of data requirement: Science of terminology </a:t>
                </a: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1" name="TextBox 160">
                <a:extLst>
                  <a:ext uri="{FF2B5EF4-FFF2-40B4-BE49-F238E27FC236}">
                    <a16:creationId xmlns:a16="http://schemas.microsoft.com/office/drawing/2014/main" id="{ADB78B4E-0C1B-4200-8796-BC2C9C6A55A0}"/>
                  </a:ext>
                </a:extLst>
              </p:cNvPr>
              <p:cNvSpPr txBox="1"/>
              <p:nvPr/>
            </p:nvSpPr>
            <p:spPr>
              <a:xfrm>
                <a:off x="4786771" y="5289343"/>
                <a:ext cx="2935603" cy="646331"/>
              </a:xfrm>
              <a:prstGeom prst="rect">
                <a:avLst/>
              </a:prstGeom>
              <a:noFill/>
            </p:spPr>
            <p:txBody>
              <a:bodyPr wrap="square">
                <a:spAutoFit/>
              </a:bodyPr>
              <a:lstStyle/>
              <a:p>
                <a:pPr marL="171450" indent="-171450">
                  <a:buFont typeface="Arial" panose="020B0604020202020204" pitchFamily="34" charset="0"/>
                  <a:buChar char="•"/>
                </a:pPr>
                <a:r>
                  <a:rPr lang="en-GB" sz="1200" b="1">
                    <a:solidFill>
                      <a:srgbClr val="000000"/>
                    </a:solidFill>
                    <a:latin typeface="Calibri" panose="020F0502020204030204"/>
                  </a:rPr>
                  <a:t>Language of people/ business</a:t>
                </a:r>
              </a:p>
              <a:p>
                <a:pPr marL="171450" indent="-171450">
                  <a:buFont typeface="Arial" panose="020B0604020202020204" pitchFamily="34" charset="0"/>
                  <a:buChar char="•"/>
                </a:pPr>
                <a:r>
                  <a:rPr lang="en-GB" sz="1200" b="1">
                    <a:solidFill>
                      <a:srgbClr val="000000"/>
                    </a:solidFill>
                    <a:latin typeface="Calibri" panose="020F0502020204030204"/>
                  </a:rPr>
                  <a:t>Definite descriptions of objects</a:t>
                </a:r>
              </a:p>
              <a:p>
                <a:pPr marL="171450" indent="-171450">
                  <a:buFont typeface="Arial" panose="020B0604020202020204" pitchFamily="34" charset="0"/>
                  <a:buChar char="•"/>
                </a:pPr>
                <a:r>
                  <a:rPr lang="en-GB" sz="1200" b="1">
                    <a:solidFill>
                      <a:srgbClr val="000000"/>
                    </a:solidFill>
                    <a:latin typeface="Calibri" panose="020F0502020204030204"/>
                  </a:rPr>
                  <a:t>Clarifying concepts/ definitions</a:t>
                </a:r>
              </a:p>
            </p:txBody>
          </p:sp>
        </p:grpSp>
      </p:grpSp>
    </p:spTree>
    <p:extLst>
      <p:ext uri="{BB962C8B-B14F-4D97-AF65-F5344CB8AC3E}">
        <p14:creationId xmlns:p14="http://schemas.microsoft.com/office/powerpoint/2010/main" val="406065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055ED0-EF48-4B9F-8E3E-304640223FE8}"/>
              </a:ext>
            </a:extLst>
          </p:cNvPr>
          <p:cNvSpPr>
            <a:spLocks noGrp="1"/>
          </p:cNvSpPr>
          <p:nvPr>
            <p:ph idx="1"/>
          </p:nvPr>
        </p:nvSpPr>
        <p:spPr>
          <a:xfrm>
            <a:off x="76200" y="918429"/>
            <a:ext cx="6019800" cy="5618924"/>
          </a:xfrm>
        </p:spPr>
        <p:txBody>
          <a:bodyPr>
            <a:normAutofit/>
          </a:bodyPr>
          <a:lstStyle/>
          <a:p>
            <a:pPr>
              <a:spcBef>
                <a:spcPts val="300"/>
              </a:spcBef>
              <a:spcAft>
                <a:spcPts val="0"/>
              </a:spcAft>
            </a:pPr>
            <a:r>
              <a:rPr lang="en-US" sz="1600" b="1" dirty="0">
                <a:effectLst/>
                <a:latin typeface="Calibri" panose="020F0502020204030204" pitchFamily="34" charset="0"/>
                <a:ea typeface="Calibri" panose="020F0502020204030204" pitchFamily="34" charset="0"/>
              </a:rPr>
              <a:t>What is </a:t>
            </a:r>
            <a:r>
              <a:rPr lang="en-US" sz="1600" b="1" dirty="0">
                <a:effectLst/>
                <a:latin typeface="Calibri" panose="020F0502020204030204" pitchFamily="34" charset="0"/>
                <a:ea typeface="Calibri" panose="020F0502020204030204" pitchFamily="34" charset="0"/>
                <a:hlinkClick r:id="rId2"/>
              </a:rPr>
              <a:t>SBVR</a:t>
            </a:r>
            <a:r>
              <a:rPr lang="en-US" sz="1600" b="1" dirty="0">
                <a:effectLst/>
                <a:latin typeface="Calibri" panose="020F0502020204030204" pitchFamily="34" charset="0"/>
                <a:ea typeface="Calibri" panose="020F0502020204030204" pitchFamily="34" charset="0"/>
              </a:rPr>
              <a:t>?  </a:t>
            </a:r>
            <a:endParaRPr lang="en-GB" sz="1600" dirty="0">
              <a:effectLst/>
              <a:latin typeface="Arial" panose="020B0604020202020204" pitchFamily="34" charset="0"/>
              <a:ea typeface="Calibri" panose="020F0502020204030204" pitchFamily="34" charset="0"/>
            </a:endParaRPr>
          </a:p>
          <a:p>
            <a:pPr lvl="1">
              <a:spcBef>
                <a:spcPts val="300"/>
              </a:spcBef>
              <a:spcAft>
                <a:spcPts val="0"/>
              </a:spcAft>
              <a:tabLst>
                <a:tab pos="457200" algn="l"/>
              </a:tabLst>
            </a:pPr>
            <a:r>
              <a:rPr lang="en-US" sz="1200" dirty="0">
                <a:effectLst/>
                <a:latin typeface="Calibri" panose="020F0502020204030204" pitchFamily="34" charset="0"/>
                <a:ea typeface="Times New Roman" panose="02020603050405020304" pitchFamily="18" charset="0"/>
              </a:rPr>
              <a:t>What Regulatory Problem does SBVR Address?</a:t>
            </a:r>
            <a:endParaRPr lang="en-GB" sz="1200" dirty="0">
              <a:effectLst/>
              <a:latin typeface="Arial" panose="020B0604020202020204" pitchFamily="34" charset="0"/>
              <a:ea typeface="Calibri" panose="020F0502020204030204" pitchFamily="34" charset="0"/>
            </a:endParaRPr>
          </a:p>
          <a:p>
            <a:pPr lvl="1">
              <a:spcBef>
                <a:spcPts val="300"/>
              </a:spcBef>
              <a:spcAft>
                <a:spcPts val="0"/>
              </a:spcAft>
              <a:tabLst>
                <a:tab pos="457200" algn="l"/>
              </a:tabLst>
            </a:pPr>
            <a:r>
              <a:rPr lang="en-US" sz="1200" dirty="0">
                <a:effectLst/>
                <a:latin typeface="Calibri" panose="020F0502020204030204" pitchFamily="34" charset="0"/>
                <a:ea typeface="Times New Roman" panose="02020603050405020304" pitchFamily="18" charset="0"/>
              </a:rPr>
              <a:t>How does SBVR Remove Ambiguity from Regulatory Sentences?</a:t>
            </a:r>
            <a:endParaRPr lang="en-GB" sz="1200" dirty="0">
              <a:effectLst/>
              <a:latin typeface="Arial" panose="020B0604020202020204" pitchFamily="34" charset="0"/>
              <a:ea typeface="Calibri" panose="020F0502020204030204" pitchFamily="34" charset="0"/>
            </a:endParaRPr>
          </a:p>
          <a:p>
            <a:pPr lvl="1">
              <a:spcBef>
                <a:spcPts val="300"/>
              </a:spcBef>
              <a:spcAft>
                <a:spcPts val="0"/>
              </a:spcAft>
              <a:tabLst>
                <a:tab pos="457200" algn="l"/>
              </a:tabLst>
            </a:pPr>
            <a:r>
              <a:rPr lang="en-US" sz="1200" dirty="0">
                <a:effectLst/>
                <a:latin typeface="Calibri" panose="020F0502020204030204" pitchFamily="34" charset="0"/>
                <a:ea typeface="Times New Roman" panose="02020603050405020304" pitchFamily="18" charset="0"/>
              </a:rPr>
              <a:t>How does SBVR Remove Ambiguity from Glossary Entries?</a:t>
            </a:r>
            <a:endParaRPr lang="en-GB" sz="1200" dirty="0">
              <a:effectLst/>
              <a:latin typeface="Arial" panose="020B0604020202020204" pitchFamily="34" charset="0"/>
              <a:ea typeface="Calibri" panose="020F0502020204030204" pitchFamily="34" charset="0"/>
            </a:endParaRPr>
          </a:p>
          <a:p>
            <a:pPr lvl="1">
              <a:spcBef>
                <a:spcPts val="300"/>
              </a:spcBef>
              <a:spcAft>
                <a:spcPts val="0"/>
              </a:spcAft>
              <a:tabLst>
                <a:tab pos="457200" algn="l"/>
              </a:tabLst>
            </a:pPr>
            <a:r>
              <a:rPr lang="en-US" sz="1200" dirty="0">
                <a:solidFill>
                  <a:srgbClr val="0D0D0D"/>
                </a:solidFill>
                <a:effectLst/>
                <a:latin typeface="Calibri" panose="020F0502020204030204" pitchFamily="34" charset="0"/>
                <a:ea typeface="Times New Roman" panose="02020603050405020304" pitchFamily="18" charset="0"/>
              </a:rPr>
              <a:t>How does SBVR Remove Ambiguity from Regulatory Report Data Requirements?</a:t>
            </a:r>
            <a:endParaRPr lang="en-GB" sz="1200" dirty="0">
              <a:solidFill>
                <a:srgbClr val="0D0D0D"/>
              </a:solidFill>
              <a:effectLst/>
              <a:latin typeface="Arial" panose="020B0604020202020204" pitchFamily="34" charset="0"/>
              <a:ea typeface="Calibri" panose="020F0502020204030204" pitchFamily="34" charset="0"/>
            </a:endParaRPr>
          </a:p>
          <a:p>
            <a:pPr lvl="1">
              <a:spcBef>
                <a:spcPts val="300"/>
              </a:spcBef>
              <a:spcAft>
                <a:spcPts val="0"/>
              </a:spcAft>
              <a:tabLst>
                <a:tab pos="457200" algn="l"/>
              </a:tabLst>
            </a:pPr>
            <a:r>
              <a:rPr lang="en-US" sz="1200" dirty="0">
                <a:effectLst/>
                <a:latin typeface="Calibri" panose="020F0502020204030204" pitchFamily="34" charset="0"/>
                <a:ea typeface="Times New Roman" panose="02020603050405020304" pitchFamily="18" charset="0"/>
              </a:rPr>
              <a:t>What are SBVR Clause Skeletons </a:t>
            </a:r>
            <a:r>
              <a:rPr lang="en-US" sz="1200" i="1" dirty="0">
                <a:effectLst/>
                <a:latin typeface="Calibri" panose="020F0502020204030204" pitchFamily="34" charset="0"/>
                <a:ea typeface="Times New Roman" panose="02020603050405020304" pitchFamily="18" charset="0"/>
              </a:rPr>
              <a:t>(aka ‘verb concepts’) -- </a:t>
            </a:r>
            <a:r>
              <a:rPr lang="en-US" sz="1200" dirty="0">
                <a:effectLst/>
                <a:latin typeface="Calibri" panose="020F0502020204030204" pitchFamily="34" charset="0"/>
                <a:ea typeface="Times New Roman" panose="02020603050405020304" pitchFamily="18" charset="0"/>
              </a:rPr>
              <a:t>and why are they so Important?</a:t>
            </a:r>
            <a:endParaRPr lang="en-GB" sz="1200" dirty="0">
              <a:effectLst/>
              <a:latin typeface="Arial" panose="020B0604020202020204" pitchFamily="34" charset="0"/>
              <a:ea typeface="Calibri" panose="020F0502020204030204" pitchFamily="34" charset="0"/>
            </a:endParaRPr>
          </a:p>
          <a:p>
            <a:pPr lvl="1">
              <a:spcBef>
                <a:spcPts val="300"/>
              </a:spcBef>
              <a:spcAft>
                <a:spcPts val="0"/>
              </a:spcAft>
              <a:tabLst>
                <a:tab pos="457200" algn="l"/>
              </a:tabLst>
            </a:pPr>
            <a:r>
              <a:rPr lang="en-US" sz="1200" dirty="0">
                <a:effectLst/>
                <a:latin typeface="Calibri" panose="020F0502020204030204" pitchFamily="34" charset="0"/>
                <a:ea typeface="Times New Roman" panose="02020603050405020304" pitchFamily="18" charset="0"/>
              </a:rPr>
              <a:t>What is the difference between Machine-readable and Machine-understandable?</a:t>
            </a:r>
            <a:endParaRPr lang="en-GB" sz="1200" dirty="0">
              <a:effectLst/>
              <a:latin typeface="Arial" panose="020B0604020202020204" pitchFamily="34" charset="0"/>
              <a:ea typeface="Calibri" panose="020F0502020204030204" pitchFamily="34" charset="0"/>
            </a:endParaRPr>
          </a:p>
          <a:p>
            <a:pPr lvl="1">
              <a:spcBef>
                <a:spcPts val="300"/>
              </a:spcBef>
              <a:spcAft>
                <a:spcPts val="0"/>
              </a:spcAft>
              <a:tabLst>
                <a:tab pos="457200" algn="l"/>
              </a:tabLst>
            </a:pPr>
            <a:r>
              <a:rPr lang="en-US" sz="1200" dirty="0">
                <a:effectLst/>
                <a:latin typeface="Calibri" panose="020F0502020204030204" pitchFamily="34" charset="0"/>
                <a:ea typeface="Times New Roman" panose="02020603050405020304" pitchFamily="18" charset="0"/>
              </a:rPr>
              <a:t>How can SBVR authoring tools use Natural Language Grammar to make drafting unambiguous sentences &amp; definitions easy? </a:t>
            </a:r>
            <a:endParaRPr lang="en-GB" sz="1200" dirty="0">
              <a:effectLst/>
              <a:latin typeface="Arial" panose="020B0604020202020204" pitchFamily="34" charset="0"/>
              <a:ea typeface="Calibri" panose="020F0502020204030204" pitchFamily="34" charset="0"/>
            </a:endParaRPr>
          </a:p>
          <a:p>
            <a:pPr>
              <a:spcBef>
                <a:spcPts val="300"/>
              </a:spcBef>
              <a:spcAft>
                <a:spcPts val="0"/>
              </a:spcAft>
            </a:pPr>
            <a:r>
              <a:rPr lang="en-US" sz="1600" b="1" dirty="0">
                <a:effectLst/>
                <a:latin typeface="Calibri" panose="020F0502020204030204" pitchFamily="34" charset="0"/>
                <a:ea typeface="Calibri" panose="020F0502020204030204" pitchFamily="34" charset="0"/>
              </a:rPr>
              <a:t>How to use SBVR? </a:t>
            </a:r>
            <a:endParaRPr lang="en-GB" sz="1600" dirty="0">
              <a:effectLst/>
              <a:latin typeface="Arial" panose="020B0604020202020204" pitchFamily="34" charset="0"/>
              <a:ea typeface="Calibri" panose="020F0502020204030204" pitchFamily="34" charset="0"/>
            </a:endParaRPr>
          </a:p>
          <a:p>
            <a:pPr lvl="1">
              <a:spcBef>
                <a:spcPts val="300"/>
              </a:spcBef>
              <a:spcAft>
                <a:spcPts val="0"/>
              </a:spcAft>
              <a:tabLst>
                <a:tab pos="457200" algn="l"/>
              </a:tabLst>
            </a:pPr>
            <a:r>
              <a:rPr lang="en-US" sz="1200" dirty="0">
                <a:effectLst/>
                <a:latin typeface="Calibri" panose="020F0502020204030204" pitchFamily="34" charset="0"/>
                <a:ea typeface="Times New Roman" panose="02020603050405020304" pitchFamily="18" charset="0"/>
              </a:rPr>
              <a:t>Who uses SBVR today, and how to they use it?</a:t>
            </a:r>
            <a:endParaRPr lang="en-GB" sz="1200" dirty="0">
              <a:effectLst/>
              <a:latin typeface="Arial" panose="020B0604020202020204" pitchFamily="34" charset="0"/>
              <a:ea typeface="Calibri" panose="020F0502020204030204" pitchFamily="34" charset="0"/>
            </a:endParaRPr>
          </a:p>
          <a:p>
            <a:pPr lvl="1">
              <a:spcBef>
                <a:spcPts val="300"/>
              </a:spcBef>
              <a:spcAft>
                <a:spcPts val="0"/>
              </a:spcAft>
              <a:tabLst>
                <a:tab pos="457200" algn="l"/>
              </a:tabLst>
            </a:pPr>
            <a:r>
              <a:rPr lang="en-US" sz="1200" dirty="0">
                <a:effectLst/>
                <a:latin typeface="Calibri" panose="020F0502020204030204" pitchFamily="34" charset="0"/>
                <a:ea typeface="Times New Roman" panose="02020603050405020304" pitchFamily="18" charset="0"/>
              </a:rPr>
              <a:t>How might the life of a lawyer or policy drafter change if they were to use an SBVR authoring tool?</a:t>
            </a:r>
            <a:endParaRPr lang="en-GB" sz="1200" dirty="0">
              <a:effectLst/>
              <a:latin typeface="Arial" panose="020B0604020202020204" pitchFamily="34" charset="0"/>
              <a:ea typeface="Calibri" panose="020F0502020204030204" pitchFamily="34" charset="0"/>
            </a:endParaRPr>
          </a:p>
          <a:p>
            <a:pPr lvl="1">
              <a:spcBef>
                <a:spcPts val="300"/>
              </a:spcBef>
              <a:spcAft>
                <a:spcPts val="0"/>
              </a:spcAft>
              <a:tabLst>
                <a:tab pos="457200" algn="l"/>
              </a:tabLst>
            </a:pPr>
            <a:r>
              <a:rPr lang="en-US" sz="1200" dirty="0">
                <a:solidFill>
                  <a:srgbClr val="0D0D0D"/>
                </a:solidFill>
                <a:effectLst/>
                <a:latin typeface="Calibri" panose="020F0502020204030204" pitchFamily="34" charset="0"/>
                <a:ea typeface="Times New Roman" panose="02020603050405020304" pitchFamily="18" charset="0"/>
              </a:rPr>
              <a:t>What needs to be done to make the Glossary unambiguous?</a:t>
            </a:r>
            <a:endParaRPr lang="en-GB" sz="1200" dirty="0">
              <a:solidFill>
                <a:srgbClr val="0D0D0D"/>
              </a:solidFill>
              <a:effectLst/>
              <a:latin typeface="Arial" panose="020B0604020202020204" pitchFamily="34" charset="0"/>
              <a:ea typeface="Calibri" panose="020F0502020204030204" pitchFamily="34" charset="0"/>
            </a:endParaRPr>
          </a:p>
          <a:p>
            <a:pPr lvl="1">
              <a:spcBef>
                <a:spcPts val="300"/>
              </a:spcBef>
              <a:spcAft>
                <a:spcPts val="0"/>
              </a:spcAft>
              <a:tabLst>
                <a:tab pos="457200" algn="l"/>
              </a:tabLst>
            </a:pPr>
            <a:r>
              <a:rPr lang="en-US" sz="1200" dirty="0">
                <a:solidFill>
                  <a:srgbClr val="0D0D0D"/>
                </a:solidFill>
                <a:effectLst/>
                <a:latin typeface="Calibri" panose="020F0502020204030204" pitchFamily="34" charset="0"/>
                <a:ea typeface="Times New Roman" panose="02020603050405020304" pitchFamily="18" charset="0"/>
              </a:rPr>
              <a:t>What needs to be done to make Regulatory Report Data Requirements unambiguous?</a:t>
            </a:r>
            <a:endParaRPr lang="en-GB" sz="1200" dirty="0">
              <a:solidFill>
                <a:srgbClr val="0D0D0D"/>
              </a:solidFill>
              <a:effectLst/>
              <a:latin typeface="Arial" panose="020B0604020202020204" pitchFamily="34" charset="0"/>
              <a:ea typeface="Calibri" panose="020F0502020204030204" pitchFamily="34" charset="0"/>
            </a:endParaRPr>
          </a:p>
          <a:p>
            <a:pPr lvl="1">
              <a:spcBef>
                <a:spcPts val="300"/>
              </a:spcBef>
              <a:spcAft>
                <a:spcPts val="0"/>
              </a:spcAft>
              <a:tabLst>
                <a:tab pos="457200" algn="l"/>
              </a:tabLst>
            </a:pPr>
            <a:r>
              <a:rPr lang="en-US" sz="1200" dirty="0">
                <a:effectLst/>
                <a:latin typeface="Calibri" panose="020F0502020204030204" pitchFamily="34" charset="0"/>
                <a:ea typeface="Times New Roman" panose="02020603050405020304" pitchFamily="18" charset="0"/>
              </a:rPr>
              <a:t>What SBVR-compliant unambiguous document and glossary authoring tools are available, and who publishes them?</a:t>
            </a:r>
            <a:endParaRPr lang="en-GB" sz="1200" dirty="0">
              <a:effectLst/>
              <a:latin typeface="Arial" panose="020B0604020202020204" pitchFamily="34" charset="0"/>
              <a:ea typeface="Calibri" panose="020F0502020204030204" pitchFamily="34" charset="0"/>
            </a:endParaRPr>
          </a:p>
          <a:p>
            <a:pPr lvl="1">
              <a:spcBef>
                <a:spcPts val="300"/>
              </a:spcBef>
              <a:spcAft>
                <a:spcPts val="1000"/>
              </a:spcAft>
              <a:tabLst>
                <a:tab pos="457200" algn="l"/>
              </a:tabLst>
            </a:pPr>
            <a:r>
              <a:rPr lang="en-US" sz="1200" dirty="0">
                <a:effectLst/>
                <a:latin typeface="Calibri" panose="020F0502020204030204" pitchFamily="34" charset="0"/>
                <a:ea typeface="Calibri" panose="020F0502020204030204" pitchFamily="34" charset="0"/>
              </a:rPr>
              <a:t>What SBVR resources exist to learn and practice writing unambiguous sentences &amp; creating unambiguous glossary entries?</a:t>
            </a:r>
            <a:endParaRPr lang="en-GB" sz="1200" dirty="0">
              <a:effectLst/>
              <a:latin typeface="Arial" panose="020B0604020202020204" pitchFamily="34" charset="0"/>
              <a:ea typeface="Calibri" panose="020F0502020204030204" pitchFamily="34" charset="0"/>
            </a:endParaRPr>
          </a:p>
          <a:p>
            <a:endParaRPr lang="en-GB" sz="1600" dirty="0"/>
          </a:p>
        </p:txBody>
      </p:sp>
      <p:sp>
        <p:nvSpPr>
          <p:cNvPr id="3" name="Title 2">
            <a:extLst>
              <a:ext uri="{FF2B5EF4-FFF2-40B4-BE49-F238E27FC236}">
                <a16:creationId xmlns:a16="http://schemas.microsoft.com/office/drawing/2014/main" id="{2529E453-F46F-47AE-AAA8-2316FECA32AB}"/>
              </a:ext>
            </a:extLst>
          </p:cNvPr>
          <p:cNvSpPr>
            <a:spLocks noGrp="1"/>
          </p:cNvSpPr>
          <p:nvPr>
            <p:ph type="title"/>
          </p:nvPr>
        </p:nvSpPr>
        <p:spPr/>
        <p:txBody>
          <a:bodyPr>
            <a:normAutofit fontScale="90000"/>
          </a:bodyPr>
          <a:lstStyle/>
          <a:p>
            <a:r>
              <a:rPr lang="en-GB"/>
              <a:t>Fast-evolving rule book standards need to be considered </a:t>
            </a:r>
          </a:p>
        </p:txBody>
      </p:sp>
      <p:pic>
        <p:nvPicPr>
          <p:cNvPr id="4" name="Picture 3">
            <a:hlinkClick r:id="rId3"/>
            <a:extLst>
              <a:ext uri="{FF2B5EF4-FFF2-40B4-BE49-F238E27FC236}">
                <a16:creationId xmlns:a16="http://schemas.microsoft.com/office/drawing/2014/main" id="{60B14328-828D-4AB5-A60E-BE950EB3D67E}"/>
              </a:ext>
            </a:extLst>
          </p:cNvPr>
          <p:cNvPicPr>
            <a:picLocks noChangeAspect="1"/>
          </p:cNvPicPr>
          <p:nvPr/>
        </p:nvPicPr>
        <p:blipFill>
          <a:blip r:embed="rId4"/>
          <a:stretch>
            <a:fillRect/>
          </a:stretch>
        </p:blipFill>
        <p:spPr>
          <a:xfrm>
            <a:off x="2652712" y="4898493"/>
            <a:ext cx="6238875" cy="1895475"/>
          </a:xfrm>
          <a:prstGeom prst="rect">
            <a:avLst/>
          </a:prstGeom>
        </p:spPr>
      </p:pic>
      <p:pic>
        <p:nvPicPr>
          <p:cNvPr id="6" name="Picture 5">
            <a:extLst>
              <a:ext uri="{FF2B5EF4-FFF2-40B4-BE49-F238E27FC236}">
                <a16:creationId xmlns:a16="http://schemas.microsoft.com/office/drawing/2014/main" id="{C486699E-A9A4-4BAB-99D7-4DED54743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2698" y="918429"/>
            <a:ext cx="4535401" cy="39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410FC1-2637-476F-8CE0-87ED4838A67A}"/>
              </a:ext>
            </a:extLst>
          </p:cNvPr>
          <p:cNvSpPr txBox="1"/>
          <p:nvPr/>
        </p:nvSpPr>
        <p:spPr>
          <a:xfrm>
            <a:off x="1624001" y="952603"/>
            <a:ext cx="2924198" cy="246221"/>
          </a:xfrm>
          <a:prstGeom prst="rect">
            <a:avLst/>
          </a:prstGeom>
          <a:noFill/>
        </p:spPr>
        <p:txBody>
          <a:bodyPr wrap="none" rtlCol="0">
            <a:spAutoFit/>
          </a:bodyPr>
          <a:lstStyle/>
          <a:p>
            <a:r>
              <a:rPr lang="en-US" sz="1000"/>
              <a:t>(CTRL+Click on Link to access answer slides) </a:t>
            </a:r>
            <a:endParaRPr lang="en-GB" sz="1000"/>
          </a:p>
        </p:txBody>
      </p:sp>
      <p:sp>
        <p:nvSpPr>
          <p:cNvPr id="7" name="TextBox 6">
            <a:extLst>
              <a:ext uri="{FF2B5EF4-FFF2-40B4-BE49-F238E27FC236}">
                <a16:creationId xmlns:a16="http://schemas.microsoft.com/office/drawing/2014/main" id="{8B068FE7-5D85-48A2-BA17-1EFB10083A12}"/>
              </a:ext>
            </a:extLst>
          </p:cNvPr>
          <p:cNvSpPr txBox="1"/>
          <p:nvPr/>
        </p:nvSpPr>
        <p:spPr>
          <a:xfrm>
            <a:off x="8891587" y="6337298"/>
            <a:ext cx="2214068" cy="400110"/>
          </a:xfrm>
          <a:prstGeom prst="rect">
            <a:avLst/>
          </a:prstGeom>
          <a:noFill/>
        </p:spPr>
        <p:txBody>
          <a:bodyPr wrap="none" rtlCol="0">
            <a:spAutoFit/>
          </a:bodyPr>
          <a:lstStyle/>
          <a:p>
            <a:r>
              <a:rPr lang="en-US" sz="1000"/>
              <a:t>(CTRL+Click on Image to the left </a:t>
            </a:r>
          </a:p>
          <a:p>
            <a:pPr algn="ctr"/>
            <a:r>
              <a:rPr lang="en-US" sz="1000"/>
              <a:t>to access document )</a:t>
            </a:r>
            <a:endParaRPr lang="en-GB" sz="1000"/>
          </a:p>
        </p:txBody>
      </p:sp>
    </p:spTree>
    <p:extLst>
      <p:ext uri="{BB962C8B-B14F-4D97-AF65-F5344CB8AC3E}">
        <p14:creationId xmlns:p14="http://schemas.microsoft.com/office/powerpoint/2010/main" val="345289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A25E1CA-1DFF-475F-BA09-EBDCA54CECB5}"/>
              </a:ext>
            </a:extLst>
          </p:cNvPr>
          <p:cNvSpPr>
            <a:spLocks noGrp="1" noChangeArrowheads="1"/>
          </p:cNvSpPr>
          <p:nvPr>
            <p:ph type="title"/>
          </p:nvPr>
        </p:nvSpPr>
        <p:spPr>
          <a:xfrm>
            <a:off x="1416050" y="115888"/>
            <a:ext cx="9251950" cy="950912"/>
          </a:xfrm>
        </p:spPr>
        <p:txBody>
          <a:bodyPr/>
          <a:lstStyle/>
          <a:p>
            <a:pPr algn="ctr"/>
            <a:r>
              <a:rPr lang="en-US" altLang="en-US" sz="2800"/>
              <a:t>Reference Schemes to connect </a:t>
            </a:r>
            <a:br>
              <a:rPr lang="en-US" altLang="en-US" sz="2800"/>
            </a:br>
            <a:r>
              <a:rPr lang="en-US" altLang="en-US" sz="2800"/>
              <a:t>General Concepts with Names of Individual Concepts </a:t>
            </a:r>
            <a:endParaRPr lang="en-GB" altLang="en-US" sz="2800"/>
          </a:p>
        </p:txBody>
      </p:sp>
      <p:sp>
        <p:nvSpPr>
          <p:cNvPr id="81923" name="Rectangle 3">
            <a:extLst>
              <a:ext uri="{FF2B5EF4-FFF2-40B4-BE49-F238E27FC236}">
                <a16:creationId xmlns:a16="http://schemas.microsoft.com/office/drawing/2014/main" id="{09849C05-2D62-487E-B60E-B8E19BF184A9}"/>
              </a:ext>
            </a:extLst>
          </p:cNvPr>
          <p:cNvSpPr>
            <a:spLocks noGrp="1" noChangeArrowheads="1"/>
          </p:cNvSpPr>
          <p:nvPr>
            <p:ph type="body" idx="1"/>
          </p:nvPr>
        </p:nvSpPr>
        <p:spPr>
          <a:ln/>
          <a:extLst>
            <a:ext uri="{91240B29-F687-4F45-9708-019B960494DF}">
              <a14:hiddenLine xmlns:a14="http://schemas.microsoft.com/office/drawing/2010/main" w="9525">
                <a:solidFill>
                  <a:srgbClr val="FF6400"/>
                </a:solidFill>
                <a:miter lim="800000"/>
                <a:headEnd/>
                <a:tailEnd/>
              </a14:hiddenLine>
            </a:ext>
          </a:extLst>
        </p:spPr>
        <p:txBody>
          <a:bodyPr/>
          <a:lstStyle/>
          <a:p>
            <a:pPr>
              <a:lnSpc>
                <a:spcPct val="90000"/>
              </a:lnSpc>
            </a:pPr>
            <a:r>
              <a:rPr lang="en-GB" altLang="en-US" sz="2000"/>
              <a:t>Needed for all general concepts whose instances need to be identified by the business</a:t>
            </a:r>
          </a:p>
          <a:p>
            <a:pPr>
              <a:lnSpc>
                <a:spcPct val="90000"/>
              </a:lnSpc>
            </a:pPr>
            <a:r>
              <a:rPr lang="en-GB" altLang="en-US" sz="2000"/>
              <a:t>Example:</a:t>
            </a:r>
          </a:p>
          <a:p>
            <a:pPr>
              <a:lnSpc>
                <a:spcPct val="90000"/>
              </a:lnSpc>
              <a:buFontTx/>
              <a:buNone/>
            </a:pPr>
            <a:r>
              <a:rPr lang="en-GB" altLang="en-US" sz="2000"/>
              <a:t>	</a:t>
            </a:r>
            <a:r>
              <a:rPr lang="en-GB" altLang="en-US" sz="2000" b="1" u="sng">
                <a:solidFill>
                  <a:srgbClr val="009999"/>
                </a:solidFill>
              </a:rPr>
              <a:t>rental car</a:t>
            </a:r>
          </a:p>
          <a:p>
            <a:pPr marL="2870200" lvl="1" indent="-2247900">
              <a:lnSpc>
                <a:spcPct val="90000"/>
              </a:lnSpc>
              <a:buNone/>
            </a:pPr>
            <a:r>
              <a:rPr lang="en-GB" altLang="en-US" sz="1800">
                <a:solidFill>
                  <a:srgbClr val="333333"/>
                </a:solidFill>
              </a:rPr>
              <a:t>Definition:</a:t>
            </a:r>
            <a:r>
              <a:rPr lang="en-GB" altLang="en-US" sz="1800"/>
              <a:t>	</a:t>
            </a:r>
            <a:r>
              <a:rPr lang="en-GB" altLang="en-US" sz="1800" u="sng">
                <a:solidFill>
                  <a:srgbClr val="009999"/>
                </a:solidFill>
              </a:rPr>
              <a:t>car</a:t>
            </a:r>
            <a:r>
              <a:rPr lang="en-GB" altLang="en-US" sz="1800"/>
              <a:t> </a:t>
            </a:r>
            <a:r>
              <a:rPr lang="en-GB" altLang="en-US" sz="1800">
                <a:solidFill>
                  <a:srgbClr val="FF6400"/>
                </a:solidFill>
              </a:rPr>
              <a:t>that</a:t>
            </a:r>
            <a:r>
              <a:rPr lang="en-GB" altLang="en-US" sz="1800"/>
              <a:t> </a:t>
            </a:r>
            <a:r>
              <a:rPr lang="en-GB" altLang="en-US" sz="1800" i="1">
                <a:solidFill>
                  <a:schemeClr val="accent2"/>
                </a:solidFill>
              </a:rPr>
              <a:t>is owned by</a:t>
            </a:r>
            <a:r>
              <a:rPr lang="en-GB" altLang="en-US" sz="1800"/>
              <a:t> </a:t>
            </a:r>
            <a:r>
              <a:rPr lang="en-GB" altLang="en-US" sz="1800" b="1">
                <a:solidFill>
                  <a:srgbClr val="008000"/>
                </a:solidFill>
                <a:latin typeface="Arial Narrow" panose="020B0606020202030204" pitchFamily="34" charset="0"/>
              </a:rPr>
              <a:t>EU-Rent</a:t>
            </a:r>
            <a:r>
              <a:rPr lang="en-GB" altLang="en-US" sz="1800"/>
              <a:t> </a:t>
            </a:r>
            <a:r>
              <a:rPr lang="en-GB" altLang="en-US" sz="1800">
                <a:solidFill>
                  <a:srgbClr val="FF6400"/>
                </a:solidFill>
              </a:rPr>
              <a:t>and</a:t>
            </a:r>
            <a:r>
              <a:rPr lang="en-GB" altLang="en-US" sz="1800"/>
              <a:t> is used for rentals</a:t>
            </a:r>
          </a:p>
          <a:p>
            <a:pPr marL="2870200" lvl="1" indent="-2247900">
              <a:lnSpc>
                <a:spcPct val="90000"/>
              </a:lnSpc>
              <a:buNone/>
            </a:pPr>
            <a:r>
              <a:rPr lang="en-GB" altLang="en-US" sz="1800">
                <a:solidFill>
                  <a:srgbClr val="333333"/>
                </a:solidFill>
              </a:rPr>
              <a:t>Reference Scheme:</a:t>
            </a:r>
            <a:r>
              <a:rPr lang="en-GB" altLang="en-US" sz="1800"/>
              <a:t>	</a:t>
            </a:r>
            <a:r>
              <a:rPr lang="en-GB" altLang="en-US" sz="1800" u="sng">
                <a:solidFill>
                  <a:srgbClr val="009999"/>
                </a:solidFill>
              </a:rPr>
              <a:t>VIN</a:t>
            </a:r>
          </a:p>
          <a:p>
            <a:pPr>
              <a:lnSpc>
                <a:spcPct val="90000"/>
              </a:lnSpc>
              <a:buFontTx/>
              <a:buNone/>
            </a:pPr>
            <a:r>
              <a:rPr lang="en-GB" altLang="en-US" sz="2000"/>
              <a:t>	</a:t>
            </a:r>
            <a:r>
              <a:rPr lang="en-GB" altLang="en-US" sz="2000" b="1" u="sng">
                <a:solidFill>
                  <a:srgbClr val="009999"/>
                </a:solidFill>
              </a:rPr>
              <a:t>car model</a:t>
            </a:r>
          </a:p>
          <a:p>
            <a:pPr marL="2870200" lvl="1" indent="-2247900">
              <a:lnSpc>
                <a:spcPct val="90000"/>
              </a:lnSpc>
              <a:buNone/>
            </a:pPr>
            <a:r>
              <a:rPr lang="en-GB" altLang="en-US" sz="1800">
                <a:solidFill>
                  <a:srgbClr val="333333"/>
                </a:solidFill>
              </a:rPr>
              <a:t>Definition:</a:t>
            </a:r>
            <a:r>
              <a:rPr lang="en-GB" altLang="en-US" sz="1800"/>
              <a:t>	</a:t>
            </a:r>
            <a:r>
              <a:rPr lang="en-US" altLang="en-US" sz="1800"/>
              <a:t>Type of car supplied by a manufacturer with a standard specification that includes  body style, engine size, and fuel type(s). </a:t>
            </a:r>
          </a:p>
          <a:p>
            <a:pPr marL="2870200" lvl="1" indent="-2247900">
              <a:lnSpc>
                <a:spcPct val="90000"/>
              </a:lnSpc>
              <a:buNone/>
            </a:pPr>
            <a:r>
              <a:rPr lang="en-US" altLang="en-US" sz="1800">
                <a:solidFill>
                  <a:srgbClr val="333333"/>
                </a:solidFill>
              </a:rPr>
              <a:t>Note:</a:t>
            </a:r>
            <a:r>
              <a:rPr lang="en-US" altLang="en-US" sz="1800"/>
              <a:t>	EU-Rent bases its model names on those assigned by the car manufacturers, but sometimes has to extend them to distinguish models, for example with/without air conditioning.</a:t>
            </a:r>
          </a:p>
          <a:p>
            <a:pPr marL="2870200" lvl="1" indent="-2247900">
              <a:lnSpc>
                <a:spcPct val="90000"/>
              </a:lnSpc>
              <a:buNone/>
            </a:pPr>
            <a:r>
              <a:rPr lang="en-GB" altLang="en-US" sz="1800">
                <a:solidFill>
                  <a:srgbClr val="333333"/>
                </a:solidFill>
              </a:rPr>
              <a:t>Reference Scheme:</a:t>
            </a:r>
            <a:r>
              <a:rPr lang="en-GB" altLang="en-US" sz="1800"/>
              <a:t>	</a:t>
            </a:r>
            <a:r>
              <a:rPr lang="en-GB" altLang="en-US" sz="1800" u="sng">
                <a:solidFill>
                  <a:srgbClr val="009999"/>
                </a:solidFill>
              </a:rPr>
              <a:t>manufacturer code</a:t>
            </a:r>
            <a:r>
              <a:rPr lang="en-GB" altLang="en-US" sz="1800">
                <a:solidFill>
                  <a:srgbClr val="FF6400"/>
                </a:solidFill>
              </a:rPr>
              <a:t>,</a:t>
            </a:r>
            <a:r>
              <a:rPr lang="en-GB" altLang="en-US" sz="1800"/>
              <a:t> </a:t>
            </a:r>
            <a:r>
              <a:rPr lang="en-GB" altLang="en-US" sz="1800" u="sng">
                <a:solidFill>
                  <a:srgbClr val="009999"/>
                </a:solidFill>
              </a:rPr>
              <a:t>model id</a:t>
            </a:r>
            <a:endParaRPr lang="en-GB" altLang="en-US"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7E9141E-3A52-48A3-9A47-BA9A1DCEA301}"/>
              </a:ext>
            </a:extLst>
          </p:cNvPr>
          <p:cNvSpPr>
            <a:spLocks noGrp="1"/>
          </p:cNvSpPr>
          <p:nvPr>
            <p:ph idx="1"/>
          </p:nvPr>
        </p:nvSpPr>
        <p:spPr>
          <a:xfrm>
            <a:off x="182880" y="1311566"/>
            <a:ext cx="11313795" cy="5187744"/>
          </a:xfrm>
        </p:spPr>
        <p:txBody>
          <a:bodyPr vert="horz" lIns="91440" tIns="45720" rIns="91440" bIns="45720" rtlCol="0" anchor="t">
            <a:normAutofit/>
          </a:bodyPr>
          <a:lstStyle/>
          <a:p>
            <a:pPr>
              <a:lnSpc>
                <a:spcPct val="107000"/>
              </a:lnSpc>
              <a:spcAft>
                <a:spcPts val="800"/>
              </a:spcAft>
            </a:pPr>
            <a:r>
              <a:rPr lang="en-US" sz="1800">
                <a:effectLst/>
                <a:latin typeface="Century Gothic" panose="020B0502020202020204" pitchFamily="34" charset="0"/>
                <a:ea typeface="Calibri" panose="020F0502020204030204" pitchFamily="34" charset="0"/>
                <a:cs typeface="Arial" panose="020B0604020202020204" pitchFamily="34" charset="0"/>
              </a:rPr>
              <a:t>16:00 Introductions</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a:effectLst/>
                <a:latin typeface="Century Gothic" panose="020B0502020202020204" pitchFamily="34" charset="0"/>
                <a:ea typeface="Calibri" panose="020F0502020204030204" pitchFamily="34" charset="0"/>
                <a:cs typeface="Arial" panose="020B0604020202020204" pitchFamily="34" charset="0"/>
              </a:rPr>
              <a:t>16:10 30 April recap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a:effectLst/>
                <a:latin typeface="Century Gothic" panose="020B0502020202020204" pitchFamily="34" charset="0"/>
                <a:ea typeface="Calibri" panose="020F0502020204030204" pitchFamily="34" charset="0"/>
                <a:cs typeface="Arial" panose="020B0604020202020204" pitchFamily="34" charset="0"/>
              </a:rPr>
              <a:t>16:20 Proposed scope and key milestones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a:effectLst/>
                <a:latin typeface="Century Gothic" panose="020B0502020202020204" pitchFamily="34" charset="0"/>
                <a:ea typeface="Calibri" panose="020F0502020204030204" pitchFamily="34" charset="0"/>
                <a:cs typeface="Arial" panose="020B0604020202020204" pitchFamily="34" charset="0"/>
              </a:rPr>
              <a:t>16:30 Project plan and resource requirements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a:effectLst/>
                <a:latin typeface="Century Gothic" panose="020B0502020202020204" pitchFamily="34" charset="0"/>
                <a:ea typeface="Calibri" panose="020F0502020204030204" pitchFamily="34" charset="0"/>
                <a:cs typeface="Arial" panose="020B0604020202020204" pitchFamily="34" charset="0"/>
              </a:rPr>
              <a:t>17:15 Governance, Launch plans and next steps</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US" sz="1800">
                <a:effectLst/>
                <a:latin typeface="Century Gothic" panose="020B0502020202020204" pitchFamily="34" charset="0"/>
                <a:ea typeface="Calibri" panose="020F0502020204030204" pitchFamily="34" charset="0"/>
                <a:cs typeface="Arial" panose="020B0604020202020204" pitchFamily="34" charset="0"/>
              </a:rPr>
              <a:t>17:30 End</a:t>
            </a:r>
            <a:endParaRPr lang="en-GB"/>
          </a:p>
        </p:txBody>
      </p:sp>
      <p:sp>
        <p:nvSpPr>
          <p:cNvPr id="5" name="Title 4">
            <a:extLst>
              <a:ext uri="{FF2B5EF4-FFF2-40B4-BE49-F238E27FC236}">
                <a16:creationId xmlns:a16="http://schemas.microsoft.com/office/drawing/2014/main" id="{96CF127C-8EDD-40DA-BF95-3611D45C8F24}"/>
              </a:ext>
            </a:extLst>
          </p:cNvPr>
          <p:cNvSpPr>
            <a:spLocks noGrp="1"/>
          </p:cNvSpPr>
          <p:nvPr>
            <p:ph type="title"/>
          </p:nvPr>
        </p:nvSpPr>
        <p:spPr/>
        <p:txBody>
          <a:bodyPr/>
          <a:lstStyle/>
          <a:p>
            <a:r>
              <a:rPr lang="en-GB"/>
              <a:t>Agenda</a:t>
            </a:r>
          </a:p>
        </p:txBody>
      </p:sp>
      <p:sp>
        <p:nvSpPr>
          <p:cNvPr id="7" name="Rectangle 6">
            <a:extLst>
              <a:ext uri="{FF2B5EF4-FFF2-40B4-BE49-F238E27FC236}">
                <a16:creationId xmlns:a16="http://schemas.microsoft.com/office/drawing/2014/main" id="{249F4C8C-1FF2-4293-A85F-9D2EEF5D7553}"/>
              </a:ext>
            </a:extLst>
          </p:cNvPr>
          <p:cNvSpPr/>
          <p:nvPr/>
        </p:nvSpPr>
        <p:spPr>
          <a:xfrm>
            <a:off x="182880" y="2908655"/>
            <a:ext cx="9658349" cy="3565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1FC6042-D00A-4329-B045-E0B64B8B9D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3034" y="152684"/>
            <a:ext cx="947281" cy="432000"/>
          </a:xfrm>
          <a:prstGeom prst="rect">
            <a:avLst/>
          </a:prstGeom>
        </p:spPr>
      </p:pic>
    </p:spTree>
    <p:extLst>
      <p:ext uri="{BB962C8B-B14F-4D97-AF65-F5344CB8AC3E}">
        <p14:creationId xmlns:p14="http://schemas.microsoft.com/office/powerpoint/2010/main" val="328421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AFC64-9744-4700-97C6-FF30344DAEE3}"/>
              </a:ext>
            </a:extLst>
          </p:cNvPr>
          <p:cNvSpPr>
            <a:spLocks noGrp="1"/>
          </p:cNvSpPr>
          <p:nvPr>
            <p:ph type="title"/>
          </p:nvPr>
        </p:nvSpPr>
        <p:spPr/>
        <p:txBody>
          <a:bodyPr/>
          <a:lstStyle/>
          <a:p>
            <a:r>
              <a:rPr lang="en-GB"/>
              <a:t>Engagement approach</a:t>
            </a:r>
          </a:p>
        </p:txBody>
      </p:sp>
      <p:pic>
        <p:nvPicPr>
          <p:cNvPr id="4" name="Picture 3">
            <a:extLst>
              <a:ext uri="{FF2B5EF4-FFF2-40B4-BE49-F238E27FC236}">
                <a16:creationId xmlns:a16="http://schemas.microsoft.com/office/drawing/2014/main" id="{51ADF418-42BF-409E-9D06-F454453D41B5}"/>
              </a:ext>
            </a:extLst>
          </p:cNvPr>
          <p:cNvPicPr/>
          <p:nvPr/>
        </p:nvPicPr>
        <p:blipFill>
          <a:blip r:embed="rId2"/>
          <a:stretch>
            <a:fillRect/>
          </a:stretch>
        </p:blipFill>
        <p:spPr>
          <a:xfrm>
            <a:off x="1383908" y="862019"/>
            <a:ext cx="9055780" cy="3682463"/>
          </a:xfrm>
          <a:prstGeom prst="rect">
            <a:avLst/>
          </a:prstGeom>
        </p:spPr>
      </p:pic>
      <p:pic>
        <p:nvPicPr>
          <p:cNvPr id="8" name="Picture 7">
            <a:extLst>
              <a:ext uri="{FF2B5EF4-FFF2-40B4-BE49-F238E27FC236}">
                <a16:creationId xmlns:a16="http://schemas.microsoft.com/office/drawing/2014/main" id="{2E893990-7B71-4B0F-B12A-8BADD1AD203E}"/>
              </a:ext>
            </a:extLst>
          </p:cNvPr>
          <p:cNvPicPr/>
          <p:nvPr/>
        </p:nvPicPr>
        <p:blipFill>
          <a:blip r:embed="rId3"/>
          <a:stretch>
            <a:fillRect/>
          </a:stretch>
        </p:blipFill>
        <p:spPr>
          <a:xfrm>
            <a:off x="4119154" y="3429000"/>
            <a:ext cx="8701405" cy="2991485"/>
          </a:xfrm>
          <a:prstGeom prst="rect">
            <a:avLst/>
          </a:prstGeom>
        </p:spPr>
      </p:pic>
      <p:pic>
        <p:nvPicPr>
          <p:cNvPr id="9" name="Picture 8">
            <a:extLst>
              <a:ext uri="{FF2B5EF4-FFF2-40B4-BE49-F238E27FC236}">
                <a16:creationId xmlns:a16="http://schemas.microsoft.com/office/drawing/2014/main" id="{3A606BCB-A11E-4917-8251-D3CFAE81F59C}"/>
              </a:ext>
            </a:extLst>
          </p:cNvPr>
          <p:cNvPicPr>
            <a:picLocks noChangeAspect="1"/>
          </p:cNvPicPr>
          <p:nvPr/>
        </p:nvPicPr>
        <p:blipFill>
          <a:blip r:embed="rId4"/>
          <a:stretch>
            <a:fillRect/>
          </a:stretch>
        </p:blipFill>
        <p:spPr>
          <a:xfrm>
            <a:off x="296986" y="3767488"/>
            <a:ext cx="5495109" cy="2777169"/>
          </a:xfrm>
          <a:prstGeom prst="rect">
            <a:avLst/>
          </a:prstGeom>
        </p:spPr>
      </p:pic>
    </p:spTree>
    <p:extLst>
      <p:ext uri="{BB962C8B-B14F-4D97-AF65-F5344CB8AC3E}">
        <p14:creationId xmlns:p14="http://schemas.microsoft.com/office/powerpoint/2010/main" val="295836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21068E-EDC0-4B44-8388-9F89A94A022A}"/>
              </a:ext>
            </a:extLst>
          </p:cNvPr>
          <p:cNvSpPr>
            <a:spLocks noGrp="1"/>
          </p:cNvSpPr>
          <p:nvPr>
            <p:ph type="title"/>
          </p:nvPr>
        </p:nvSpPr>
        <p:spPr/>
        <p:txBody>
          <a:bodyPr/>
          <a:lstStyle/>
          <a:p>
            <a:r>
              <a:rPr lang="en-GB"/>
              <a:t>DRAFT governance framework</a:t>
            </a:r>
          </a:p>
        </p:txBody>
      </p:sp>
      <p:pic>
        <p:nvPicPr>
          <p:cNvPr id="4" name="Graphic 3" descr="Meeting">
            <a:extLst>
              <a:ext uri="{FF2B5EF4-FFF2-40B4-BE49-F238E27FC236}">
                <a16:creationId xmlns:a16="http://schemas.microsoft.com/office/drawing/2014/main" id="{5B054123-C470-4BFF-8935-1165A14F9C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5182" y="2866071"/>
            <a:ext cx="1080000" cy="1080000"/>
          </a:xfrm>
          <a:prstGeom prst="rect">
            <a:avLst/>
          </a:prstGeom>
          <a:effectLst>
            <a:outerShdw blurRad="50800" dist="38100" dir="2700000" algn="tl" rotWithShape="0">
              <a:prstClr val="black">
                <a:alpha val="40000"/>
              </a:prstClr>
            </a:outerShdw>
          </a:effectLst>
        </p:spPr>
      </p:pic>
      <p:pic>
        <p:nvPicPr>
          <p:cNvPr id="5" name="Graphic 4" descr="Customer review">
            <a:extLst>
              <a:ext uri="{FF2B5EF4-FFF2-40B4-BE49-F238E27FC236}">
                <a16:creationId xmlns:a16="http://schemas.microsoft.com/office/drawing/2014/main" id="{FE4AFE30-0218-49E6-A924-DDD71ED7CF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4060" y="1210578"/>
            <a:ext cx="1080000" cy="108000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C4E7ED62-C78C-43D1-B78B-D462E0E38F78}"/>
              </a:ext>
            </a:extLst>
          </p:cNvPr>
          <p:cNvSpPr txBox="1"/>
          <p:nvPr/>
        </p:nvSpPr>
        <p:spPr>
          <a:xfrm>
            <a:off x="445230" y="1327198"/>
            <a:ext cx="5152806" cy="907941"/>
          </a:xfrm>
          <a:prstGeom prst="rect">
            <a:avLst/>
          </a:prstGeom>
          <a:noFill/>
        </p:spPr>
        <p:txBody>
          <a:bodyPr wrap="square" rtlCol="0">
            <a:spAutoFit/>
          </a:bodyPr>
          <a:lstStyle/>
          <a:p>
            <a:pPr defTabSz="742969">
              <a:defRPr/>
            </a:pPr>
            <a:r>
              <a:rPr lang="en-GB" sz="1200" b="1">
                <a:solidFill>
                  <a:prstClr val="black"/>
                </a:solidFill>
                <a:latin typeface="Calibri" panose="020F0502020204030204" pitchFamily="34" charset="0"/>
                <a:cs typeface="Calibri" panose="020F0502020204030204" pitchFamily="34" charset="0"/>
              </a:rPr>
              <a:t>Governance: Vision, oversight and steering</a:t>
            </a:r>
          </a:p>
          <a:p>
            <a:pPr marL="139306" indent="-139306" defTabSz="742969">
              <a:spcAft>
                <a:spcPts val="300"/>
              </a:spcAft>
              <a:buFont typeface="Arial" panose="020B0604020202020204" pitchFamily="34" charset="0"/>
              <a:buChar char="•"/>
              <a:defRPr/>
            </a:pPr>
            <a:r>
              <a:rPr lang="en-GB" sz="1200">
                <a:solidFill>
                  <a:schemeClr val="tx1">
                    <a:lumMod val="65000"/>
                    <a:lumOff val="35000"/>
                  </a:schemeClr>
                </a:solidFill>
                <a:latin typeface="Calibri" panose="020F0502020204030204" pitchFamily="34" charset="0"/>
                <a:cs typeface="Calibri" panose="020F0502020204030204" pitchFamily="34" charset="0"/>
              </a:rPr>
              <a:t>Oversee delivery of RRDS EMIR project </a:t>
            </a:r>
          </a:p>
          <a:p>
            <a:pPr marL="139306" indent="-139306" defTabSz="742969">
              <a:spcAft>
                <a:spcPts val="300"/>
              </a:spcAft>
              <a:buFont typeface="Arial" panose="020B0604020202020204" pitchFamily="34" charset="0"/>
              <a:buChar char="•"/>
              <a:defRPr/>
            </a:pPr>
            <a:r>
              <a:rPr lang="en-GB" sz="1200">
                <a:solidFill>
                  <a:schemeClr val="tx1">
                    <a:lumMod val="65000"/>
                    <a:lumOff val="35000"/>
                  </a:schemeClr>
                </a:solidFill>
                <a:latin typeface="Calibri" panose="020F0502020204030204" pitchFamily="34" charset="0"/>
                <a:cs typeface="Calibri" panose="020F0502020204030204" pitchFamily="34" charset="0"/>
              </a:rPr>
              <a:t>Align with trade association work to establish best practices </a:t>
            </a:r>
          </a:p>
          <a:p>
            <a:pPr marL="139306" indent="-139306" defTabSz="742969">
              <a:spcAft>
                <a:spcPts val="300"/>
              </a:spcAft>
              <a:buFont typeface="Arial" panose="020B0604020202020204" pitchFamily="34" charset="0"/>
              <a:buChar char="•"/>
              <a:defRPr/>
            </a:pPr>
            <a:r>
              <a:rPr lang="en-GB" sz="1200">
                <a:solidFill>
                  <a:schemeClr val="tx1">
                    <a:lumMod val="65000"/>
                    <a:lumOff val="35000"/>
                  </a:schemeClr>
                </a:solidFill>
                <a:latin typeface="Calibri" panose="020F0502020204030204" pitchFamily="34" charset="0"/>
                <a:cs typeface="Calibri" panose="020F0502020204030204" pitchFamily="34" charset="0"/>
              </a:rPr>
              <a:t>Help overcome obstacles</a:t>
            </a:r>
          </a:p>
        </p:txBody>
      </p:sp>
      <p:pic>
        <p:nvPicPr>
          <p:cNvPr id="12" name="Graphic 11" descr="User network">
            <a:extLst>
              <a:ext uri="{FF2B5EF4-FFF2-40B4-BE49-F238E27FC236}">
                <a16:creationId xmlns:a16="http://schemas.microsoft.com/office/drawing/2014/main" id="{319D64B9-AAD6-4D5B-9C75-3910B5B3A5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74000" y="4820700"/>
            <a:ext cx="1080000" cy="1080000"/>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F70C595D-0F40-458B-87E4-749049B023C0}"/>
              </a:ext>
            </a:extLst>
          </p:cNvPr>
          <p:cNvSpPr txBox="1"/>
          <p:nvPr/>
        </p:nvSpPr>
        <p:spPr>
          <a:xfrm>
            <a:off x="445230" y="4912066"/>
            <a:ext cx="4680520" cy="907941"/>
          </a:xfrm>
          <a:prstGeom prst="rect">
            <a:avLst/>
          </a:prstGeom>
          <a:noFill/>
        </p:spPr>
        <p:txBody>
          <a:bodyPr wrap="square" rtlCol="0">
            <a:spAutoFit/>
          </a:bodyPr>
          <a:lstStyle/>
          <a:p>
            <a:pPr defTabSz="742969">
              <a:defRPr/>
            </a:pPr>
            <a:r>
              <a:rPr lang="en-GB" sz="1200" b="1">
                <a:solidFill>
                  <a:prstClr val="black"/>
                </a:solidFill>
                <a:latin typeface="Calibri" panose="020F0502020204030204" pitchFamily="34" charset="0"/>
                <a:cs typeface="Calibri" panose="020F0502020204030204" pitchFamily="34" charset="0"/>
              </a:rPr>
              <a:t>RegTech test environment: reusable assets</a:t>
            </a:r>
          </a:p>
          <a:p>
            <a:pPr marL="139306" indent="-139306" defTabSz="742969">
              <a:spcAft>
                <a:spcPts val="300"/>
              </a:spcAft>
              <a:buFont typeface="Arial" panose="020B0604020202020204" pitchFamily="34" charset="0"/>
              <a:buChar char="•"/>
              <a:defRPr/>
            </a:pPr>
            <a:r>
              <a:rPr lang="en-GB" sz="1200">
                <a:solidFill>
                  <a:schemeClr val="tx1">
                    <a:lumMod val="65000"/>
                    <a:lumOff val="35000"/>
                  </a:schemeClr>
                </a:solidFill>
                <a:latin typeface="Calibri" panose="020F0502020204030204" pitchFamily="34" charset="0"/>
                <a:cs typeface="Calibri" panose="020F0502020204030204" pitchFamily="34" charset="0"/>
              </a:rPr>
              <a:t>Reusable </a:t>
            </a:r>
            <a:r>
              <a:rPr lang="en-GB" sz="1200" u="sng">
                <a:solidFill>
                  <a:schemeClr val="tx1">
                    <a:lumMod val="65000"/>
                    <a:lumOff val="35000"/>
                  </a:schemeClr>
                </a:solidFill>
                <a:latin typeface="Calibri" panose="020F0502020204030204" pitchFamily="34" charset="0"/>
                <a:cs typeface="Calibri" panose="020F0502020204030204" pitchFamily="34" charset="0"/>
              </a:rPr>
              <a:t>technology</a:t>
            </a:r>
            <a:r>
              <a:rPr lang="en-GB" sz="1200">
                <a:solidFill>
                  <a:schemeClr val="tx1">
                    <a:lumMod val="65000"/>
                    <a:lumOff val="35000"/>
                  </a:schemeClr>
                </a:solidFill>
                <a:latin typeface="Calibri" panose="020F0502020204030204" pitchFamily="34" charset="0"/>
                <a:cs typeface="Calibri" panose="020F0502020204030204" pitchFamily="34" charset="0"/>
              </a:rPr>
              <a:t> to support collaborations </a:t>
            </a:r>
          </a:p>
          <a:p>
            <a:pPr marL="139306" indent="-139306" defTabSz="742969">
              <a:spcAft>
                <a:spcPts val="300"/>
              </a:spcAft>
              <a:buFont typeface="Arial" panose="020B0604020202020204" pitchFamily="34" charset="0"/>
              <a:buChar char="•"/>
              <a:defRPr/>
            </a:pPr>
            <a:r>
              <a:rPr lang="en-GB" sz="1200">
                <a:solidFill>
                  <a:schemeClr val="tx1">
                    <a:lumMod val="65000"/>
                    <a:lumOff val="35000"/>
                  </a:schemeClr>
                </a:solidFill>
                <a:latin typeface="Calibri" panose="020F0502020204030204" pitchFamily="34" charset="0"/>
                <a:cs typeface="Calibri" panose="020F0502020204030204" pitchFamily="34" charset="0"/>
              </a:rPr>
              <a:t>Reusable </a:t>
            </a:r>
            <a:r>
              <a:rPr lang="en-GB" sz="1200" u="sng">
                <a:solidFill>
                  <a:schemeClr val="tx1">
                    <a:lumMod val="65000"/>
                    <a:lumOff val="35000"/>
                  </a:schemeClr>
                </a:solidFill>
                <a:latin typeface="Calibri" panose="020F0502020204030204" pitchFamily="34" charset="0"/>
                <a:cs typeface="Calibri" panose="020F0502020204030204" pitchFamily="34" charset="0"/>
              </a:rPr>
              <a:t>data sets </a:t>
            </a:r>
            <a:r>
              <a:rPr lang="en-GB" sz="1200">
                <a:solidFill>
                  <a:schemeClr val="tx1">
                    <a:lumMod val="65000"/>
                    <a:lumOff val="35000"/>
                  </a:schemeClr>
                </a:solidFill>
                <a:latin typeface="Calibri" panose="020F0502020204030204" pitchFamily="34" charset="0"/>
                <a:cs typeface="Calibri" panose="020F0502020204030204" pitchFamily="34" charset="0"/>
              </a:rPr>
              <a:t>to support tests and validate results </a:t>
            </a:r>
          </a:p>
          <a:p>
            <a:pPr marL="139306" indent="-139306" defTabSz="742969">
              <a:spcAft>
                <a:spcPts val="300"/>
              </a:spcAft>
              <a:buFont typeface="Arial" panose="020B0604020202020204" pitchFamily="34" charset="0"/>
              <a:buChar char="•"/>
              <a:defRPr/>
            </a:pPr>
            <a:r>
              <a:rPr lang="en-GB" sz="1200">
                <a:solidFill>
                  <a:schemeClr val="tx1">
                    <a:lumMod val="65000"/>
                    <a:lumOff val="35000"/>
                  </a:schemeClr>
                </a:solidFill>
                <a:latin typeface="Calibri" panose="020F0502020204030204" pitchFamily="34" charset="0"/>
                <a:cs typeface="Calibri" panose="020F0502020204030204" pitchFamily="34" charset="0"/>
              </a:rPr>
              <a:t>Resources to </a:t>
            </a:r>
            <a:r>
              <a:rPr lang="en-GB" sz="1200" u="sng">
                <a:solidFill>
                  <a:schemeClr val="tx1">
                    <a:lumMod val="65000"/>
                    <a:lumOff val="35000"/>
                  </a:schemeClr>
                </a:solidFill>
                <a:latin typeface="Calibri" panose="020F0502020204030204" pitchFamily="34" charset="0"/>
                <a:cs typeface="Calibri" panose="020F0502020204030204" pitchFamily="34" charset="0"/>
              </a:rPr>
              <a:t>maintain environment and support </a:t>
            </a:r>
            <a:r>
              <a:rPr lang="en-GB" sz="1200">
                <a:solidFill>
                  <a:schemeClr val="tx1">
                    <a:lumMod val="65000"/>
                    <a:lumOff val="35000"/>
                  </a:schemeClr>
                </a:solidFill>
                <a:latin typeface="Calibri" panose="020F0502020204030204" pitchFamily="34" charset="0"/>
                <a:cs typeface="Calibri" panose="020F0502020204030204" pitchFamily="34" charset="0"/>
              </a:rPr>
              <a:t>collaborations </a:t>
            </a:r>
          </a:p>
        </p:txBody>
      </p:sp>
      <p:sp>
        <p:nvSpPr>
          <p:cNvPr id="14" name="Arc 13">
            <a:extLst>
              <a:ext uri="{FF2B5EF4-FFF2-40B4-BE49-F238E27FC236}">
                <a16:creationId xmlns:a16="http://schemas.microsoft.com/office/drawing/2014/main" id="{E84CC264-15D3-46C8-87C3-87D350AB48F0}"/>
              </a:ext>
            </a:extLst>
          </p:cNvPr>
          <p:cNvSpPr/>
          <p:nvPr/>
        </p:nvSpPr>
        <p:spPr>
          <a:xfrm>
            <a:off x="5522906" y="2429864"/>
            <a:ext cx="1462683" cy="1397809"/>
          </a:xfrm>
          <a:prstGeom prst="arc">
            <a:avLst>
              <a:gd name="adj1" fmla="val 16200000"/>
              <a:gd name="adj2" fmla="val 14380"/>
            </a:avLst>
          </a:prstGeom>
          <a:ln>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sz="1463"/>
          </a:p>
        </p:txBody>
      </p:sp>
      <p:sp>
        <p:nvSpPr>
          <p:cNvPr id="17" name="Arc 16">
            <a:extLst>
              <a:ext uri="{FF2B5EF4-FFF2-40B4-BE49-F238E27FC236}">
                <a16:creationId xmlns:a16="http://schemas.microsoft.com/office/drawing/2014/main" id="{4A5D5650-0896-453B-B949-76C165D323B5}"/>
              </a:ext>
            </a:extLst>
          </p:cNvPr>
          <p:cNvSpPr/>
          <p:nvPr/>
        </p:nvSpPr>
        <p:spPr>
          <a:xfrm rot="16200000">
            <a:off x="4681192" y="2393942"/>
            <a:ext cx="1462683" cy="1519564"/>
          </a:xfrm>
          <a:prstGeom prst="arc">
            <a:avLst>
              <a:gd name="adj1" fmla="val 16200000"/>
              <a:gd name="adj2" fmla="val 14380"/>
            </a:avLst>
          </a:prstGeom>
          <a:ln>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sz="1463"/>
          </a:p>
        </p:txBody>
      </p:sp>
      <p:sp>
        <p:nvSpPr>
          <p:cNvPr id="18" name="Rectangle 17">
            <a:extLst>
              <a:ext uri="{FF2B5EF4-FFF2-40B4-BE49-F238E27FC236}">
                <a16:creationId xmlns:a16="http://schemas.microsoft.com/office/drawing/2014/main" id="{96FFF1FB-54C5-4CA5-BA13-E84B4316D29C}"/>
              </a:ext>
            </a:extLst>
          </p:cNvPr>
          <p:cNvSpPr/>
          <p:nvPr/>
        </p:nvSpPr>
        <p:spPr>
          <a:xfrm>
            <a:off x="5994080" y="2552328"/>
            <a:ext cx="1620179" cy="400110"/>
          </a:xfrm>
          <a:prstGeom prst="rect">
            <a:avLst/>
          </a:prstGeom>
          <a:solidFill>
            <a:srgbClr val="FFFFFF">
              <a:alpha val="67059"/>
            </a:srgbClr>
          </a:solidFill>
        </p:spPr>
        <p:txBody>
          <a:bodyPr wrap="square">
            <a:spAutoFit/>
          </a:bodyPr>
          <a:lstStyle/>
          <a:p>
            <a:pPr marL="139306" indent="-139306">
              <a:buFont typeface="Arial" panose="020B0604020202020204" pitchFamily="34" charset="0"/>
              <a:buChar char="•"/>
            </a:pPr>
            <a:r>
              <a:rPr lang="en-GB" sz="1000">
                <a:solidFill>
                  <a:schemeClr val="bg1">
                    <a:lumMod val="50000"/>
                  </a:schemeClr>
                </a:solidFill>
                <a:latin typeface="Calibri" panose="020F0502020204030204" pitchFamily="34" charset="0"/>
                <a:cs typeface="Calibri" panose="020F0502020204030204" pitchFamily="34" charset="0"/>
              </a:rPr>
              <a:t>Problem statements</a:t>
            </a:r>
          </a:p>
          <a:p>
            <a:pPr marL="139306" indent="-139306">
              <a:buFont typeface="Arial" panose="020B0604020202020204" pitchFamily="34" charset="0"/>
              <a:buChar char="•"/>
            </a:pPr>
            <a:r>
              <a:rPr lang="en-GB" sz="1000">
                <a:solidFill>
                  <a:schemeClr val="bg1">
                    <a:lumMod val="50000"/>
                  </a:schemeClr>
                </a:solidFill>
                <a:latin typeface="Calibri" panose="020F0502020204030204" pitchFamily="34" charset="0"/>
                <a:cs typeface="Calibri" panose="020F0502020204030204" pitchFamily="34" charset="0"/>
              </a:rPr>
              <a:t>Results &amp; qualification</a:t>
            </a:r>
          </a:p>
        </p:txBody>
      </p:sp>
      <p:sp>
        <p:nvSpPr>
          <p:cNvPr id="19" name="Rectangle 18">
            <a:extLst>
              <a:ext uri="{FF2B5EF4-FFF2-40B4-BE49-F238E27FC236}">
                <a16:creationId xmlns:a16="http://schemas.microsoft.com/office/drawing/2014/main" id="{4E886436-6EDD-4B2C-850B-4A021E836682}"/>
              </a:ext>
            </a:extLst>
          </p:cNvPr>
          <p:cNvSpPr/>
          <p:nvPr/>
        </p:nvSpPr>
        <p:spPr>
          <a:xfrm>
            <a:off x="8875976" y="6267762"/>
            <a:ext cx="2124237" cy="400110"/>
          </a:xfrm>
          <a:prstGeom prst="rect">
            <a:avLst/>
          </a:prstGeom>
          <a:solidFill>
            <a:srgbClr val="FFFFFF">
              <a:alpha val="67059"/>
            </a:srgbClr>
          </a:solidFill>
        </p:spPr>
        <p:txBody>
          <a:bodyPr wrap="square">
            <a:spAutoFit/>
          </a:bodyPr>
          <a:lstStyle/>
          <a:p>
            <a:pPr marL="139306" indent="-139306">
              <a:buFont typeface="Arial" panose="020B0604020202020204" pitchFamily="34" charset="0"/>
              <a:buChar char="•"/>
            </a:pPr>
            <a:r>
              <a:rPr lang="en-GB" sz="1000">
                <a:solidFill>
                  <a:schemeClr val="bg1">
                    <a:lumMod val="50000"/>
                  </a:schemeClr>
                </a:solidFill>
                <a:latin typeface="Calibri" panose="020F0502020204030204" pitchFamily="34" charset="0"/>
                <a:cs typeface="Calibri" panose="020F0502020204030204" pitchFamily="34" charset="0"/>
              </a:rPr>
              <a:t>Environments, data and resources to support collaborations</a:t>
            </a:r>
          </a:p>
        </p:txBody>
      </p:sp>
      <p:sp>
        <p:nvSpPr>
          <p:cNvPr id="20" name="Rectangle 19">
            <a:extLst>
              <a:ext uri="{FF2B5EF4-FFF2-40B4-BE49-F238E27FC236}">
                <a16:creationId xmlns:a16="http://schemas.microsoft.com/office/drawing/2014/main" id="{117A7245-0102-4475-8270-A39C06BF787F}"/>
              </a:ext>
            </a:extLst>
          </p:cNvPr>
          <p:cNvSpPr/>
          <p:nvPr/>
        </p:nvSpPr>
        <p:spPr>
          <a:xfrm>
            <a:off x="6201528" y="5317094"/>
            <a:ext cx="1584176" cy="400110"/>
          </a:xfrm>
          <a:prstGeom prst="rect">
            <a:avLst/>
          </a:prstGeom>
          <a:solidFill>
            <a:srgbClr val="FFFFFF">
              <a:alpha val="67059"/>
            </a:srgbClr>
          </a:solidFill>
        </p:spPr>
        <p:txBody>
          <a:bodyPr wrap="square">
            <a:spAutoFit/>
          </a:bodyPr>
          <a:lstStyle/>
          <a:p>
            <a:pPr marL="139306" indent="-139306">
              <a:buFont typeface="Arial" panose="020B0604020202020204" pitchFamily="34" charset="0"/>
              <a:buChar char="•"/>
            </a:pPr>
            <a:r>
              <a:rPr lang="en-GB" sz="1000">
                <a:solidFill>
                  <a:schemeClr val="bg1">
                    <a:lumMod val="50000"/>
                  </a:schemeClr>
                </a:solidFill>
                <a:latin typeface="Calibri" panose="020F0502020204030204" pitchFamily="34" charset="0"/>
                <a:cs typeface="Calibri" panose="020F0502020204030204" pitchFamily="34" charset="0"/>
              </a:rPr>
              <a:t>Package &amp; curate assets</a:t>
            </a:r>
          </a:p>
          <a:p>
            <a:pPr marL="139306" indent="-139306">
              <a:buFont typeface="Arial" panose="020B0604020202020204" pitchFamily="34" charset="0"/>
              <a:buChar char="•"/>
            </a:pPr>
            <a:r>
              <a:rPr lang="en-GB" sz="1000">
                <a:solidFill>
                  <a:schemeClr val="bg1">
                    <a:lumMod val="50000"/>
                  </a:schemeClr>
                </a:solidFill>
                <a:latin typeface="Calibri" panose="020F0502020204030204" pitchFamily="34" charset="0"/>
                <a:cs typeface="Calibri" panose="020F0502020204030204" pitchFamily="34" charset="0"/>
              </a:rPr>
              <a:t>Drive communication</a:t>
            </a:r>
          </a:p>
        </p:txBody>
      </p:sp>
      <p:sp>
        <p:nvSpPr>
          <p:cNvPr id="21" name="Rectangle 20">
            <a:extLst>
              <a:ext uri="{FF2B5EF4-FFF2-40B4-BE49-F238E27FC236}">
                <a16:creationId xmlns:a16="http://schemas.microsoft.com/office/drawing/2014/main" id="{F50B5D92-8E0C-4840-A576-D36D7640C3CB}"/>
              </a:ext>
            </a:extLst>
          </p:cNvPr>
          <p:cNvSpPr/>
          <p:nvPr/>
        </p:nvSpPr>
        <p:spPr>
          <a:xfrm>
            <a:off x="4329243" y="2548262"/>
            <a:ext cx="1268793" cy="400110"/>
          </a:xfrm>
          <a:prstGeom prst="rect">
            <a:avLst/>
          </a:prstGeom>
          <a:solidFill>
            <a:srgbClr val="FFFFFF">
              <a:alpha val="67059"/>
            </a:srgbClr>
          </a:solidFill>
        </p:spPr>
        <p:txBody>
          <a:bodyPr wrap="square">
            <a:spAutoFit/>
          </a:bodyPr>
          <a:lstStyle/>
          <a:p>
            <a:pPr marL="139306" indent="-139306">
              <a:buFont typeface="Arial" panose="020B0604020202020204" pitchFamily="34" charset="0"/>
              <a:buChar char="•"/>
              <a:defRPr/>
            </a:pPr>
            <a:r>
              <a:rPr lang="en-GB" sz="1000">
                <a:solidFill>
                  <a:schemeClr val="bg1">
                    <a:lumMod val="50000"/>
                  </a:schemeClr>
                </a:solidFill>
                <a:latin typeface="Calibri" panose="020F0502020204030204" pitchFamily="34" charset="0"/>
                <a:cs typeface="Calibri" panose="020F0502020204030204" pitchFamily="34" charset="0"/>
              </a:rPr>
              <a:t>Metrics </a:t>
            </a:r>
          </a:p>
          <a:p>
            <a:pPr marL="139306" indent="-139306">
              <a:buFont typeface="Arial" panose="020B0604020202020204" pitchFamily="34" charset="0"/>
              <a:buChar char="•"/>
              <a:defRPr/>
            </a:pPr>
            <a:r>
              <a:rPr lang="en-GB" sz="1000">
                <a:solidFill>
                  <a:schemeClr val="bg1">
                    <a:lumMod val="50000"/>
                  </a:schemeClr>
                </a:solidFill>
                <a:latin typeface="Calibri" panose="020F0502020204030204" pitchFamily="34" charset="0"/>
                <a:cs typeface="Calibri" panose="020F0502020204030204" pitchFamily="34" charset="0"/>
              </a:rPr>
              <a:t>Feedback</a:t>
            </a:r>
          </a:p>
        </p:txBody>
      </p:sp>
      <p:sp>
        <p:nvSpPr>
          <p:cNvPr id="22" name="TextBox 21">
            <a:extLst>
              <a:ext uri="{FF2B5EF4-FFF2-40B4-BE49-F238E27FC236}">
                <a16:creationId xmlns:a16="http://schemas.microsoft.com/office/drawing/2014/main" id="{03E409C0-84D7-48CC-A71D-8B6850FC07B5}"/>
              </a:ext>
            </a:extLst>
          </p:cNvPr>
          <p:cNvSpPr txBox="1"/>
          <p:nvPr/>
        </p:nvSpPr>
        <p:spPr>
          <a:xfrm>
            <a:off x="416997" y="2800546"/>
            <a:ext cx="4393108" cy="1392689"/>
          </a:xfrm>
          <a:prstGeom prst="rect">
            <a:avLst/>
          </a:prstGeom>
          <a:noFill/>
        </p:spPr>
        <p:txBody>
          <a:bodyPr wrap="square" rtlCol="0">
            <a:spAutoFit/>
          </a:bodyPr>
          <a:lstStyle/>
          <a:p>
            <a:pPr defTabSz="742969">
              <a:spcAft>
                <a:spcPts val="300"/>
              </a:spcAft>
              <a:defRPr/>
            </a:pPr>
            <a:r>
              <a:rPr lang="en-GB" sz="1200" b="1">
                <a:solidFill>
                  <a:prstClr val="black"/>
                </a:solidFill>
                <a:latin typeface="Calibri" panose="020F0502020204030204" pitchFamily="34" charset="0"/>
                <a:cs typeface="Calibri" panose="020F0502020204030204" pitchFamily="34" charset="0"/>
              </a:rPr>
              <a:t>The RRDS secretariat: tangible output</a:t>
            </a:r>
          </a:p>
          <a:p>
            <a:pPr marL="139306" indent="-139306" defTabSz="742969">
              <a:spcAft>
                <a:spcPts val="300"/>
              </a:spcAft>
              <a:buFont typeface="Arial" panose="020B0604020202020204" pitchFamily="34" charset="0"/>
              <a:buChar char="•"/>
              <a:defRPr/>
            </a:pPr>
            <a:r>
              <a:rPr lang="en-GB" sz="1200">
                <a:solidFill>
                  <a:schemeClr val="tx1">
                    <a:lumMod val="65000"/>
                    <a:lumOff val="35000"/>
                  </a:schemeClr>
                </a:solidFill>
                <a:latin typeface="Calibri" panose="020F0502020204030204" pitchFamily="34" charset="0"/>
                <a:cs typeface="Calibri" panose="020F0502020204030204" pitchFamily="34" charset="0"/>
              </a:rPr>
              <a:t>The public / private </a:t>
            </a:r>
            <a:r>
              <a:rPr lang="en-GB" sz="1200" u="sng">
                <a:solidFill>
                  <a:schemeClr val="tx1">
                    <a:lumMod val="65000"/>
                    <a:lumOff val="35000"/>
                  </a:schemeClr>
                </a:solidFill>
                <a:latin typeface="Calibri" panose="020F0502020204030204" pitchFamily="34" charset="0"/>
                <a:cs typeface="Calibri" panose="020F0502020204030204" pitchFamily="34" charset="0"/>
              </a:rPr>
              <a:t>‘safe space’</a:t>
            </a:r>
            <a:endParaRPr lang="en-GB" sz="1200">
              <a:solidFill>
                <a:schemeClr val="tx1">
                  <a:lumMod val="65000"/>
                  <a:lumOff val="35000"/>
                </a:schemeClr>
              </a:solidFill>
              <a:latin typeface="Calibri" panose="020F0502020204030204" pitchFamily="34" charset="0"/>
              <a:cs typeface="Calibri" panose="020F0502020204030204" pitchFamily="34" charset="0"/>
            </a:endParaRPr>
          </a:p>
          <a:p>
            <a:pPr marL="139306" indent="-139306" defTabSz="742969">
              <a:spcAft>
                <a:spcPts val="300"/>
              </a:spcAft>
              <a:buFont typeface="Arial" panose="020B0604020202020204" pitchFamily="34" charset="0"/>
              <a:buChar char="•"/>
              <a:defRPr/>
            </a:pPr>
            <a:r>
              <a:rPr lang="en-GB" sz="1200">
                <a:solidFill>
                  <a:schemeClr val="tx1">
                    <a:lumMod val="65000"/>
                    <a:lumOff val="35000"/>
                  </a:schemeClr>
                </a:solidFill>
                <a:latin typeface="Calibri" panose="020F0502020204030204" pitchFamily="34" charset="0"/>
                <a:cs typeface="Calibri" panose="020F0502020204030204" pitchFamily="34" charset="0"/>
              </a:rPr>
              <a:t>Deliver to the </a:t>
            </a:r>
            <a:r>
              <a:rPr lang="en-GB" sz="1200" u="sng">
                <a:solidFill>
                  <a:schemeClr val="tx1">
                    <a:lumMod val="65000"/>
                    <a:lumOff val="35000"/>
                  </a:schemeClr>
                </a:solidFill>
                <a:latin typeface="Calibri" panose="020F0502020204030204" pitchFamily="34" charset="0"/>
                <a:cs typeface="Calibri" panose="020F0502020204030204" pitchFamily="34" charset="0"/>
              </a:rPr>
              <a:t>terms of reference </a:t>
            </a:r>
          </a:p>
          <a:p>
            <a:pPr marL="139306" indent="-139306" defTabSz="742969">
              <a:spcAft>
                <a:spcPts val="300"/>
              </a:spcAft>
              <a:buFont typeface="Arial" panose="020B0604020202020204" pitchFamily="34" charset="0"/>
              <a:buChar char="•"/>
              <a:defRPr/>
            </a:pPr>
            <a:r>
              <a:rPr lang="en-GB" sz="1200">
                <a:solidFill>
                  <a:schemeClr val="tx1">
                    <a:lumMod val="65000"/>
                    <a:lumOff val="35000"/>
                  </a:schemeClr>
                </a:solidFill>
                <a:latin typeface="Calibri" panose="020F0502020204030204" pitchFamily="34" charset="0"/>
                <a:cs typeface="Calibri" panose="020F0502020204030204" pitchFamily="34" charset="0"/>
              </a:rPr>
              <a:t>Helps </a:t>
            </a:r>
            <a:r>
              <a:rPr lang="en-GB" sz="1200" u="sng">
                <a:solidFill>
                  <a:schemeClr val="tx1">
                    <a:lumMod val="65000"/>
                    <a:lumOff val="35000"/>
                  </a:schemeClr>
                </a:solidFill>
                <a:latin typeface="Calibri" panose="020F0502020204030204" pitchFamily="34" charset="0"/>
                <a:cs typeface="Calibri" panose="020F0502020204030204" pitchFamily="34" charset="0"/>
              </a:rPr>
              <a:t>mobilise resources</a:t>
            </a:r>
            <a:r>
              <a:rPr lang="en-GB" sz="1200">
                <a:solidFill>
                  <a:schemeClr val="tx1">
                    <a:lumMod val="65000"/>
                    <a:lumOff val="35000"/>
                  </a:schemeClr>
                </a:solidFill>
                <a:latin typeface="Calibri" panose="020F0502020204030204" pitchFamily="34" charset="0"/>
                <a:cs typeface="Calibri" panose="020F0502020204030204" pitchFamily="34" charset="0"/>
              </a:rPr>
              <a:t>, including non-RRDS members </a:t>
            </a:r>
          </a:p>
          <a:p>
            <a:pPr marL="139306" indent="-139306" defTabSz="742969">
              <a:spcAft>
                <a:spcPts val="300"/>
              </a:spcAft>
              <a:buFont typeface="Arial" panose="020B0604020202020204" pitchFamily="34" charset="0"/>
              <a:buChar char="•"/>
              <a:defRPr/>
            </a:pPr>
            <a:r>
              <a:rPr lang="en-GB" sz="1200">
                <a:solidFill>
                  <a:schemeClr val="tx1">
                    <a:lumMod val="65000"/>
                    <a:lumOff val="35000"/>
                  </a:schemeClr>
                </a:solidFill>
                <a:latin typeface="Calibri" panose="020F0502020204030204" pitchFamily="34" charset="0"/>
                <a:cs typeface="Calibri" panose="020F0502020204030204" pitchFamily="34" charset="0"/>
              </a:rPr>
              <a:t>Assesses the </a:t>
            </a:r>
            <a:r>
              <a:rPr lang="en-GB" sz="1200" u="sng">
                <a:solidFill>
                  <a:schemeClr val="tx1">
                    <a:lumMod val="65000"/>
                    <a:lumOff val="35000"/>
                  </a:schemeClr>
                </a:solidFill>
                <a:latin typeface="Calibri" panose="020F0502020204030204" pitchFamily="34" charset="0"/>
                <a:cs typeface="Calibri" panose="020F0502020204030204" pitchFamily="34" charset="0"/>
              </a:rPr>
              <a:t>quality and value </a:t>
            </a:r>
            <a:r>
              <a:rPr lang="en-GB" sz="1200">
                <a:solidFill>
                  <a:schemeClr val="tx1">
                    <a:lumMod val="65000"/>
                    <a:lumOff val="35000"/>
                  </a:schemeClr>
                </a:solidFill>
                <a:latin typeface="Calibri" panose="020F0502020204030204" pitchFamily="34" charset="0"/>
                <a:cs typeface="Calibri" panose="020F0502020204030204" pitchFamily="34" charset="0"/>
              </a:rPr>
              <a:t>of work for the industry  </a:t>
            </a:r>
          </a:p>
          <a:p>
            <a:pPr marL="139306" indent="-139306" defTabSz="742969">
              <a:spcAft>
                <a:spcPts val="300"/>
              </a:spcAft>
              <a:buFont typeface="Arial" panose="020B0604020202020204" pitchFamily="34" charset="0"/>
              <a:buChar char="•"/>
              <a:defRPr/>
            </a:pPr>
            <a:r>
              <a:rPr lang="en-GB" sz="1200">
                <a:solidFill>
                  <a:schemeClr val="tx1">
                    <a:lumMod val="65000"/>
                    <a:lumOff val="35000"/>
                  </a:schemeClr>
                </a:solidFill>
                <a:latin typeface="Calibri" panose="020F0502020204030204" pitchFamily="34" charset="0"/>
                <a:cs typeface="Calibri" panose="020F0502020204030204" pitchFamily="34" charset="0"/>
              </a:rPr>
              <a:t>Drives </a:t>
            </a:r>
            <a:r>
              <a:rPr lang="en-GB" sz="1200" u="sng">
                <a:solidFill>
                  <a:schemeClr val="tx1">
                    <a:lumMod val="65000"/>
                    <a:lumOff val="35000"/>
                  </a:schemeClr>
                </a:solidFill>
                <a:latin typeface="Calibri" panose="020F0502020204030204" pitchFamily="34" charset="0"/>
                <a:cs typeface="Calibri" panose="020F0502020204030204" pitchFamily="34" charset="0"/>
              </a:rPr>
              <a:t>communication and engagement </a:t>
            </a:r>
            <a:r>
              <a:rPr lang="en-GB" sz="1200">
                <a:solidFill>
                  <a:schemeClr val="tx1">
                    <a:lumMod val="65000"/>
                    <a:lumOff val="35000"/>
                  </a:schemeClr>
                </a:solidFill>
                <a:latin typeface="Calibri" panose="020F0502020204030204" pitchFamily="34" charset="0"/>
                <a:cs typeface="Calibri" panose="020F0502020204030204" pitchFamily="34" charset="0"/>
              </a:rPr>
              <a:t>across the financial firms</a:t>
            </a:r>
          </a:p>
        </p:txBody>
      </p:sp>
      <p:pic>
        <p:nvPicPr>
          <p:cNvPr id="25" name="Picture 24">
            <a:extLst>
              <a:ext uri="{FF2B5EF4-FFF2-40B4-BE49-F238E27FC236}">
                <a16:creationId xmlns:a16="http://schemas.microsoft.com/office/drawing/2014/main" id="{6BA8D170-393E-41A5-BC68-1A7CDD3AC45D}"/>
              </a:ext>
            </a:extLst>
          </p:cNvPr>
          <p:cNvPicPr>
            <a:picLocks noChangeAspect="1"/>
          </p:cNvPicPr>
          <p:nvPr/>
        </p:nvPicPr>
        <p:blipFill>
          <a:blip r:embed="rId8"/>
          <a:stretch>
            <a:fillRect/>
          </a:stretch>
        </p:blipFill>
        <p:spPr>
          <a:xfrm>
            <a:off x="8353892" y="4706845"/>
            <a:ext cx="2646321" cy="1538486"/>
          </a:xfrm>
          <a:prstGeom prst="rect">
            <a:avLst/>
          </a:prstGeom>
        </p:spPr>
      </p:pic>
      <p:sp>
        <p:nvSpPr>
          <p:cNvPr id="26" name="Rectangle 25">
            <a:extLst>
              <a:ext uri="{FF2B5EF4-FFF2-40B4-BE49-F238E27FC236}">
                <a16:creationId xmlns:a16="http://schemas.microsoft.com/office/drawing/2014/main" id="{C8145B2C-ECE6-48D3-AD01-07631FB458DC}"/>
              </a:ext>
            </a:extLst>
          </p:cNvPr>
          <p:cNvSpPr/>
          <p:nvPr/>
        </p:nvSpPr>
        <p:spPr>
          <a:xfrm>
            <a:off x="8974233" y="4484359"/>
            <a:ext cx="914400" cy="261610"/>
          </a:xfrm>
          <a:prstGeom prst="rect">
            <a:avLst/>
          </a:prstGeom>
        </p:spPr>
        <p:txBody>
          <a:bodyPr wrap="square">
            <a:spAutoFit/>
          </a:bodyPr>
          <a:lstStyle/>
          <a:p>
            <a:r>
              <a:rPr lang="en-GB" sz="1100" b="1">
                <a:solidFill>
                  <a:srgbClr val="053657"/>
                </a:solidFill>
                <a:cs typeface="Calibri" panose="020F0502020204030204" pitchFamily="34" charset="0"/>
                <a:hlinkClick r:id="rId9"/>
              </a:rPr>
              <a:t>Sandbox</a:t>
            </a:r>
            <a:r>
              <a:rPr lang="en-GB" sz="1100" b="1">
                <a:solidFill>
                  <a:srgbClr val="053657"/>
                </a:solidFill>
                <a:cs typeface="Calibri" panose="020F0502020204030204" pitchFamily="34" charset="0"/>
              </a:rPr>
              <a:t>?</a:t>
            </a:r>
            <a:endParaRPr lang="en-GB" sz="1050"/>
          </a:p>
        </p:txBody>
      </p:sp>
      <p:pic>
        <p:nvPicPr>
          <p:cNvPr id="2050" name="Picture 2" descr="ISDA | LinkedIn">
            <a:extLst>
              <a:ext uri="{FF2B5EF4-FFF2-40B4-BE49-F238E27FC236}">
                <a16:creationId xmlns:a16="http://schemas.microsoft.com/office/drawing/2014/main" id="{B81218FA-D5A5-4136-A3E0-1B353FCBBA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8988" y="857991"/>
            <a:ext cx="989257" cy="9892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me">
            <a:extLst>
              <a:ext uri="{FF2B5EF4-FFF2-40B4-BE49-F238E27FC236}">
                <a16:creationId xmlns:a16="http://schemas.microsoft.com/office/drawing/2014/main" id="{2BD9CAF0-566F-4228-95F2-BE62061469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14259" y="1210578"/>
            <a:ext cx="785055" cy="50938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F504D30E-0421-4ABB-8FF2-6652C55F62A6}"/>
              </a:ext>
            </a:extLst>
          </p:cNvPr>
          <p:cNvPicPr>
            <a:picLocks noChangeAspect="1"/>
          </p:cNvPicPr>
          <p:nvPr/>
        </p:nvPicPr>
        <p:blipFill>
          <a:blip r:embed="rId12"/>
          <a:stretch>
            <a:fillRect/>
          </a:stretch>
        </p:blipFill>
        <p:spPr>
          <a:xfrm>
            <a:off x="8534767" y="1178895"/>
            <a:ext cx="896666" cy="448333"/>
          </a:xfrm>
          <a:prstGeom prst="rect">
            <a:avLst/>
          </a:prstGeom>
        </p:spPr>
      </p:pic>
      <p:pic>
        <p:nvPicPr>
          <p:cNvPr id="2056" name="Picture 8" descr="AFME (Association for Financial Markets in Europe) logo">
            <a:extLst>
              <a:ext uri="{FF2B5EF4-FFF2-40B4-BE49-F238E27FC236}">
                <a16:creationId xmlns:a16="http://schemas.microsoft.com/office/drawing/2014/main" id="{695CD122-3EF3-4BB5-9730-341DF5EA7F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61917" y="972788"/>
            <a:ext cx="759661" cy="75966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634C656-98C6-470F-962E-E39F63BE220C}"/>
              </a:ext>
            </a:extLst>
          </p:cNvPr>
          <p:cNvSpPr txBox="1"/>
          <p:nvPr/>
        </p:nvSpPr>
        <p:spPr>
          <a:xfrm>
            <a:off x="6325182" y="881546"/>
            <a:ext cx="3908709" cy="276999"/>
          </a:xfrm>
          <a:prstGeom prst="rect">
            <a:avLst/>
          </a:prstGeom>
          <a:noFill/>
        </p:spPr>
        <p:txBody>
          <a:bodyPr wrap="square">
            <a:spAutoFit/>
          </a:bodyPr>
          <a:lstStyle>
            <a:defPPr>
              <a:defRPr lang="en-US"/>
            </a:defPPr>
            <a:lvl1pPr>
              <a:defRPr sz="1200" b="1">
                <a:solidFill>
                  <a:prstClr val="black"/>
                </a:solidFill>
                <a:latin typeface="+mj-lt"/>
                <a:cs typeface="Calibri" panose="020F0502020204030204" pitchFamily="34" charset="0"/>
              </a:defRPr>
            </a:lvl1pPr>
          </a:lstStyle>
          <a:p>
            <a:r>
              <a:rPr lang="en-GB"/>
              <a:t>Executive oversight committee e.g.:</a:t>
            </a:r>
          </a:p>
        </p:txBody>
      </p:sp>
      <p:sp>
        <p:nvSpPr>
          <p:cNvPr id="34" name="TextBox 33">
            <a:extLst>
              <a:ext uri="{FF2B5EF4-FFF2-40B4-BE49-F238E27FC236}">
                <a16:creationId xmlns:a16="http://schemas.microsoft.com/office/drawing/2014/main" id="{F35112DC-57BF-42BC-BB94-88D9ED5B2C68}"/>
              </a:ext>
            </a:extLst>
          </p:cNvPr>
          <p:cNvSpPr txBox="1"/>
          <p:nvPr/>
        </p:nvSpPr>
        <p:spPr>
          <a:xfrm>
            <a:off x="6379263" y="1661149"/>
            <a:ext cx="3908709" cy="461665"/>
          </a:xfrm>
          <a:prstGeom prst="rect">
            <a:avLst/>
          </a:prstGeom>
          <a:noFill/>
        </p:spPr>
        <p:txBody>
          <a:bodyPr wrap="square">
            <a:spAutoFit/>
          </a:bodyPr>
          <a:lstStyle/>
          <a:p>
            <a:r>
              <a:rPr lang="en-GB" sz="1200" b="1">
                <a:solidFill>
                  <a:prstClr val="black"/>
                </a:solidFill>
                <a:latin typeface="+mj-lt"/>
                <a:cs typeface="Calibri" panose="020F0502020204030204" pitchFamily="34" charset="0"/>
              </a:rPr>
              <a:t>Regulators </a:t>
            </a:r>
            <a:r>
              <a:rPr lang="en-GB" sz="1200" b="1">
                <a:solidFill>
                  <a:prstClr val="black"/>
                </a:solidFill>
                <a:latin typeface="+mj-lt"/>
                <a:cs typeface="Arial" panose="020B0604020202020204" pitchFamily="34" charset="0"/>
              </a:rPr>
              <a:t>ꟾ Financial Institutions ꟾ Market Infrastructure</a:t>
            </a:r>
            <a:r>
              <a:rPr lang="en-GB" sz="1200" b="1">
                <a:solidFill>
                  <a:prstClr val="black"/>
                </a:solidFill>
                <a:latin typeface="+mj-lt"/>
                <a:cs typeface="Calibri" panose="020F0502020204030204" pitchFamily="34" charset="0"/>
              </a:rPr>
              <a:t> </a:t>
            </a:r>
            <a:endParaRPr lang="en-GB" sz="1200">
              <a:latin typeface="+mj-lt"/>
            </a:endParaRPr>
          </a:p>
        </p:txBody>
      </p:sp>
      <p:sp>
        <p:nvSpPr>
          <p:cNvPr id="36" name="TextBox 35">
            <a:extLst>
              <a:ext uri="{FF2B5EF4-FFF2-40B4-BE49-F238E27FC236}">
                <a16:creationId xmlns:a16="http://schemas.microsoft.com/office/drawing/2014/main" id="{0492649C-5521-4633-B0D8-74C5CC1CEF74}"/>
              </a:ext>
            </a:extLst>
          </p:cNvPr>
          <p:cNvSpPr txBox="1"/>
          <p:nvPr/>
        </p:nvSpPr>
        <p:spPr>
          <a:xfrm>
            <a:off x="7091504" y="3270070"/>
            <a:ext cx="3908709" cy="461665"/>
          </a:xfrm>
          <a:prstGeom prst="rect">
            <a:avLst/>
          </a:prstGeom>
          <a:noFill/>
        </p:spPr>
        <p:txBody>
          <a:bodyPr wrap="square">
            <a:spAutoFit/>
          </a:bodyPr>
          <a:lstStyle/>
          <a:p>
            <a:r>
              <a:rPr lang="en-GB" sz="1200" b="1">
                <a:solidFill>
                  <a:prstClr val="black"/>
                </a:solidFill>
                <a:latin typeface="+mj-lt"/>
                <a:cs typeface="Arial" panose="020B0604020202020204" pitchFamily="34" charset="0"/>
              </a:rPr>
              <a:t>Financial Institutions ꟾ Market Infrastructure ꟾ Technology ꟾ Service providers</a:t>
            </a:r>
            <a:r>
              <a:rPr lang="en-GB" sz="1200" b="1">
                <a:solidFill>
                  <a:prstClr val="black"/>
                </a:solidFill>
                <a:latin typeface="+mj-lt"/>
                <a:cs typeface="Calibri" panose="020F0502020204030204" pitchFamily="34" charset="0"/>
              </a:rPr>
              <a:t> </a:t>
            </a:r>
            <a:endParaRPr lang="en-GB" sz="1200">
              <a:latin typeface="+mj-lt"/>
            </a:endParaRPr>
          </a:p>
        </p:txBody>
      </p:sp>
      <p:pic>
        <p:nvPicPr>
          <p:cNvPr id="37" name="Content Placeholder 4">
            <a:extLst>
              <a:ext uri="{FF2B5EF4-FFF2-40B4-BE49-F238E27FC236}">
                <a16:creationId xmlns:a16="http://schemas.microsoft.com/office/drawing/2014/main" id="{DE1B816B-7CF9-45BA-B038-87AD6C60AD25}"/>
              </a:ext>
            </a:extLst>
          </p:cNvPr>
          <p:cNvPicPr>
            <a:picLocks noChangeAspect="1"/>
          </p:cNvPicPr>
          <p:nvPr/>
        </p:nvPicPr>
        <p:blipFill>
          <a:blip r:embed="rId14"/>
          <a:stretch>
            <a:fillRect/>
          </a:stretch>
        </p:blipFill>
        <p:spPr>
          <a:xfrm>
            <a:off x="3224223" y="2381717"/>
            <a:ext cx="1086244" cy="443366"/>
          </a:xfrm>
          <a:prstGeom prst="rect">
            <a:avLst/>
          </a:prstGeom>
        </p:spPr>
      </p:pic>
      <p:pic>
        <p:nvPicPr>
          <p:cNvPr id="38" name="Picture 37">
            <a:extLst>
              <a:ext uri="{FF2B5EF4-FFF2-40B4-BE49-F238E27FC236}">
                <a16:creationId xmlns:a16="http://schemas.microsoft.com/office/drawing/2014/main" id="{376D0C6F-FBDC-4CD3-97C3-199FF405FE7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11693" y="3773237"/>
            <a:ext cx="1055298" cy="422998"/>
          </a:xfrm>
          <a:prstGeom prst="rect">
            <a:avLst/>
          </a:prstGeom>
          <a:ln>
            <a:noFill/>
          </a:ln>
        </p:spPr>
      </p:pic>
      <p:sp>
        <p:nvSpPr>
          <p:cNvPr id="2" name="Oval 1">
            <a:extLst>
              <a:ext uri="{FF2B5EF4-FFF2-40B4-BE49-F238E27FC236}">
                <a16:creationId xmlns:a16="http://schemas.microsoft.com/office/drawing/2014/main" id="{5709C5D1-3927-4225-A180-88A670A0915B}"/>
              </a:ext>
            </a:extLst>
          </p:cNvPr>
          <p:cNvSpPr/>
          <p:nvPr/>
        </p:nvSpPr>
        <p:spPr>
          <a:xfrm>
            <a:off x="4715807" y="2859124"/>
            <a:ext cx="2186884" cy="167555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FB75C1C-682C-47D1-A4AD-61FF8084078C}"/>
              </a:ext>
            </a:extLst>
          </p:cNvPr>
          <p:cNvSpPr txBox="1"/>
          <p:nvPr/>
        </p:nvSpPr>
        <p:spPr>
          <a:xfrm>
            <a:off x="9272687" y="3910870"/>
            <a:ext cx="377026" cy="369332"/>
          </a:xfrm>
          <a:prstGeom prst="rect">
            <a:avLst/>
          </a:prstGeom>
          <a:noFill/>
        </p:spPr>
        <p:txBody>
          <a:bodyPr wrap="none" rtlCol="0">
            <a:spAutoFit/>
          </a:bodyPr>
          <a:lstStyle/>
          <a:p>
            <a:r>
              <a:rPr lang="en-GB"/>
              <a:t>...</a:t>
            </a:r>
          </a:p>
        </p:txBody>
      </p:sp>
      <p:pic>
        <p:nvPicPr>
          <p:cNvPr id="8" name="Picture 2" descr="Goldman Sachs - Wikipedia">
            <a:extLst>
              <a:ext uri="{FF2B5EF4-FFF2-40B4-BE49-F238E27FC236}">
                <a16:creationId xmlns:a16="http://schemas.microsoft.com/office/drawing/2014/main" id="{6AD9C4CE-9328-496C-9B33-DBF191BC357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80415" y="3743032"/>
            <a:ext cx="612669" cy="6126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loyds Banking Group - Wikipedia">
            <a:extLst>
              <a:ext uri="{FF2B5EF4-FFF2-40B4-BE49-F238E27FC236}">
                <a16:creationId xmlns:a16="http://schemas.microsoft.com/office/drawing/2014/main" id="{377004AA-8D79-4B71-AF8F-A29624067FB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0058" y="3773237"/>
            <a:ext cx="491589" cy="5824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ompany-Logo-Credit-Suisse - Accutrainee">
            <a:extLst>
              <a:ext uri="{FF2B5EF4-FFF2-40B4-BE49-F238E27FC236}">
                <a16:creationId xmlns:a16="http://schemas.microsoft.com/office/drawing/2014/main" id="{5D22F2C5-747C-46E3-AFF5-0E5C468F7F9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08786" y="3721516"/>
            <a:ext cx="612669" cy="61266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7D4481E-8CFA-4A7B-A1D9-DC658211FF67}"/>
              </a:ext>
            </a:extLst>
          </p:cNvPr>
          <p:cNvSpPr txBox="1"/>
          <p:nvPr/>
        </p:nvSpPr>
        <p:spPr>
          <a:xfrm>
            <a:off x="10593350" y="1093505"/>
            <a:ext cx="377026" cy="369332"/>
          </a:xfrm>
          <a:prstGeom prst="rect">
            <a:avLst/>
          </a:prstGeom>
          <a:noFill/>
        </p:spPr>
        <p:txBody>
          <a:bodyPr wrap="none" rtlCol="0">
            <a:spAutoFit/>
          </a:bodyPr>
          <a:lstStyle/>
          <a:p>
            <a:r>
              <a:rPr lang="en-GB"/>
              <a:t>...</a:t>
            </a:r>
          </a:p>
        </p:txBody>
      </p:sp>
      <p:sp>
        <p:nvSpPr>
          <p:cNvPr id="35" name="Rectangle 217">
            <a:extLst>
              <a:ext uri="{FF2B5EF4-FFF2-40B4-BE49-F238E27FC236}">
                <a16:creationId xmlns:a16="http://schemas.microsoft.com/office/drawing/2014/main" id="{0D180D95-2A3E-427B-9842-FA4A40E62AC4}"/>
              </a:ext>
            </a:extLst>
          </p:cNvPr>
          <p:cNvSpPr>
            <a:spLocks noChangeArrowheads="1"/>
          </p:cNvSpPr>
          <p:nvPr/>
        </p:nvSpPr>
        <p:spPr bwMode="auto">
          <a:xfrm>
            <a:off x="99396" y="6213598"/>
            <a:ext cx="11993207" cy="431800"/>
          </a:xfrm>
          <a:prstGeom prst="rect">
            <a:avLst/>
          </a:prstGeom>
          <a:solidFill>
            <a:srgbClr val="053657"/>
          </a:solidFill>
          <a:ln w="9525">
            <a:noFill/>
            <a:miter lim="800000"/>
            <a:headEnd/>
            <a:tailEnd/>
          </a:ln>
          <a:effectLst/>
        </p:spPr>
        <p:txBody>
          <a:bodyPr wrap="none" anchor="ctr"/>
          <a:lstStyle/>
          <a:p>
            <a:pPr lvl="0" algn="ctr" fontAlgn="base">
              <a:spcBef>
                <a:spcPct val="0"/>
              </a:spcBef>
              <a:spcAft>
                <a:spcPct val="0"/>
              </a:spcAft>
              <a:defRPr/>
            </a:pPr>
            <a:r>
              <a:rPr lang="en-GB" sz="2000" b="1" kern="0" dirty="0">
                <a:solidFill>
                  <a:srgbClr val="FFFFFF"/>
                </a:solidFill>
                <a:cs typeface="Arial" charset="0"/>
              </a:rPr>
              <a:t>This programme needs to be aligned to current books of work  with active regulatory participation</a:t>
            </a:r>
            <a:endParaRPr kumimoji="0" lang="en-GB" sz="2000" b="1" i="0" u="none" strike="noStrike" kern="0" cap="none" spc="0" normalizeH="0" baseline="0" noProof="0" dirty="0">
              <a:ln>
                <a:noFill/>
              </a:ln>
              <a:solidFill>
                <a:srgbClr val="FFFFFF"/>
              </a:solidFill>
              <a:effectLst/>
              <a:uLnTx/>
              <a:uFillTx/>
              <a:cs typeface="Arial" charset="0"/>
            </a:endParaRPr>
          </a:p>
        </p:txBody>
      </p:sp>
    </p:spTree>
    <p:extLst>
      <p:ext uri="{BB962C8B-B14F-4D97-AF65-F5344CB8AC3E}">
        <p14:creationId xmlns:p14="http://schemas.microsoft.com/office/powerpoint/2010/main" val="40124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10"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10"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par>
                                <p:cTn id="72" presetID="10" presetClass="entr" presetSubtype="0"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500"/>
                                        <p:tgtEl>
                                          <p:spTgt spid="1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par>
                                <p:cTn id="89" presetID="10"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animBg="1"/>
      <p:bldP spid="17" grpId="0" animBg="1"/>
      <p:bldP spid="18" grpId="0" animBg="1"/>
      <p:bldP spid="20" grpId="0" animBg="1"/>
      <p:bldP spid="21" grpId="0" animBg="1"/>
      <p:bldP spid="22" grpId="0"/>
      <p:bldP spid="26" grpId="0"/>
      <p:bldP spid="33" grpId="0"/>
      <p:bldP spid="34" grpId="0"/>
      <p:bldP spid="36" grpId="0"/>
      <p:bldP spid="2" grpId="0" animBg="1"/>
      <p:bldP spid="6"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eeting">
            <a:extLst>
              <a:ext uri="{FF2B5EF4-FFF2-40B4-BE49-F238E27FC236}">
                <a16:creationId xmlns:a16="http://schemas.microsoft.com/office/drawing/2014/main" id="{11171CBE-3CDE-4F40-8480-8CA7FCDDEBEF}"/>
              </a:ext>
            </a:extLst>
          </p:cNvPr>
          <p:cNvPicPr>
            <a:picLocks noGrp="1" noChangeAspect="1"/>
          </p:cNvPicPr>
          <p:nvPr>
            <p:ph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5040" y="884491"/>
            <a:ext cx="914400" cy="914400"/>
          </a:xfrm>
        </p:spPr>
      </p:pic>
      <p:sp>
        <p:nvSpPr>
          <p:cNvPr id="3" name="Content Placeholder 2">
            <a:extLst>
              <a:ext uri="{FF2B5EF4-FFF2-40B4-BE49-F238E27FC236}">
                <a16:creationId xmlns:a16="http://schemas.microsoft.com/office/drawing/2014/main" id="{3499CA22-5028-49C5-8D83-DB8DBE9C266D}"/>
              </a:ext>
            </a:extLst>
          </p:cNvPr>
          <p:cNvSpPr>
            <a:spLocks noGrp="1"/>
          </p:cNvSpPr>
          <p:nvPr>
            <p:ph idx="14"/>
          </p:nvPr>
        </p:nvSpPr>
        <p:spPr>
          <a:xfrm>
            <a:off x="84494" y="147020"/>
            <a:ext cx="7910389" cy="453154"/>
          </a:xfrm>
        </p:spPr>
        <p:txBody>
          <a:bodyPr/>
          <a:lstStyle/>
          <a:p>
            <a:r>
              <a:rPr lang="en-GB">
                <a:solidFill>
                  <a:schemeClr val="bg2"/>
                </a:solidFill>
              </a:rPr>
              <a:t>Resource model</a:t>
            </a:r>
          </a:p>
        </p:txBody>
      </p:sp>
      <p:pic>
        <p:nvPicPr>
          <p:cNvPr id="7" name="Graphic 6" descr="Male profile">
            <a:extLst>
              <a:ext uri="{FF2B5EF4-FFF2-40B4-BE49-F238E27FC236}">
                <a16:creationId xmlns:a16="http://schemas.microsoft.com/office/drawing/2014/main" id="{B287A31F-F415-4AF4-AF84-5F4321EBC4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80297" y="3575312"/>
            <a:ext cx="741023" cy="741023"/>
          </a:xfrm>
          <a:prstGeom prst="rect">
            <a:avLst/>
          </a:prstGeom>
        </p:spPr>
      </p:pic>
      <p:pic>
        <p:nvPicPr>
          <p:cNvPr id="9" name="Graphic 8" descr="Female Profile">
            <a:extLst>
              <a:ext uri="{FF2B5EF4-FFF2-40B4-BE49-F238E27FC236}">
                <a16:creationId xmlns:a16="http://schemas.microsoft.com/office/drawing/2014/main" id="{F771BC25-DA4E-492F-BB59-CFA94608CF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66113" y="4944458"/>
            <a:ext cx="598705" cy="598705"/>
          </a:xfrm>
          <a:prstGeom prst="rect">
            <a:avLst/>
          </a:prstGeom>
        </p:spPr>
      </p:pic>
      <p:pic>
        <p:nvPicPr>
          <p:cNvPr id="11" name="Graphic 10" descr="Teacher">
            <a:extLst>
              <a:ext uri="{FF2B5EF4-FFF2-40B4-BE49-F238E27FC236}">
                <a16:creationId xmlns:a16="http://schemas.microsoft.com/office/drawing/2014/main" id="{062CBBEB-39A4-4C70-A58E-97CF3B5C84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49100" y="2473157"/>
            <a:ext cx="914400" cy="914400"/>
          </a:xfrm>
          <a:prstGeom prst="rect">
            <a:avLst/>
          </a:prstGeom>
        </p:spPr>
      </p:pic>
      <p:pic>
        <p:nvPicPr>
          <p:cNvPr id="13" name="Graphic 12" descr="Group of men">
            <a:extLst>
              <a:ext uri="{FF2B5EF4-FFF2-40B4-BE49-F238E27FC236}">
                <a16:creationId xmlns:a16="http://schemas.microsoft.com/office/drawing/2014/main" id="{8DA330D3-E932-4D07-AD77-8B3276A3D4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44271" y="2829479"/>
            <a:ext cx="795434" cy="795434"/>
          </a:xfrm>
          <a:prstGeom prst="rect">
            <a:avLst/>
          </a:prstGeom>
        </p:spPr>
      </p:pic>
      <p:sp>
        <p:nvSpPr>
          <p:cNvPr id="18" name="Rectangle 17">
            <a:extLst>
              <a:ext uri="{FF2B5EF4-FFF2-40B4-BE49-F238E27FC236}">
                <a16:creationId xmlns:a16="http://schemas.microsoft.com/office/drawing/2014/main" id="{B57B07D3-4640-4EB0-86F1-40D9BC57000B}"/>
              </a:ext>
            </a:extLst>
          </p:cNvPr>
          <p:cNvSpPr/>
          <p:nvPr/>
        </p:nvSpPr>
        <p:spPr>
          <a:xfrm>
            <a:off x="4220342" y="3049765"/>
            <a:ext cx="1978572" cy="815608"/>
          </a:xfrm>
          <a:prstGeom prst="rect">
            <a:avLst/>
          </a:prstGeom>
        </p:spPr>
        <p:txBody>
          <a:bodyPr wrap="square" anchor="t">
            <a:spAutoFit/>
          </a:bodyPr>
          <a:lstStyle/>
          <a:p>
            <a:pPr marL="0" lvl="1">
              <a:buSzPct val="100000"/>
            </a:pPr>
            <a:r>
              <a:rPr lang="en-GB" sz="1200" b="1">
                <a:solidFill>
                  <a:srgbClr val="053657"/>
                </a:solidFill>
                <a:cs typeface="Calibri"/>
              </a:rPr>
              <a:t>Project Manager: </a:t>
            </a:r>
            <a:r>
              <a:rPr lang="en-GB" sz="1050">
                <a:solidFill>
                  <a:srgbClr val="053657"/>
                </a:solidFill>
                <a:cs typeface="Calibri"/>
              </a:rPr>
              <a:t>from an RTC service provider or firm   </a:t>
            </a:r>
          </a:p>
          <a:p>
            <a:pPr marL="356870" lvl="1" indent="-179070"/>
            <a:r>
              <a:rPr lang="en-GB" sz="1400">
                <a:solidFill>
                  <a:srgbClr val="053657"/>
                </a:solidFill>
                <a:cs typeface="Calibri"/>
              </a:rPr>
              <a:t>   </a:t>
            </a:r>
            <a:endParaRPr lang="en-GB" sz="1400">
              <a:solidFill>
                <a:srgbClr val="053657"/>
              </a:solidFill>
              <a:cs typeface="Calibri" panose="020F0502020204030204" pitchFamily="34" charset="0"/>
            </a:endParaRPr>
          </a:p>
        </p:txBody>
      </p:sp>
      <p:sp>
        <p:nvSpPr>
          <p:cNvPr id="19" name="Oval 18">
            <a:extLst>
              <a:ext uri="{FF2B5EF4-FFF2-40B4-BE49-F238E27FC236}">
                <a16:creationId xmlns:a16="http://schemas.microsoft.com/office/drawing/2014/main" id="{87415895-CDE4-4125-9623-E9D8D9299F63}"/>
              </a:ext>
            </a:extLst>
          </p:cNvPr>
          <p:cNvSpPr/>
          <p:nvPr/>
        </p:nvSpPr>
        <p:spPr>
          <a:xfrm>
            <a:off x="3520436" y="2365387"/>
            <a:ext cx="3771728" cy="334661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9C03373-5744-4425-B907-9B2A31950340}"/>
              </a:ext>
            </a:extLst>
          </p:cNvPr>
          <p:cNvSpPr/>
          <p:nvPr/>
        </p:nvSpPr>
        <p:spPr>
          <a:xfrm>
            <a:off x="3269405" y="5848309"/>
            <a:ext cx="2826595" cy="600164"/>
          </a:xfrm>
          <a:prstGeom prst="rect">
            <a:avLst/>
          </a:prstGeom>
        </p:spPr>
        <p:txBody>
          <a:bodyPr wrap="square">
            <a:spAutoFit/>
          </a:bodyPr>
          <a:lstStyle/>
          <a:p>
            <a:pPr marL="0" lvl="1"/>
            <a:r>
              <a:rPr lang="en-GB" sz="1100">
                <a:solidFill>
                  <a:srgbClr val="053657"/>
                </a:solidFill>
                <a:cs typeface="Calibri" panose="020F0502020204030204" pitchFamily="34" charset="0"/>
              </a:rPr>
              <a:t>Technician to support work on the Common Domain Model and Domain Specific Language</a:t>
            </a:r>
          </a:p>
        </p:txBody>
      </p:sp>
      <p:sp>
        <p:nvSpPr>
          <p:cNvPr id="21" name="Rectangle 20">
            <a:extLst>
              <a:ext uri="{FF2B5EF4-FFF2-40B4-BE49-F238E27FC236}">
                <a16:creationId xmlns:a16="http://schemas.microsoft.com/office/drawing/2014/main" id="{9540D066-A669-46E5-AE0D-233C94DA29FE}"/>
              </a:ext>
            </a:extLst>
          </p:cNvPr>
          <p:cNvSpPr/>
          <p:nvPr/>
        </p:nvSpPr>
        <p:spPr>
          <a:xfrm>
            <a:off x="3797302" y="4239069"/>
            <a:ext cx="1352342" cy="738664"/>
          </a:xfrm>
          <a:prstGeom prst="rect">
            <a:avLst/>
          </a:prstGeom>
        </p:spPr>
        <p:txBody>
          <a:bodyPr wrap="square" anchor="t">
            <a:spAutoFit/>
          </a:bodyPr>
          <a:lstStyle/>
          <a:p>
            <a:r>
              <a:rPr lang="en-GB" sz="1050" b="1">
                <a:solidFill>
                  <a:srgbClr val="053657"/>
                </a:solidFill>
                <a:cs typeface="Calibri"/>
              </a:rPr>
              <a:t>Business Analyst </a:t>
            </a:r>
            <a:r>
              <a:rPr lang="en-GB" sz="1050">
                <a:solidFill>
                  <a:srgbClr val="053657"/>
                </a:solidFill>
                <a:cs typeface="Calibri"/>
              </a:rPr>
              <a:t>from a member firm or service provider</a:t>
            </a:r>
            <a:endParaRPr lang="en-GB" sz="1000">
              <a:cs typeface="Calibri"/>
            </a:endParaRPr>
          </a:p>
        </p:txBody>
      </p:sp>
      <p:pic>
        <p:nvPicPr>
          <p:cNvPr id="22" name="Graphic 21" descr="Male profile">
            <a:extLst>
              <a:ext uri="{FF2B5EF4-FFF2-40B4-BE49-F238E27FC236}">
                <a16:creationId xmlns:a16="http://schemas.microsoft.com/office/drawing/2014/main" id="{9A77A30B-3150-418D-9173-87F547AE514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13725" y="4738718"/>
            <a:ext cx="506206" cy="506206"/>
          </a:xfrm>
          <a:prstGeom prst="rect">
            <a:avLst/>
          </a:prstGeom>
        </p:spPr>
      </p:pic>
      <p:sp>
        <p:nvSpPr>
          <p:cNvPr id="24" name="Rectangle 23">
            <a:extLst>
              <a:ext uri="{FF2B5EF4-FFF2-40B4-BE49-F238E27FC236}">
                <a16:creationId xmlns:a16="http://schemas.microsoft.com/office/drawing/2014/main" id="{2D181D92-3692-4E0B-9386-DAB771FF4ACC}"/>
              </a:ext>
            </a:extLst>
          </p:cNvPr>
          <p:cNvSpPr/>
          <p:nvPr/>
        </p:nvSpPr>
        <p:spPr>
          <a:xfrm>
            <a:off x="3143265" y="5213646"/>
            <a:ext cx="1534481" cy="261610"/>
          </a:xfrm>
          <a:prstGeom prst="rect">
            <a:avLst/>
          </a:prstGeom>
        </p:spPr>
        <p:txBody>
          <a:bodyPr wrap="square">
            <a:spAutoFit/>
          </a:bodyPr>
          <a:lstStyle/>
          <a:p>
            <a:r>
              <a:rPr lang="en-GB" sz="1100" b="1">
                <a:solidFill>
                  <a:srgbClr val="053657"/>
                </a:solidFill>
                <a:cs typeface="Calibri" panose="020F0502020204030204" pitchFamily="34" charset="0"/>
              </a:rPr>
              <a:t>ISDA SMEs</a:t>
            </a:r>
            <a:endParaRPr lang="en-GB" sz="1050"/>
          </a:p>
        </p:txBody>
      </p:sp>
      <p:pic>
        <p:nvPicPr>
          <p:cNvPr id="26" name="Graphic 25" descr="Group brainstorm">
            <a:extLst>
              <a:ext uri="{FF2B5EF4-FFF2-40B4-BE49-F238E27FC236}">
                <a16:creationId xmlns:a16="http://schemas.microsoft.com/office/drawing/2014/main" id="{95D7F9E1-BE9F-4307-9FFE-6DA384AE230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67480" y="4888494"/>
            <a:ext cx="914400" cy="914400"/>
          </a:xfrm>
          <a:prstGeom prst="rect">
            <a:avLst/>
          </a:prstGeom>
        </p:spPr>
      </p:pic>
      <p:sp>
        <p:nvSpPr>
          <p:cNvPr id="27" name="Rectangle 26">
            <a:extLst>
              <a:ext uri="{FF2B5EF4-FFF2-40B4-BE49-F238E27FC236}">
                <a16:creationId xmlns:a16="http://schemas.microsoft.com/office/drawing/2014/main" id="{CACD74AF-2684-47C9-B1B4-83FB3C01B23F}"/>
              </a:ext>
            </a:extLst>
          </p:cNvPr>
          <p:cNvSpPr/>
          <p:nvPr/>
        </p:nvSpPr>
        <p:spPr>
          <a:xfrm>
            <a:off x="2136371" y="3884369"/>
            <a:ext cx="1292434" cy="261610"/>
          </a:xfrm>
          <a:prstGeom prst="rect">
            <a:avLst/>
          </a:prstGeom>
        </p:spPr>
        <p:txBody>
          <a:bodyPr wrap="square">
            <a:spAutoFit/>
          </a:bodyPr>
          <a:lstStyle/>
          <a:p>
            <a:r>
              <a:rPr lang="en-GB" sz="1100" b="1">
                <a:solidFill>
                  <a:srgbClr val="053657"/>
                </a:solidFill>
                <a:cs typeface="Calibri" panose="020F0502020204030204" pitchFamily="34" charset="0"/>
              </a:rPr>
              <a:t>Other TA SMEs </a:t>
            </a:r>
            <a:endParaRPr lang="en-GB" sz="1050"/>
          </a:p>
        </p:txBody>
      </p:sp>
      <p:pic>
        <p:nvPicPr>
          <p:cNvPr id="28" name="Graphic 27" descr="Group brainstorm">
            <a:extLst>
              <a:ext uri="{FF2B5EF4-FFF2-40B4-BE49-F238E27FC236}">
                <a16:creationId xmlns:a16="http://schemas.microsoft.com/office/drawing/2014/main" id="{788659D2-2EAA-40B2-A66A-85E9AF2F25D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382589" y="4134215"/>
            <a:ext cx="914400" cy="914400"/>
          </a:xfrm>
          <a:prstGeom prst="rect">
            <a:avLst/>
          </a:prstGeom>
        </p:spPr>
      </p:pic>
      <p:pic>
        <p:nvPicPr>
          <p:cNvPr id="30" name="Graphic 29" descr="Group of people">
            <a:extLst>
              <a:ext uri="{FF2B5EF4-FFF2-40B4-BE49-F238E27FC236}">
                <a16:creationId xmlns:a16="http://schemas.microsoft.com/office/drawing/2014/main" id="{F62B4EE7-DFDC-46AE-85EF-74FA330DF82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960613" y="3401935"/>
            <a:ext cx="914400" cy="914400"/>
          </a:xfrm>
          <a:prstGeom prst="rect">
            <a:avLst/>
          </a:prstGeom>
        </p:spPr>
      </p:pic>
      <p:pic>
        <p:nvPicPr>
          <p:cNvPr id="32" name="Graphic 31" descr="Group of people">
            <a:extLst>
              <a:ext uri="{FF2B5EF4-FFF2-40B4-BE49-F238E27FC236}">
                <a16:creationId xmlns:a16="http://schemas.microsoft.com/office/drawing/2014/main" id="{5F2156B1-9955-4C7B-8543-B8B22B8B6AD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951494" y="3373381"/>
            <a:ext cx="914400" cy="914400"/>
          </a:xfrm>
          <a:prstGeom prst="rect">
            <a:avLst/>
          </a:prstGeom>
        </p:spPr>
      </p:pic>
      <p:pic>
        <p:nvPicPr>
          <p:cNvPr id="33" name="Graphic 32" descr="Group of people">
            <a:extLst>
              <a:ext uri="{FF2B5EF4-FFF2-40B4-BE49-F238E27FC236}">
                <a16:creationId xmlns:a16="http://schemas.microsoft.com/office/drawing/2014/main" id="{44169157-A70A-4445-B481-74F41B343A8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993674" y="3401935"/>
            <a:ext cx="914400" cy="914400"/>
          </a:xfrm>
          <a:prstGeom prst="rect">
            <a:avLst/>
          </a:prstGeom>
        </p:spPr>
      </p:pic>
      <p:pic>
        <p:nvPicPr>
          <p:cNvPr id="34" name="Graphic 33" descr="Group of people">
            <a:extLst>
              <a:ext uri="{FF2B5EF4-FFF2-40B4-BE49-F238E27FC236}">
                <a16:creationId xmlns:a16="http://schemas.microsoft.com/office/drawing/2014/main" id="{5FBA15DB-F70C-4E54-8B8E-3389CF18AC6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884430" y="4592022"/>
            <a:ext cx="914400" cy="914400"/>
          </a:xfrm>
          <a:prstGeom prst="rect">
            <a:avLst/>
          </a:prstGeom>
        </p:spPr>
      </p:pic>
      <p:pic>
        <p:nvPicPr>
          <p:cNvPr id="35" name="Graphic 34" descr="Group of people">
            <a:extLst>
              <a:ext uri="{FF2B5EF4-FFF2-40B4-BE49-F238E27FC236}">
                <a16:creationId xmlns:a16="http://schemas.microsoft.com/office/drawing/2014/main" id="{0421959A-075D-4668-B7A6-3157A7F4E96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951494" y="4592022"/>
            <a:ext cx="914400" cy="914400"/>
          </a:xfrm>
          <a:prstGeom prst="rect">
            <a:avLst/>
          </a:prstGeom>
        </p:spPr>
      </p:pic>
      <p:pic>
        <p:nvPicPr>
          <p:cNvPr id="36" name="Graphic 35" descr="Group of people">
            <a:extLst>
              <a:ext uri="{FF2B5EF4-FFF2-40B4-BE49-F238E27FC236}">
                <a16:creationId xmlns:a16="http://schemas.microsoft.com/office/drawing/2014/main" id="{457486A9-700B-4DB2-9476-17DB7D709EA5}"/>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018558" y="4592022"/>
            <a:ext cx="914400" cy="914400"/>
          </a:xfrm>
          <a:prstGeom prst="rect">
            <a:avLst/>
          </a:prstGeom>
        </p:spPr>
      </p:pic>
      <p:sp>
        <p:nvSpPr>
          <p:cNvPr id="37" name="Rectangle 36">
            <a:extLst>
              <a:ext uri="{FF2B5EF4-FFF2-40B4-BE49-F238E27FC236}">
                <a16:creationId xmlns:a16="http://schemas.microsoft.com/office/drawing/2014/main" id="{3B6736A8-5EDF-47CE-B135-723F31DF79AC}"/>
              </a:ext>
            </a:extLst>
          </p:cNvPr>
          <p:cNvSpPr/>
          <p:nvPr/>
        </p:nvSpPr>
        <p:spPr>
          <a:xfrm>
            <a:off x="8629063" y="2451809"/>
            <a:ext cx="2195588" cy="977191"/>
          </a:xfrm>
          <a:prstGeom prst="rect">
            <a:avLst/>
          </a:prstGeom>
        </p:spPr>
        <p:txBody>
          <a:bodyPr wrap="square">
            <a:spAutoFit/>
          </a:bodyPr>
          <a:lstStyle/>
          <a:p>
            <a:pPr marL="0" lvl="1">
              <a:buSzPct val="100000"/>
            </a:pPr>
            <a:r>
              <a:rPr lang="en-GB" sz="1200" b="1">
                <a:solidFill>
                  <a:srgbClr val="053657"/>
                </a:solidFill>
                <a:cs typeface="Calibri" panose="020F0502020204030204" pitchFamily="34" charset="0"/>
              </a:rPr>
              <a:t>Member firms: </a:t>
            </a:r>
            <a:r>
              <a:rPr lang="en-GB" sz="1050">
                <a:solidFill>
                  <a:srgbClr val="053657"/>
                </a:solidFill>
                <a:cs typeface="Calibri"/>
              </a:rPr>
              <a:t>Responsible for planning, mobilising resources, and to complete final deliverables  </a:t>
            </a:r>
          </a:p>
          <a:p>
            <a:pPr marL="356870" lvl="1" indent="-179070"/>
            <a:r>
              <a:rPr lang="en-GB" sz="1400">
                <a:solidFill>
                  <a:srgbClr val="053657"/>
                </a:solidFill>
                <a:cs typeface="Calibri"/>
              </a:rPr>
              <a:t>   </a:t>
            </a:r>
            <a:endParaRPr lang="en-GB" sz="1400">
              <a:solidFill>
                <a:srgbClr val="053657"/>
              </a:solidFill>
              <a:cs typeface="Calibri" panose="020F0502020204030204" pitchFamily="34" charset="0"/>
            </a:endParaRPr>
          </a:p>
        </p:txBody>
      </p:sp>
      <p:sp>
        <p:nvSpPr>
          <p:cNvPr id="40" name="Freeform: Shape 39">
            <a:extLst>
              <a:ext uri="{FF2B5EF4-FFF2-40B4-BE49-F238E27FC236}">
                <a16:creationId xmlns:a16="http://schemas.microsoft.com/office/drawing/2014/main" id="{5E8EEB81-EEEF-4912-AE89-CDBEDD870EB4}"/>
              </a:ext>
            </a:extLst>
          </p:cNvPr>
          <p:cNvSpPr/>
          <p:nvPr/>
        </p:nvSpPr>
        <p:spPr>
          <a:xfrm>
            <a:off x="5159508" y="3886281"/>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bg2">
              <a:lumMod val="75000"/>
            </a:schemeClr>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BB50DA5D-6757-4BD0-BC25-45C5163CCD42}"/>
              </a:ext>
            </a:extLst>
          </p:cNvPr>
          <p:cNvSpPr/>
          <p:nvPr/>
        </p:nvSpPr>
        <p:spPr>
          <a:xfrm>
            <a:off x="5616708" y="3886281"/>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4">
              <a:lumMod val="50000"/>
            </a:schemeClr>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F35ABB1D-F6E5-4102-84D2-7FF89378871E}"/>
              </a:ext>
            </a:extLst>
          </p:cNvPr>
          <p:cNvSpPr/>
          <p:nvPr/>
        </p:nvSpPr>
        <p:spPr>
          <a:xfrm>
            <a:off x="5302383" y="4213941"/>
            <a:ext cx="342900" cy="171449"/>
          </a:xfrm>
          <a:custGeom>
            <a:avLst/>
            <a:gdLst>
              <a:gd name="connsiteX0" fmla="*/ 342900 w 342900"/>
              <a:gd name="connsiteY0" fmla="*/ 171450 h 171449"/>
              <a:gd name="connsiteX1" fmla="*/ 342900 w 342900"/>
              <a:gd name="connsiteY1" fmla="*/ 85725 h 171449"/>
              <a:gd name="connsiteX2" fmla="*/ 325755 w 342900"/>
              <a:gd name="connsiteY2" fmla="*/ 51435 h 171449"/>
              <a:gd name="connsiteX3" fmla="*/ 241935 w 342900"/>
              <a:gd name="connsiteY3" fmla="*/ 11430 h 171449"/>
              <a:gd name="connsiteX4" fmla="*/ 171450 w 342900"/>
              <a:gd name="connsiteY4" fmla="*/ 0 h 171449"/>
              <a:gd name="connsiteX5" fmla="*/ 100965 w 342900"/>
              <a:gd name="connsiteY5" fmla="*/ 11430 h 171449"/>
              <a:gd name="connsiteX6" fmla="*/ 17145 w 342900"/>
              <a:gd name="connsiteY6" fmla="*/ 51435 h 171449"/>
              <a:gd name="connsiteX7" fmla="*/ 0 w 342900"/>
              <a:gd name="connsiteY7" fmla="*/ 85725 h 171449"/>
              <a:gd name="connsiteX8" fmla="*/ 0 w 342900"/>
              <a:gd name="connsiteY8" fmla="*/ 171450 h 171449"/>
              <a:gd name="connsiteX9" fmla="*/ 342900 w 342900"/>
              <a:gd name="connsiteY9" fmla="*/ 171450 h 1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171449">
                <a:moveTo>
                  <a:pt x="342900" y="171450"/>
                </a:moveTo>
                <a:lnTo>
                  <a:pt x="342900" y="85725"/>
                </a:lnTo>
                <a:cubicBezTo>
                  <a:pt x="342900" y="72390"/>
                  <a:pt x="337185" y="59055"/>
                  <a:pt x="325755" y="51435"/>
                </a:cubicBezTo>
                <a:cubicBezTo>
                  <a:pt x="302895" y="32385"/>
                  <a:pt x="272415" y="19050"/>
                  <a:pt x="241935" y="11430"/>
                </a:cubicBezTo>
                <a:cubicBezTo>
                  <a:pt x="220980" y="5715"/>
                  <a:pt x="196215" y="0"/>
                  <a:pt x="171450" y="0"/>
                </a:cubicBezTo>
                <a:cubicBezTo>
                  <a:pt x="148590" y="0"/>
                  <a:pt x="123825" y="3810"/>
                  <a:pt x="100965" y="11430"/>
                </a:cubicBezTo>
                <a:cubicBezTo>
                  <a:pt x="70485" y="19050"/>
                  <a:pt x="41910" y="34290"/>
                  <a:pt x="17145" y="51435"/>
                </a:cubicBezTo>
                <a:cubicBezTo>
                  <a:pt x="5715" y="60960"/>
                  <a:pt x="0" y="72390"/>
                  <a:pt x="0" y="85725"/>
                </a:cubicBezTo>
                <a:lnTo>
                  <a:pt x="0" y="171450"/>
                </a:lnTo>
                <a:lnTo>
                  <a:pt x="342900" y="171450"/>
                </a:lnTo>
                <a:close/>
              </a:path>
            </a:pathLst>
          </a:custGeom>
          <a:solidFill>
            <a:srgbClr val="000000"/>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4CB17376-A1AA-462C-BDF5-87DB1B5315E1}"/>
              </a:ext>
            </a:extLst>
          </p:cNvPr>
          <p:cNvSpPr/>
          <p:nvPr/>
        </p:nvSpPr>
        <p:spPr>
          <a:xfrm>
            <a:off x="5388108" y="4019631"/>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000000"/>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8421F7D2-1CA1-43DA-801B-7D2DBB817AE1}"/>
              </a:ext>
            </a:extLst>
          </p:cNvPr>
          <p:cNvSpPr/>
          <p:nvPr/>
        </p:nvSpPr>
        <p:spPr>
          <a:xfrm>
            <a:off x="5563368" y="4080591"/>
            <a:ext cx="310514" cy="171450"/>
          </a:xfrm>
          <a:custGeom>
            <a:avLst/>
            <a:gdLst>
              <a:gd name="connsiteX0" fmla="*/ 293370 w 310514"/>
              <a:gd name="connsiteY0" fmla="*/ 51435 h 171450"/>
              <a:gd name="connsiteX1" fmla="*/ 209550 w 310514"/>
              <a:gd name="connsiteY1" fmla="*/ 11430 h 171450"/>
              <a:gd name="connsiteX2" fmla="*/ 139065 w 310514"/>
              <a:gd name="connsiteY2" fmla="*/ 0 h 171450"/>
              <a:gd name="connsiteX3" fmla="*/ 68580 w 310514"/>
              <a:gd name="connsiteY3" fmla="*/ 11430 h 171450"/>
              <a:gd name="connsiteX4" fmla="*/ 34290 w 310514"/>
              <a:gd name="connsiteY4" fmla="*/ 24765 h 171450"/>
              <a:gd name="connsiteX5" fmla="*/ 34290 w 310514"/>
              <a:gd name="connsiteY5" fmla="*/ 26670 h 171450"/>
              <a:gd name="connsiteX6" fmla="*/ 0 w 310514"/>
              <a:gd name="connsiteY6" fmla="*/ 110490 h 171450"/>
              <a:gd name="connsiteX7" fmla="*/ 87630 w 310514"/>
              <a:gd name="connsiteY7" fmla="*/ 154305 h 171450"/>
              <a:gd name="connsiteX8" fmla="*/ 102870 w 310514"/>
              <a:gd name="connsiteY8" fmla="*/ 171450 h 171450"/>
              <a:gd name="connsiteX9" fmla="*/ 310515 w 310514"/>
              <a:gd name="connsiteY9" fmla="*/ 171450 h 171450"/>
              <a:gd name="connsiteX10" fmla="*/ 310515 w 310514"/>
              <a:gd name="connsiteY10" fmla="*/ 85725 h 171450"/>
              <a:gd name="connsiteX11" fmla="*/ 293370 w 310514"/>
              <a:gd name="connsiteY11" fmla="*/ 5143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14" h="171450">
                <a:moveTo>
                  <a:pt x="293370" y="51435"/>
                </a:moveTo>
                <a:cubicBezTo>
                  <a:pt x="270510" y="32385"/>
                  <a:pt x="240030" y="19050"/>
                  <a:pt x="209550" y="11430"/>
                </a:cubicBezTo>
                <a:cubicBezTo>
                  <a:pt x="188595" y="5715"/>
                  <a:pt x="163830" y="0"/>
                  <a:pt x="139065" y="0"/>
                </a:cubicBezTo>
                <a:cubicBezTo>
                  <a:pt x="116205" y="0"/>
                  <a:pt x="91440" y="3810"/>
                  <a:pt x="68580" y="11430"/>
                </a:cubicBezTo>
                <a:cubicBezTo>
                  <a:pt x="57150" y="15240"/>
                  <a:pt x="45720" y="19050"/>
                  <a:pt x="34290" y="24765"/>
                </a:cubicBezTo>
                <a:lnTo>
                  <a:pt x="34290" y="26670"/>
                </a:lnTo>
                <a:cubicBezTo>
                  <a:pt x="34290" y="59055"/>
                  <a:pt x="20955" y="89535"/>
                  <a:pt x="0" y="110490"/>
                </a:cubicBezTo>
                <a:cubicBezTo>
                  <a:pt x="36195" y="121920"/>
                  <a:pt x="64770" y="137160"/>
                  <a:pt x="87630" y="154305"/>
                </a:cubicBezTo>
                <a:cubicBezTo>
                  <a:pt x="93345" y="160020"/>
                  <a:pt x="99060" y="163830"/>
                  <a:pt x="102870" y="171450"/>
                </a:cubicBezTo>
                <a:lnTo>
                  <a:pt x="310515" y="171450"/>
                </a:lnTo>
                <a:lnTo>
                  <a:pt x="310515" y="85725"/>
                </a:lnTo>
                <a:cubicBezTo>
                  <a:pt x="310515" y="72390"/>
                  <a:pt x="304800" y="59055"/>
                  <a:pt x="293370" y="51435"/>
                </a:cubicBezTo>
                <a:close/>
              </a:path>
            </a:pathLst>
          </a:custGeom>
          <a:solidFill>
            <a:schemeClr val="accent4">
              <a:lumMod val="50000"/>
            </a:schemeClr>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2D11D2E8-D2CC-401B-B8B3-486AA611C753}"/>
              </a:ext>
            </a:extLst>
          </p:cNvPr>
          <p:cNvSpPr/>
          <p:nvPr/>
        </p:nvSpPr>
        <p:spPr>
          <a:xfrm>
            <a:off x="5073783" y="4080591"/>
            <a:ext cx="310514" cy="171450"/>
          </a:xfrm>
          <a:custGeom>
            <a:avLst/>
            <a:gdLst>
              <a:gd name="connsiteX0" fmla="*/ 222885 w 310514"/>
              <a:gd name="connsiteY0" fmla="*/ 154305 h 171450"/>
              <a:gd name="connsiteX1" fmla="*/ 222885 w 310514"/>
              <a:gd name="connsiteY1" fmla="*/ 154305 h 171450"/>
              <a:gd name="connsiteX2" fmla="*/ 310515 w 310514"/>
              <a:gd name="connsiteY2" fmla="*/ 110490 h 171450"/>
              <a:gd name="connsiteX3" fmla="*/ 276225 w 310514"/>
              <a:gd name="connsiteY3" fmla="*/ 26670 h 171450"/>
              <a:gd name="connsiteX4" fmla="*/ 276225 w 310514"/>
              <a:gd name="connsiteY4" fmla="*/ 22860 h 171450"/>
              <a:gd name="connsiteX5" fmla="*/ 241935 w 310514"/>
              <a:gd name="connsiteY5" fmla="*/ 11430 h 171450"/>
              <a:gd name="connsiteX6" fmla="*/ 171450 w 310514"/>
              <a:gd name="connsiteY6" fmla="*/ 0 h 171450"/>
              <a:gd name="connsiteX7" fmla="*/ 100965 w 310514"/>
              <a:gd name="connsiteY7" fmla="*/ 11430 h 171450"/>
              <a:gd name="connsiteX8" fmla="*/ 17145 w 310514"/>
              <a:gd name="connsiteY8" fmla="*/ 51435 h 171450"/>
              <a:gd name="connsiteX9" fmla="*/ 0 w 310514"/>
              <a:gd name="connsiteY9" fmla="*/ 85725 h 171450"/>
              <a:gd name="connsiteX10" fmla="*/ 0 w 310514"/>
              <a:gd name="connsiteY10" fmla="*/ 171450 h 171450"/>
              <a:gd name="connsiteX11" fmla="*/ 205740 w 310514"/>
              <a:gd name="connsiteY11" fmla="*/ 171450 h 171450"/>
              <a:gd name="connsiteX12" fmla="*/ 222885 w 310514"/>
              <a:gd name="connsiteY12" fmla="*/ 15430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514" h="171450">
                <a:moveTo>
                  <a:pt x="222885" y="154305"/>
                </a:moveTo>
                <a:lnTo>
                  <a:pt x="222885" y="154305"/>
                </a:lnTo>
                <a:cubicBezTo>
                  <a:pt x="249555" y="135255"/>
                  <a:pt x="280035" y="120015"/>
                  <a:pt x="310515" y="110490"/>
                </a:cubicBezTo>
                <a:cubicBezTo>
                  <a:pt x="289560" y="87630"/>
                  <a:pt x="276225" y="59055"/>
                  <a:pt x="276225" y="26670"/>
                </a:cubicBezTo>
                <a:cubicBezTo>
                  <a:pt x="276225" y="24765"/>
                  <a:pt x="276225" y="24765"/>
                  <a:pt x="276225" y="22860"/>
                </a:cubicBezTo>
                <a:cubicBezTo>
                  <a:pt x="264795" y="19050"/>
                  <a:pt x="253365" y="13335"/>
                  <a:pt x="241935" y="11430"/>
                </a:cubicBezTo>
                <a:cubicBezTo>
                  <a:pt x="220980" y="5715"/>
                  <a:pt x="196215" y="0"/>
                  <a:pt x="171450" y="0"/>
                </a:cubicBezTo>
                <a:cubicBezTo>
                  <a:pt x="148590" y="0"/>
                  <a:pt x="123825" y="3810"/>
                  <a:pt x="100965" y="11430"/>
                </a:cubicBezTo>
                <a:cubicBezTo>
                  <a:pt x="70485" y="20955"/>
                  <a:pt x="41910" y="34290"/>
                  <a:pt x="17145" y="51435"/>
                </a:cubicBezTo>
                <a:cubicBezTo>
                  <a:pt x="5715" y="59055"/>
                  <a:pt x="0" y="72390"/>
                  <a:pt x="0" y="85725"/>
                </a:cubicBezTo>
                <a:lnTo>
                  <a:pt x="0" y="171450"/>
                </a:lnTo>
                <a:lnTo>
                  <a:pt x="205740" y="171450"/>
                </a:lnTo>
                <a:cubicBezTo>
                  <a:pt x="211455" y="163830"/>
                  <a:pt x="215265" y="160020"/>
                  <a:pt x="222885" y="154305"/>
                </a:cubicBezTo>
                <a:close/>
              </a:path>
            </a:pathLst>
          </a:custGeom>
          <a:solidFill>
            <a:schemeClr val="bg2">
              <a:lumMod val="75000"/>
            </a:schemeClr>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9DC6FF4-8091-49FB-8A30-D583BE58E1AC}"/>
              </a:ext>
            </a:extLst>
          </p:cNvPr>
          <p:cNvSpPr/>
          <p:nvPr/>
        </p:nvSpPr>
        <p:spPr>
          <a:xfrm>
            <a:off x="5177419" y="3456371"/>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C00000"/>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76FCE952-A3F6-439B-9476-F3E8EB147EA4}"/>
              </a:ext>
            </a:extLst>
          </p:cNvPr>
          <p:cNvSpPr/>
          <p:nvPr/>
        </p:nvSpPr>
        <p:spPr>
          <a:xfrm>
            <a:off x="5634619" y="3456371"/>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FFFF66"/>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BBEF25C1-15FA-496D-A95E-D5430160F792}"/>
              </a:ext>
            </a:extLst>
          </p:cNvPr>
          <p:cNvSpPr/>
          <p:nvPr/>
        </p:nvSpPr>
        <p:spPr>
          <a:xfrm>
            <a:off x="5320294" y="3784031"/>
            <a:ext cx="342900" cy="171449"/>
          </a:xfrm>
          <a:custGeom>
            <a:avLst/>
            <a:gdLst>
              <a:gd name="connsiteX0" fmla="*/ 342900 w 342900"/>
              <a:gd name="connsiteY0" fmla="*/ 171450 h 171449"/>
              <a:gd name="connsiteX1" fmla="*/ 342900 w 342900"/>
              <a:gd name="connsiteY1" fmla="*/ 85725 h 171449"/>
              <a:gd name="connsiteX2" fmla="*/ 325755 w 342900"/>
              <a:gd name="connsiteY2" fmla="*/ 51435 h 171449"/>
              <a:gd name="connsiteX3" fmla="*/ 241935 w 342900"/>
              <a:gd name="connsiteY3" fmla="*/ 11430 h 171449"/>
              <a:gd name="connsiteX4" fmla="*/ 171450 w 342900"/>
              <a:gd name="connsiteY4" fmla="*/ 0 h 171449"/>
              <a:gd name="connsiteX5" fmla="*/ 100965 w 342900"/>
              <a:gd name="connsiteY5" fmla="*/ 11430 h 171449"/>
              <a:gd name="connsiteX6" fmla="*/ 17145 w 342900"/>
              <a:gd name="connsiteY6" fmla="*/ 51435 h 171449"/>
              <a:gd name="connsiteX7" fmla="*/ 0 w 342900"/>
              <a:gd name="connsiteY7" fmla="*/ 85725 h 171449"/>
              <a:gd name="connsiteX8" fmla="*/ 0 w 342900"/>
              <a:gd name="connsiteY8" fmla="*/ 171450 h 171449"/>
              <a:gd name="connsiteX9" fmla="*/ 342900 w 342900"/>
              <a:gd name="connsiteY9" fmla="*/ 171450 h 1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171449">
                <a:moveTo>
                  <a:pt x="342900" y="171450"/>
                </a:moveTo>
                <a:lnTo>
                  <a:pt x="342900" y="85725"/>
                </a:lnTo>
                <a:cubicBezTo>
                  <a:pt x="342900" y="72390"/>
                  <a:pt x="337185" y="59055"/>
                  <a:pt x="325755" y="51435"/>
                </a:cubicBezTo>
                <a:cubicBezTo>
                  <a:pt x="302895" y="32385"/>
                  <a:pt x="272415" y="19050"/>
                  <a:pt x="241935" y="11430"/>
                </a:cubicBezTo>
                <a:cubicBezTo>
                  <a:pt x="220980" y="5715"/>
                  <a:pt x="196215" y="0"/>
                  <a:pt x="171450" y="0"/>
                </a:cubicBezTo>
                <a:cubicBezTo>
                  <a:pt x="148590" y="0"/>
                  <a:pt x="123825" y="3810"/>
                  <a:pt x="100965" y="11430"/>
                </a:cubicBezTo>
                <a:cubicBezTo>
                  <a:pt x="70485" y="19050"/>
                  <a:pt x="41910" y="34290"/>
                  <a:pt x="17145" y="51435"/>
                </a:cubicBezTo>
                <a:cubicBezTo>
                  <a:pt x="5715" y="60960"/>
                  <a:pt x="0" y="72390"/>
                  <a:pt x="0" y="85725"/>
                </a:cubicBezTo>
                <a:lnTo>
                  <a:pt x="0" y="171450"/>
                </a:lnTo>
                <a:lnTo>
                  <a:pt x="342900" y="171450"/>
                </a:lnTo>
                <a:close/>
              </a:path>
            </a:pathLst>
          </a:custGeom>
          <a:solidFill>
            <a:srgbClr val="002060"/>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9BAE9A45-BAE0-41BE-BD66-174C34F4F945}"/>
              </a:ext>
            </a:extLst>
          </p:cNvPr>
          <p:cNvSpPr/>
          <p:nvPr/>
        </p:nvSpPr>
        <p:spPr>
          <a:xfrm>
            <a:off x="5406019" y="3589721"/>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002060"/>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1731D98E-6FF7-43D1-8303-97271C93C3FD}"/>
              </a:ext>
            </a:extLst>
          </p:cNvPr>
          <p:cNvSpPr/>
          <p:nvPr/>
        </p:nvSpPr>
        <p:spPr>
          <a:xfrm>
            <a:off x="5581279" y="3650681"/>
            <a:ext cx="310514" cy="171450"/>
          </a:xfrm>
          <a:custGeom>
            <a:avLst/>
            <a:gdLst>
              <a:gd name="connsiteX0" fmla="*/ 293370 w 310514"/>
              <a:gd name="connsiteY0" fmla="*/ 51435 h 171450"/>
              <a:gd name="connsiteX1" fmla="*/ 209550 w 310514"/>
              <a:gd name="connsiteY1" fmla="*/ 11430 h 171450"/>
              <a:gd name="connsiteX2" fmla="*/ 139065 w 310514"/>
              <a:gd name="connsiteY2" fmla="*/ 0 h 171450"/>
              <a:gd name="connsiteX3" fmla="*/ 68580 w 310514"/>
              <a:gd name="connsiteY3" fmla="*/ 11430 h 171450"/>
              <a:gd name="connsiteX4" fmla="*/ 34290 w 310514"/>
              <a:gd name="connsiteY4" fmla="*/ 24765 h 171450"/>
              <a:gd name="connsiteX5" fmla="*/ 34290 w 310514"/>
              <a:gd name="connsiteY5" fmla="*/ 26670 h 171450"/>
              <a:gd name="connsiteX6" fmla="*/ 0 w 310514"/>
              <a:gd name="connsiteY6" fmla="*/ 110490 h 171450"/>
              <a:gd name="connsiteX7" fmla="*/ 87630 w 310514"/>
              <a:gd name="connsiteY7" fmla="*/ 154305 h 171450"/>
              <a:gd name="connsiteX8" fmla="*/ 102870 w 310514"/>
              <a:gd name="connsiteY8" fmla="*/ 171450 h 171450"/>
              <a:gd name="connsiteX9" fmla="*/ 310515 w 310514"/>
              <a:gd name="connsiteY9" fmla="*/ 171450 h 171450"/>
              <a:gd name="connsiteX10" fmla="*/ 310515 w 310514"/>
              <a:gd name="connsiteY10" fmla="*/ 85725 h 171450"/>
              <a:gd name="connsiteX11" fmla="*/ 293370 w 310514"/>
              <a:gd name="connsiteY11" fmla="*/ 5143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14" h="171450">
                <a:moveTo>
                  <a:pt x="293370" y="51435"/>
                </a:moveTo>
                <a:cubicBezTo>
                  <a:pt x="270510" y="32385"/>
                  <a:pt x="240030" y="19050"/>
                  <a:pt x="209550" y="11430"/>
                </a:cubicBezTo>
                <a:cubicBezTo>
                  <a:pt x="188595" y="5715"/>
                  <a:pt x="163830" y="0"/>
                  <a:pt x="139065" y="0"/>
                </a:cubicBezTo>
                <a:cubicBezTo>
                  <a:pt x="116205" y="0"/>
                  <a:pt x="91440" y="3810"/>
                  <a:pt x="68580" y="11430"/>
                </a:cubicBezTo>
                <a:cubicBezTo>
                  <a:pt x="57150" y="15240"/>
                  <a:pt x="45720" y="19050"/>
                  <a:pt x="34290" y="24765"/>
                </a:cubicBezTo>
                <a:lnTo>
                  <a:pt x="34290" y="26670"/>
                </a:lnTo>
                <a:cubicBezTo>
                  <a:pt x="34290" y="59055"/>
                  <a:pt x="20955" y="89535"/>
                  <a:pt x="0" y="110490"/>
                </a:cubicBezTo>
                <a:cubicBezTo>
                  <a:pt x="36195" y="121920"/>
                  <a:pt x="64770" y="137160"/>
                  <a:pt x="87630" y="154305"/>
                </a:cubicBezTo>
                <a:cubicBezTo>
                  <a:pt x="93345" y="160020"/>
                  <a:pt x="99060" y="163830"/>
                  <a:pt x="102870" y="171450"/>
                </a:cubicBezTo>
                <a:lnTo>
                  <a:pt x="310515" y="171450"/>
                </a:lnTo>
                <a:lnTo>
                  <a:pt x="310515" y="85725"/>
                </a:lnTo>
                <a:cubicBezTo>
                  <a:pt x="310515" y="72390"/>
                  <a:pt x="304800" y="59055"/>
                  <a:pt x="293370" y="51435"/>
                </a:cubicBezTo>
                <a:close/>
              </a:path>
            </a:pathLst>
          </a:custGeom>
          <a:solidFill>
            <a:srgbClr val="FFFF66"/>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BBAF8D89-69F4-4B6C-AE76-4A195CA7C04A}"/>
              </a:ext>
            </a:extLst>
          </p:cNvPr>
          <p:cNvSpPr/>
          <p:nvPr/>
        </p:nvSpPr>
        <p:spPr>
          <a:xfrm>
            <a:off x="5091694" y="3650681"/>
            <a:ext cx="310514" cy="171450"/>
          </a:xfrm>
          <a:custGeom>
            <a:avLst/>
            <a:gdLst>
              <a:gd name="connsiteX0" fmla="*/ 222885 w 310514"/>
              <a:gd name="connsiteY0" fmla="*/ 154305 h 171450"/>
              <a:gd name="connsiteX1" fmla="*/ 222885 w 310514"/>
              <a:gd name="connsiteY1" fmla="*/ 154305 h 171450"/>
              <a:gd name="connsiteX2" fmla="*/ 310515 w 310514"/>
              <a:gd name="connsiteY2" fmla="*/ 110490 h 171450"/>
              <a:gd name="connsiteX3" fmla="*/ 276225 w 310514"/>
              <a:gd name="connsiteY3" fmla="*/ 26670 h 171450"/>
              <a:gd name="connsiteX4" fmla="*/ 276225 w 310514"/>
              <a:gd name="connsiteY4" fmla="*/ 22860 h 171450"/>
              <a:gd name="connsiteX5" fmla="*/ 241935 w 310514"/>
              <a:gd name="connsiteY5" fmla="*/ 11430 h 171450"/>
              <a:gd name="connsiteX6" fmla="*/ 171450 w 310514"/>
              <a:gd name="connsiteY6" fmla="*/ 0 h 171450"/>
              <a:gd name="connsiteX7" fmla="*/ 100965 w 310514"/>
              <a:gd name="connsiteY7" fmla="*/ 11430 h 171450"/>
              <a:gd name="connsiteX8" fmla="*/ 17145 w 310514"/>
              <a:gd name="connsiteY8" fmla="*/ 51435 h 171450"/>
              <a:gd name="connsiteX9" fmla="*/ 0 w 310514"/>
              <a:gd name="connsiteY9" fmla="*/ 85725 h 171450"/>
              <a:gd name="connsiteX10" fmla="*/ 0 w 310514"/>
              <a:gd name="connsiteY10" fmla="*/ 171450 h 171450"/>
              <a:gd name="connsiteX11" fmla="*/ 205740 w 310514"/>
              <a:gd name="connsiteY11" fmla="*/ 171450 h 171450"/>
              <a:gd name="connsiteX12" fmla="*/ 222885 w 310514"/>
              <a:gd name="connsiteY12" fmla="*/ 15430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514" h="171450">
                <a:moveTo>
                  <a:pt x="222885" y="154305"/>
                </a:moveTo>
                <a:lnTo>
                  <a:pt x="222885" y="154305"/>
                </a:lnTo>
                <a:cubicBezTo>
                  <a:pt x="249555" y="135255"/>
                  <a:pt x="280035" y="120015"/>
                  <a:pt x="310515" y="110490"/>
                </a:cubicBezTo>
                <a:cubicBezTo>
                  <a:pt x="289560" y="87630"/>
                  <a:pt x="276225" y="59055"/>
                  <a:pt x="276225" y="26670"/>
                </a:cubicBezTo>
                <a:cubicBezTo>
                  <a:pt x="276225" y="24765"/>
                  <a:pt x="276225" y="24765"/>
                  <a:pt x="276225" y="22860"/>
                </a:cubicBezTo>
                <a:cubicBezTo>
                  <a:pt x="264795" y="19050"/>
                  <a:pt x="253365" y="13335"/>
                  <a:pt x="241935" y="11430"/>
                </a:cubicBezTo>
                <a:cubicBezTo>
                  <a:pt x="220980" y="5715"/>
                  <a:pt x="196215" y="0"/>
                  <a:pt x="171450" y="0"/>
                </a:cubicBezTo>
                <a:cubicBezTo>
                  <a:pt x="148590" y="0"/>
                  <a:pt x="123825" y="3810"/>
                  <a:pt x="100965" y="11430"/>
                </a:cubicBezTo>
                <a:cubicBezTo>
                  <a:pt x="70485" y="20955"/>
                  <a:pt x="41910" y="34290"/>
                  <a:pt x="17145" y="51435"/>
                </a:cubicBezTo>
                <a:cubicBezTo>
                  <a:pt x="5715" y="59055"/>
                  <a:pt x="0" y="72390"/>
                  <a:pt x="0" y="85725"/>
                </a:cubicBezTo>
                <a:lnTo>
                  <a:pt x="0" y="171450"/>
                </a:lnTo>
                <a:lnTo>
                  <a:pt x="205740" y="171450"/>
                </a:lnTo>
                <a:cubicBezTo>
                  <a:pt x="211455" y="163830"/>
                  <a:pt x="215265" y="160020"/>
                  <a:pt x="222885" y="154305"/>
                </a:cubicBezTo>
                <a:close/>
              </a:path>
            </a:pathLst>
          </a:custGeom>
          <a:solidFill>
            <a:srgbClr val="C00000"/>
          </a:solidFill>
          <a:ln w="9525" cap="flat">
            <a:noFill/>
            <a:prstDash val="solid"/>
            <a:miter/>
          </a:ln>
        </p:spPr>
        <p:txBody>
          <a:bodyPr rtlCol="0" anchor="ctr"/>
          <a:lstStyle/>
          <a:p>
            <a:endParaRPr lang="en-GB"/>
          </a:p>
        </p:txBody>
      </p:sp>
      <p:sp>
        <p:nvSpPr>
          <p:cNvPr id="53" name="Rectangle 52">
            <a:extLst>
              <a:ext uri="{FF2B5EF4-FFF2-40B4-BE49-F238E27FC236}">
                <a16:creationId xmlns:a16="http://schemas.microsoft.com/office/drawing/2014/main" id="{094FC4EE-B070-43DD-B52A-D56B2D1AD6D9}"/>
              </a:ext>
            </a:extLst>
          </p:cNvPr>
          <p:cNvSpPr/>
          <p:nvPr/>
        </p:nvSpPr>
        <p:spPr>
          <a:xfrm>
            <a:off x="5925213" y="3780486"/>
            <a:ext cx="1352342" cy="415498"/>
          </a:xfrm>
          <a:prstGeom prst="rect">
            <a:avLst/>
          </a:prstGeom>
        </p:spPr>
        <p:txBody>
          <a:bodyPr wrap="square">
            <a:spAutoFit/>
          </a:bodyPr>
          <a:lstStyle/>
          <a:p>
            <a:r>
              <a:rPr lang="en-GB" sz="1050" b="1">
                <a:solidFill>
                  <a:srgbClr val="053657"/>
                </a:solidFill>
                <a:cs typeface="Calibri" panose="020F0502020204030204" pitchFamily="34" charset="0"/>
              </a:rPr>
              <a:t>Firm SMEs </a:t>
            </a:r>
            <a:r>
              <a:rPr lang="en-GB" sz="1050">
                <a:solidFill>
                  <a:srgbClr val="053657"/>
                </a:solidFill>
                <a:cs typeface="Calibri" panose="020F0502020204030204" pitchFamily="34" charset="0"/>
              </a:rPr>
              <a:t>0.5 days a week</a:t>
            </a:r>
            <a:endParaRPr lang="en-GB" sz="1000"/>
          </a:p>
        </p:txBody>
      </p:sp>
      <p:sp>
        <p:nvSpPr>
          <p:cNvPr id="54" name="Rectangle 53">
            <a:extLst>
              <a:ext uri="{FF2B5EF4-FFF2-40B4-BE49-F238E27FC236}">
                <a16:creationId xmlns:a16="http://schemas.microsoft.com/office/drawing/2014/main" id="{882F1C2F-7625-4AA7-A0DC-E8C3B2A51819}"/>
              </a:ext>
            </a:extLst>
          </p:cNvPr>
          <p:cNvSpPr/>
          <p:nvPr/>
        </p:nvSpPr>
        <p:spPr>
          <a:xfrm>
            <a:off x="5328869" y="5136279"/>
            <a:ext cx="1352342" cy="415498"/>
          </a:xfrm>
          <a:prstGeom prst="rect">
            <a:avLst/>
          </a:prstGeom>
        </p:spPr>
        <p:txBody>
          <a:bodyPr wrap="square">
            <a:spAutoFit/>
          </a:bodyPr>
          <a:lstStyle/>
          <a:p>
            <a:r>
              <a:rPr lang="en-GB" sz="1050" b="1">
                <a:solidFill>
                  <a:srgbClr val="053657"/>
                </a:solidFill>
                <a:cs typeface="Calibri" panose="020F0502020204030204" pitchFamily="34" charset="0"/>
              </a:rPr>
              <a:t>Regulator SMEs </a:t>
            </a:r>
            <a:r>
              <a:rPr lang="en-GB" sz="1050">
                <a:solidFill>
                  <a:srgbClr val="053657"/>
                </a:solidFill>
                <a:cs typeface="Calibri" panose="020F0502020204030204" pitchFamily="34" charset="0"/>
              </a:rPr>
              <a:t>0.5 days a week</a:t>
            </a:r>
            <a:endParaRPr lang="en-GB" sz="1000"/>
          </a:p>
        </p:txBody>
      </p:sp>
      <p:pic>
        <p:nvPicPr>
          <p:cNvPr id="55" name="Graphic 54" descr="Male profile">
            <a:extLst>
              <a:ext uri="{FF2B5EF4-FFF2-40B4-BE49-F238E27FC236}">
                <a16:creationId xmlns:a16="http://schemas.microsoft.com/office/drawing/2014/main" id="{347C4F1A-B5BC-4EA6-990C-B6C1D5669369}"/>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846738" y="4738463"/>
            <a:ext cx="506206" cy="506206"/>
          </a:xfrm>
          <a:prstGeom prst="rect">
            <a:avLst/>
          </a:prstGeom>
        </p:spPr>
      </p:pic>
      <p:sp>
        <p:nvSpPr>
          <p:cNvPr id="56" name="Rectangle 55">
            <a:extLst>
              <a:ext uri="{FF2B5EF4-FFF2-40B4-BE49-F238E27FC236}">
                <a16:creationId xmlns:a16="http://schemas.microsoft.com/office/drawing/2014/main" id="{7A33939D-0351-4C89-9894-CB9D9E28A25D}"/>
              </a:ext>
            </a:extLst>
          </p:cNvPr>
          <p:cNvSpPr/>
          <p:nvPr/>
        </p:nvSpPr>
        <p:spPr>
          <a:xfrm>
            <a:off x="2692207" y="2297559"/>
            <a:ext cx="1848930" cy="600164"/>
          </a:xfrm>
          <a:prstGeom prst="rect">
            <a:avLst/>
          </a:prstGeom>
        </p:spPr>
        <p:txBody>
          <a:bodyPr wrap="square">
            <a:spAutoFit/>
          </a:bodyPr>
          <a:lstStyle/>
          <a:p>
            <a:r>
              <a:rPr lang="en-GB" sz="1100" b="1">
                <a:solidFill>
                  <a:srgbClr val="053657"/>
                </a:solidFill>
                <a:cs typeface="Calibri" panose="020F0502020204030204" pitchFamily="34" charset="0"/>
              </a:rPr>
              <a:t>RTC service / technology firm volunteers</a:t>
            </a:r>
            <a:endParaRPr lang="en-GB" sz="1050"/>
          </a:p>
        </p:txBody>
      </p:sp>
      <p:sp>
        <p:nvSpPr>
          <p:cNvPr id="57" name="Oval 56">
            <a:extLst>
              <a:ext uri="{FF2B5EF4-FFF2-40B4-BE49-F238E27FC236}">
                <a16:creationId xmlns:a16="http://schemas.microsoft.com/office/drawing/2014/main" id="{430BF955-9389-4AEB-BF6E-44B1C30EFDDF}"/>
              </a:ext>
            </a:extLst>
          </p:cNvPr>
          <p:cNvSpPr/>
          <p:nvPr/>
        </p:nvSpPr>
        <p:spPr>
          <a:xfrm>
            <a:off x="1205664" y="1506154"/>
            <a:ext cx="6789219" cy="50470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D1844F1C-7C93-49F1-903A-7C122A4BE83A}"/>
              </a:ext>
            </a:extLst>
          </p:cNvPr>
          <p:cNvSpPr/>
          <p:nvPr/>
        </p:nvSpPr>
        <p:spPr>
          <a:xfrm>
            <a:off x="7766054" y="3905929"/>
            <a:ext cx="99188" cy="99188"/>
          </a:xfrm>
          <a:custGeom>
            <a:avLst/>
            <a:gdLst>
              <a:gd name="connsiteX0" fmla="*/ 99189 w 99188"/>
              <a:gd name="connsiteY0" fmla="*/ 49594 h 99188"/>
              <a:gd name="connsiteX1" fmla="*/ 49594 w 99188"/>
              <a:gd name="connsiteY1" fmla="*/ 99189 h 99188"/>
              <a:gd name="connsiteX2" fmla="*/ 0 w 99188"/>
              <a:gd name="connsiteY2" fmla="*/ 49594 h 99188"/>
              <a:gd name="connsiteX3" fmla="*/ 49594 w 99188"/>
              <a:gd name="connsiteY3" fmla="*/ 0 h 99188"/>
              <a:gd name="connsiteX4" fmla="*/ 99189 w 99188"/>
              <a:gd name="connsiteY4" fmla="*/ 49594 h 9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88" h="99188">
                <a:moveTo>
                  <a:pt x="99189" y="49594"/>
                </a:moveTo>
                <a:cubicBezTo>
                  <a:pt x="99189" y="76985"/>
                  <a:pt x="76985" y="99189"/>
                  <a:pt x="49594" y="99189"/>
                </a:cubicBezTo>
                <a:cubicBezTo>
                  <a:pt x="22204" y="99189"/>
                  <a:pt x="0" y="76985"/>
                  <a:pt x="0" y="49594"/>
                </a:cubicBezTo>
                <a:cubicBezTo>
                  <a:pt x="0" y="22204"/>
                  <a:pt x="22204" y="0"/>
                  <a:pt x="49594" y="0"/>
                </a:cubicBezTo>
                <a:cubicBezTo>
                  <a:pt x="76985" y="0"/>
                  <a:pt x="99189" y="22204"/>
                  <a:pt x="99189" y="49594"/>
                </a:cubicBezTo>
                <a:close/>
              </a:path>
            </a:pathLst>
          </a:custGeom>
          <a:solidFill>
            <a:srgbClr val="002060"/>
          </a:solidFill>
          <a:ln w="704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A827E639-A8B1-4779-B350-68C50A0FF812}"/>
              </a:ext>
            </a:extLst>
          </p:cNvPr>
          <p:cNvSpPr/>
          <p:nvPr/>
        </p:nvSpPr>
        <p:spPr>
          <a:xfrm>
            <a:off x="7411808" y="3905929"/>
            <a:ext cx="99188" cy="99188"/>
          </a:xfrm>
          <a:custGeom>
            <a:avLst/>
            <a:gdLst>
              <a:gd name="connsiteX0" fmla="*/ 99189 w 99188"/>
              <a:gd name="connsiteY0" fmla="*/ 49594 h 99188"/>
              <a:gd name="connsiteX1" fmla="*/ 49594 w 99188"/>
              <a:gd name="connsiteY1" fmla="*/ 99189 h 99188"/>
              <a:gd name="connsiteX2" fmla="*/ 0 w 99188"/>
              <a:gd name="connsiteY2" fmla="*/ 49594 h 99188"/>
              <a:gd name="connsiteX3" fmla="*/ 49594 w 99188"/>
              <a:gd name="connsiteY3" fmla="*/ 0 h 99188"/>
              <a:gd name="connsiteX4" fmla="*/ 99189 w 99188"/>
              <a:gd name="connsiteY4" fmla="*/ 49594 h 9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88" h="99188">
                <a:moveTo>
                  <a:pt x="99189" y="49594"/>
                </a:moveTo>
                <a:cubicBezTo>
                  <a:pt x="99189" y="76985"/>
                  <a:pt x="76985" y="99189"/>
                  <a:pt x="49594" y="99189"/>
                </a:cubicBezTo>
                <a:cubicBezTo>
                  <a:pt x="22204" y="99189"/>
                  <a:pt x="0" y="76985"/>
                  <a:pt x="0" y="49594"/>
                </a:cubicBezTo>
                <a:cubicBezTo>
                  <a:pt x="0" y="22204"/>
                  <a:pt x="22204" y="0"/>
                  <a:pt x="49594" y="0"/>
                </a:cubicBezTo>
                <a:cubicBezTo>
                  <a:pt x="76985" y="0"/>
                  <a:pt x="99189" y="22204"/>
                  <a:pt x="99189" y="49594"/>
                </a:cubicBezTo>
                <a:close/>
              </a:path>
            </a:pathLst>
          </a:custGeom>
          <a:solidFill>
            <a:srgbClr val="AFABAB"/>
          </a:solidFill>
          <a:ln w="704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623E6C76-E7C9-455B-995D-AF125EDEA7F5}"/>
              </a:ext>
            </a:extLst>
          </p:cNvPr>
          <p:cNvSpPr/>
          <p:nvPr/>
        </p:nvSpPr>
        <p:spPr>
          <a:xfrm>
            <a:off x="7588931" y="3905929"/>
            <a:ext cx="99188" cy="99188"/>
          </a:xfrm>
          <a:custGeom>
            <a:avLst/>
            <a:gdLst>
              <a:gd name="connsiteX0" fmla="*/ 99189 w 99188"/>
              <a:gd name="connsiteY0" fmla="*/ 49594 h 99188"/>
              <a:gd name="connsiteX1" fmla="*/ 49594 w 99188"/>
              <a:gd name="connsiteY1" fmla="*/ 99189 h 99188"/>
              <a:gd name="connsiteX2" fmla="*/ 0 w 99188"/>
              <a:gd name="connsiteY2" fmla="*/ 49594 h 99188"/>
              <a:gd name="connsiteX3" fmla="*/ 49594 w 99188"/>
              <a:gd name="connsiteY3" fmla="*/ 0 h 99188"/>
              <a:gd name="connsiteX4" fmla="*/ 99189 w 99188"/>
              <a:gd name="connsiteY4" fmla="*/ 49594 h 9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88" h="99188">
                <a:moveTo>
                  <a:pt x="99189" y="49594"/>
                </a:moveTo>
                <a:cubicBezTo>
                  <a:pt x="99189" y="76985"/>
                  <a:pt x="76985" y="99189"/>
                  <a:pt x="49594" y="99189"/>
                </a:cubicBezTo>
                <a:cubicBezTo>
                  <a:pt x="22204" y="99189"/>
                  <a:pt x="0" y="76985"/>
                  <a:pt x="0" y="49594"/>
                </a:cubicBezTo>
                <a:cubicBezTo>
                  <a:pt x="0" y="22204"/>
                  <a:pt x="22204" y="0"/>
                  <a:pt x="49594" y="0"/>
                </a:cubicBezTo>
                <a:cubicBezTo>
                  <a:pt x="76985" y="0"/>
                  <a:pt x="99189" y="22204"/>
                  <a:pt x="99189" y="49594"/>
                </a:cubicBezTo>
                <a:close/>
              </a:path>
            </a:pathLst>
          </a:custGeom>
          <a:solidFill>
            <a:srgbClr val="7F6000"/>
          </a:solidFill>
          <a:ln w="704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F583CA5F-6240-4EDA-AF76-86B418201165}"/>
              </a:ext>
            </a:extLst>
          </p:cNvPr>
          <p:cNvSpPr/>
          <p:nvPr/>
        </p:nvSpPr>
        <p:spPr>
          <a:xfrm>
            <a:off x="7513112" y="4019996"/>
            <a:ext cx="252200" cy="435722"/>
          </a:xfrm>
          <a:custGeom>
            <a:avLst/>
            <a:gdLst>
              <a:gd name="connsiteX0" fmla="*/ 251525 w 252200"/>
              <a:gd name="connsiteY0" fmla="*/ 166496 h 435722"/>
              <a:gd name="connsiteX1" fmla="*/ 219643 w 252200"/>
              <a:gd name="connsiteY1" fmla="*/ 48886 h 435722"/>
              <a:gd name="connsiteX2" fmla="*/ 213266 w 252200"/>
              <a:gd name="connsiteY2" fmla="*/ 37550 h 435722"/>
              <a:gd name="connsiteX3" fmla="*/ 164380 w 252200"/>
              <a:gd name="connsiteY3" fmla="*/ 6376 h 435722"/>
              <a:gd name="connsiteX4" fmla="*/ 126122 w 252200"/>
              <a:gd name="connsiteY4" fmla="*/ 0 h 435722"/>
              <a:gd name="connsiteX5" fmla="*/ 87863 w 252200"/>
              <a:gd name="connsiteY5" fmla="*/ 6376 h 435722"/>
              <a:gd name="connsiteX6" fmla="*/ 38977 w 252200"/>
              <a:gd name="connsiteY6" fmla="*/ 37550 h 435722"/>
              <a:gd name="connsiteX7" fmla="*/ 32601 w 252200"/>
              <a:gd name="connsiteY7" fmla="*/ 48886 h 435722"/>
              <a:gd name="connsiteX8" fmla="*/ 719 w 252200"/>
              <a:gd name="connsiteY8" fmla="*/ 166496 h 435722"/>
              <a:gd name="connsiteX9" fmla="*/ 15597 w 252200"/>
              <a:gd name="connsiteY9" fmla="*/ 193418 h 435722"/>
              <a:gd name="connsiteX10" fmla="*/ 21265 w 252200"/>
              <a:gd name="connsiteY10" fmla="*/ 194127 h 435722"/>
              <a:gd name="connsiteX11" fmla="*/ 41811 w 252200"/>
              <a:gd name="connsiteY11" fmla="*/ 178540 h 435722"/>
              <a:gd name="connsiteX12" fmla="*/ 70151 w 252200"/>
              <a:gd name="connsiteY12" fmla="*/ 75100 h 435722"/>
              <a:gd name="connsiteX13" fmla="*/ 70151 w 252200"/>
              <a:gd name="connsiteY13" fmla="*/ 435722 h 435722"/>
              <a:gd name="connsiteX14" fmla="*/ 112660 w 252200"/>
              <a:gd name="connsiteY14" fmla="*/ 435722 h 435722"/>
              <a:gd name="connsiteX15" fmla="*/ 112660 w 252200"/>
              <a:gd name="connsiteY15" fmla="*/ 233094 h 435722"/>
              <a:gd name="connsiteX16" fmla="*/ 141000 w 252200"/>
              <a:gd name="connsiteY16" fmla="*/ 233094 h 435722"/>
              <a:gd name="connsiteX17" fmla="*/ 141000 w 252200"/>
              <a:gd name="connsiteY17" fmla="*/ 435014 h 435722"/>
              <a:gd name="connsiteX18" fmla="*/ 183510 w 252200"/>
              <a:gd name="connsiteY18" fmla="*/ 435014 h 435722"/>
              <a:gd name="connsiteX19" fmla="*/ 183510 w 252200"/>
              <a:gd name="connsiteY19" fmla="*/ 75100 h 435722"/>
              <a:gd name="connsiteX20" fmla="*/ 211849 w 252200"/>
              <a:gd name="connsiteY20" fmla="*/ 178540 h 435722"/>
              <a:gd name="connsiteX21" fmla="*/ 232395 w 252200"/>
              <a:gd name="connsiteY21" fmla="*/ 194127 h 435722"/>
              <a:gd name="connsiteX22" fmla="*/ 238063 w 252200"/>
              <a:gd name="connsiteY22" fmla="*/ 193418 h 435722"/>
              <a:gd name="connsiteX23" fmla="*/ 251525 w 252200"/>
              <a:gd name="connsiteY23" fmla="*/ 166496 h 43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00" h="435722">
                <a:moveTo>
                  <a:pt x="251525" y="166496"/>
                </a:moveTo>
                <a:lnTo>
                  <a:pt x="219643" y="48886"/>
                </a:lnTo>
                <a:cubicBezTo>
                  <a:pt x="218226" y="44635"/>
                  <a:pt x="216100" y="40384"/>
                  <a:pt x="213266" y="37550"/>
                </a:cubicBezTo>
                <a:cubicBezTo>
                  <a:pt x="199805" y="23380"/>
                  <a:pt x="182801" y="12753"/>
                  <a:pt x="164380" y="6376"/>
                </a:cubicBezTo>
                <a:cubicBezTo>
                  <a:pt x="152336" y="2125"/>
                  <a:pt x="139583" y="0"/>
                  <a:pt x="126122" y="0"/>
                </a:cubicBezTo>
                <a:cubicBezTo>
                  <a:pt x="112660" y="0"/>
                  <a:pt x="99908" y="2125"/>
                  <a:pt x="87863" y="6376"/>
                </a:cubicBezTo>
                <a:cubicBezTo>
                  <a:pt x="68734" y="12753"/>
                  <a:pt x="52439" y="23380"/>
                  <a:pt x="38977" y="37550"/>
                </a:cubicBezTo>
                <a:cubicBezTo>
                  <a:pt x="36143" y="41093"/>
                  <a:pt x="34018" y="44635"/>
                  <a:pt x="32601" y="48886"/>
                </a:cubicBezTo>
                <a:lnTo>
                  <a:pt x="719" y="166496"/>
                </a:lnTo>
                <a:cubicBezTo>
                  <a:pt x="-2115" y="177831"/>
                  <a:pt x="3553" y="190584"/>
                  <a:pt x="15597" y="193418"/>
                </a:cubicBezTo>
                <a:cubicBezTo>
                  <a:pt x="17722" y="194127"/>
                  <a:pt x="19139" y="194127"/>
                  <a:pt x="21265" y="194127"/>
                </a:cubicBezTo>
                <a:cubicBezTo>
                  <a:pt x="30475" y="194127"/>
                  <a:pt x="38977" y="187750"/>
                  <a:pt x="41811" y="178540"/>
                </a:cubicBezTo>
                <a:lnTo>
                  <a:pt x="70151" y="75100"/>
                </a:lnTo>
                <a:lnTo>
                  <a:pt x="70151" y="435722"/>
                </a:lnTo>
                <a:lnTo>
                  <a:pt x="112660" y="435722"/>
                </a:lnTo>
                <a:lnTo>
                  <a:pt x="112660" y="233094"/>
                </a:lnTo>
                <a:lnTo>
                  <a:pt x="141000" y="233094"/>
                </a:lnTo>
                <a:lnTo>
                  <a:pt x="141000" y="435014"/>
                </a:lnTo>
                <a:lnTo>
                  <a:pt x="183510" y="435014"/>
                </a:lnTo>
                <a:lnTo>
                  <a:pt x="183510" y="75100"/>
                </a:lnTo>
                <a:lnTo>
                  <a:pt x="211849" y="178540"/>
                </a:lnTo>
                <a:cubicBezTo>
                  <a:pt x="214683" y="187750"/>
                  <a:pt x="223185" y="194127"/>
                  <a:pt x="232395" y="194127"/>
                </a:cubicBezTo>
                <a:cubicBezTo>
                  <a:pt x="234521" y="194127"/>
                  <a:pt x="235938" y="194127"/>
                  <a:pt x="238063" y="193418"/>
                </a:cubicBezTo>
                <a:cubicBezTo>
                  <a:pt x="247982" y="190584"/>
                  <a:pt x="254359" y="177831"/>
                  <a:pt x="251525" y="166496"/>
                </a:cubicBezTo>
                <a:close/>
              </a:path>
            </a:pathLst>
          </a:custGeom>
          <a:solidFill>
            <a:srgbClr val="7F6000"/>
          </a:solidFill>
          <a:ln w="704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904506FC-B57D-461A-A749-7E2A36F2F3F3}"/>
              </a:ext>
            </a:extLst>
          </p:cNvPr>
          <p:cNvSpPr/>
          <p:nvPr/>
        </p:nvSpPr>
        <p:spPr>
          <a:xfrm>
            <a:off x="7334572" y="4019287"/>
            <a:ext cx="204764" cy="436430"/>
          </a:xfrm>
          <a:custGeom>
            <a:avLst/>
            <a:gdLst>
              <a:gd name="connsiteX0" fmla="*/ 164380 w 204764"/>
              <a:gd name="connsiteY0" fmla="*/ 163662 h 436430"/>
              <a:gd name="connsiteX1" fmla="*/ 196262 w 204764"/>
              <a:gd name="connsiteY1" fmla="*/ 46052 h 436430"/>
              <a:gd name="connsiteX2" fmla="*/ 204764 w 204764"/>
              <a:gd name="connsiteY2" fmla="*/ 29048 h 436430"/>
              <a:gd name="connsiteX3" fmla="*/ 164380 w 204764"/>
              <a:gd name="connsiteY3" fmla="*/ 6376 h 436430"/>
              <a:gd name="connsiteX4" fmla="*/ 126122 w 204764"/>
              <a:gd name="connsiteY4" fmla="*/ 0 h 436430"/>
              <a:gd name="connsiteX5" fmla="*/ 87863 w 204764"/>
              <a:gd name="connsiteY5" fmla="*/ 6376 h 436430"/>
              <a:gd name="connsiteX6" fmla="*/ 38977 w 204764"/>
              <a:gd name="connsiteY6" fmla="*/ 37550 h 436430"/>
              <a:gd name="connsiteX7" fmla="*/ 32601 w 204764"/>
              <a:gd name="connsiteY7" fmla="*/ 48886 h 436430"/>
              <a:gd name="connsiteX8" fmla="*/ 719 w 204764"/>
              <a:gd name="connsiteY8" fmla="*/ 167204 h 436430"/>
              <a:gd name="connsiteX9" fmla="*/ 15597 w 204764"/>
              <a:gd name="connsiteY9" fmla="*/ 194127 h 436430"/>
              <a:gd name="connsiteX10" fmla="*/ 21265 w 204764"/>
              <a:gd name="connsiteY10" fmla="*/ 194835 h 436430"/>
              <a:gd name="connsiteX11" fmla="*/ 41811 w 204764"/>
              <a:gd name="connsiteY11" fmla="*/ 179248 h 436430"/>
              <a:gd name="connsiteX12" fmla="*/ 70151 w 204764"/>
              <a:gd name="connsiteY12" fmla="*/ 75809 h 436430"/>
              <a:gd name="connsiteX13" fmla="*/ 70151 w 204764"/>
              <a:gd name="connsiteY13" fmla="*/ 436431 h 436430"/>
              <a:gd name="connsiteX14" fmla="*/ 112660 w 204764"/>
              <a:gd name="connsiteY14" fmla="*/ 436431 h 436430"/>
              <a:gd name="connsiteX15" fmla="*/ 112660 w 204764"/>
              <a:gd name="connsiteY15" fmla="*/ 233802 h 436430"/>
              <a:gd name="connsiteX16" fmla="*/ 141000 w 204764"/>
              <a:gd name="connsiteY16" fmla="*/ 233802 h 436430"/>
              <a:gd name="connsiteX17" fmla="*/ 141000 w 204764"/>
              <a:gd name="connsiteY17" fmla="*/ 435722 h 436430"/>
              <a:gd name="connsiteX18" fmla="*/ 183510 w 204764"/>
              <a:gd name="connsiteY18" fmla="*/ 435722 h 436430"/>
              <a:gd name="connsiteX19" fmla="*/ 183510 w 204764"/>
              <a:gd name="connsiteY19" fmla="*/ 206171 h 436430"/>
              <a:gd name="connsiteX20" fmla="*/ 164380 w 204764"/>
              <a:gd name="connsiteY20" fmla="*/ 163662 h 4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764" h="436430">
                <a:moveTo>
                  <a:pt x="164380" y="163662"/>
                </a:moveTo>
                <a:lnTo>
                  <a:pt x="196262" y="46052"/>
                </a:lnTo>
                <a:cubicBezTo>
                  <a:pt x="197679" y="39676"/>
                  <a:pt x="201222" y="34008"/>
                  <a:pt x="204764" y="29048"/>
                </a:cubicBezTo>
                <a:cubicBezTo>
                  <a:pt x="193428" y="19129"/>
                  <a:pt x="179259" y="11336"/>
                  <a:pt x="164380" y="6376"/>
                </a:cubicBezTo>
                <a:cubicBezTo>
                  <a:pt x="152336" y="2125"/>
                  <a:pt x="139583" y="0"/>
                  <a:pt x="126122" y="0"/>
                </a:cubicBezTo>
                <a:cubicBezTo>
                  <a:pt x="112660" y="0"/>
                  <a:pt x="99907" y="2125"/>
                  <a:pt x="87863" y="6376"/>
                </a:cubicBezTo>
                <a:cubicBezTo>
                  <a:pt x="68734" y="12753"/>
                  <a:pt x="52439" y="23380"/>
                  <a:pt x="38977" y="37550"/>
                </a:cubicBezTo>
                <a:cubicBezTo>
                  <a:pt x="36143" y="41093"/>
                  <a:pt x="34018" y="44635"/>
                  <a:pt x="32601" y="48886"/>
                </a:cubicBezTo>
                <a:lnTo>
                  <a:pt x="719" y="167204"/>
                </a:lnTo>
                <a:cubicBezTo>
                  <a:pt x="-2115" y="178540"/>
                  <a:pt x="3553" y="191293"/>
                  <a:pt x="15597" y="194127"/>
                </a:cubicBezTo>
                <a:cubicBezTo>
                  <a:pt x="17722" y="194835"/>
                  <a:pt x="19139" y="194835"/>
                  <a:pt x="21265" y="194835"/>
                </a:cubicBezTo>
                <a:cubicBezTo>
                  <a:pt x="30475" y="194835"/>
                  <a:pt x="38977" y="188459"/>
                  <a:pt x="41811" y="179248"/>
                </a:cubicBezTo>
                <a:lnTo>
                  <a:pt x="70151" y="75809"/>
                </a:lnTo>
                <a:lnTo>
                  <a:pt x="70151" y="436431"/>
                </a:lnTo>
                <a:lnTo>
                  <a:pt x="112660" y="436431"/>
                </a:lnTo>
                <a:lnTo>
                  <a:pt x="112660" y="233802"/>
                </a:lnTo>
                <a:lnTo>
                  <a:pt x="141000" y="233802"/>
                </a:lnTo>
                <a:lnTo>
                  <a:pt x="141000" y="435722"/>
                </a:lnTo>
                <a:lnTo>
                  <a:pt x="183510" y="435722"/>
                </a:lnTo>
                <a:lnTo>
                  <a:pt x="183510" y="206171"/>
                </a:lnTo>
                <a:cubicBezTo>
                  <a:pt x="168631" y="199086"/>
                  <a:pt x="160129" y="181374"/>
                  <a:pt x="164380" y="163662"/>
                </a:cubicBezTo>
                <a:close/>
              </a:path>
            </a:pathLst>
          </a:custGeom>
          <a:solidFill>
            <a:srgbClr val="AFABAB"/>
          </a:solidFill>
          <a:ln w="704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FD931A29-3AEA-460E-9181-44EDA24FDBF5}"/>
              </a:ext>
            </a:extLst>
          </p:cNvPr>
          <p:cNvSpPr/>
          <p:nvPr/>
        </p:nvSpPr>
        <p:spPr>
          <a:xfrm>
            <a:off x="7737006" y="4019996"/>
            <a:ext cx="205421" cy="435722"/>
          </a:xfrm>
          <a:custGeom>
            <a:avLst/>
            <a:gdLst>
              <a:gd name="connsiteX0" fmla="*/ 204754 w 205421"/>
              <a:gd name="connsiteY0" fmla="*/ 166496 h 435722"/>
              <a:gd name="connsiteX1" fmla="*/ 172163 w 205421"/>
              <a:gd name="connsiteY1" fmla="*/ 48886 h 435722"/>
              <a:gd name="connsiteX2" fmla="*/ 165787 w 205421"/>
              <a:gd name="connsiteY2" fmla="*/ 37550 h 435722"/>
              <a:gd name="connsiteX3" fmla="*/ 116901 w 205421"/>
              <a:gd name="connsiteY3" fmla="*/ 6376 h 435722"/>
              <a:gd name="connsiteX4" fmla="*/ 78643 w 205421"/>
              <a:gd name="connsiteY4" fmla="*/ 0 h 435722"/>
              <a:gd name="connsiteX5" fmla="*/ 40384 w 205421"/>
              <a:gd name="connsiteY5" fmla="*/ 6376 h 435722"/>
              <a:gd name="connsiteX6" fmla="*/ 0 w 205421"/>
              <a:gd name="connsiteY6" fmla="*/ 29048 h 435722"/>
              <a:gd name="connsiteX7" fmla="*/ 8502 w 205421"/>
              <a:gd name="connsiteY7" fmla="*/ 45343 h 435722"/>
              <a:gd name="connsiteX8" fmla="*/ 40384 w 205421"/>
              <a:gd name="connsiteY8" fmla="*/ 162953 h 435722"/>
              <a:gd name="connsiteX9" fmla="*/ 21255 w 205421"/>
              <a:gd name="connsiteY9" fmla="*/ 205463 h 435722"/>
              <a:gd name="connsiteX10" fmla="*/ 21255 w 205421"/>
              <a:gd name="connsiteY10" fmla="*/ 435722 h 435722"/>
              <a:gd name="connsiteX11" fmla="*/ 63764 w 205421"/>
              <a:gd name="connsiteY11" fmla="*/ 435722 h 435722"/>
              <a:gd name="connsiteX12" fmla="*/ 63764 w 205421"/>
              <a:gd name="connsiteY12" fmla="*/ 233094 h 435722"/>
              <a:gd name="connsiteX13" fmla="*/ 92104 w 205421"/>
              <a:gd name="connsiteY13" fmla="*/ 233094 h 435722"/>
              <a:gd name="connsiteX14" fmla="*/ 92104 w 205421"/>
              <a:gd name="connsiteY14" fmla="*/ 435014 h 435722"/>
              <a:gd name="connsiteX15" fmla="*/ 134613 w 205421"/>
              <a:gd name="connsiteY15" fmla="*/ 435014 h 435722"/>
              <a:gd name="connsiteX16" fmla="*/ 134613 w 205421"/>
              <a:gd name="connsiteY16" fmla="*/ 75100 h 435722"/>
              <a:gd name="connsiteX17" fmla="*/ 162953 w 205421"/>
              <a:gd name="connsiteY17" fmla="*/ 178540 h 435722"/>
              <a:gd name="connsiteX18" fmla="*/ 183499 w 205421"/>
              <a:gd name="connsiteY18" fmla="*/ 194127 h 435722"/>
              <a:gd name="connsiteX19" fmla="*/ 189167 w 205421"/>
              <a:gd name="connsiteY19" fmla="*/ 193418 h 435722"/>
              <a:gd name="connsiteX20" fmla="*/ 204754 w 205421"/>
              <a:gd name="connsiteY20" fmla="*/ 166496 h 43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421" h="435722">
                <a:moveTo>
                  <a:pt x="204754" y="166496"/>
                </a:moveTo>
                <a:lnTo>
                  <a:pt x="172163" y="48886"/>
                </a:lnTo>
                <a:cubicBezTo>
                  <a:pt x="170746" y="44635"/>
                  <a:pt x="168621" y="40384"/>
                  <a:pt x="165787" y="37550"/>
                </a:cubicBezTo>
                <a:cubicBezTo>
                  <a:pt x="152326" y="23380"/>
                  <a:pt x="135322" y="12753"/>
                  <a:pt x="116901" y="6376"/>
                </a:cubicBezTo>
                <a:cubicBezTo>
                  <a:pt x="104857" y="2125"/>
                  <a:pt x="92104" y="0"/>
                  <a:pt x="78643" y="0"/>
                </a:cubicBezTo>
                <a:cubicBezTo>
                  <a:pt x="65181" y="0"/>
                  <a:pt x="52428" y="2125"/>
                  <a:pt x="40384" y="6376"/>
                </a:cubicBezTo>
                <a:cubicBezTo>
                  <a:pt x="25506" y="11336"/>
                  <a:pt x="12044" y="19129"/>
                  <a:pt x="0" y="29048"/>
                </a:cubicBezTo>
                <a:cubicBezTo>
                  <a:pt x="4251" y="34008"/>
                  <a:pt x="7085" y="39676"/>
                  <a:pt x="8502" y="45343"/>
                </a:cubicBezTo>
                <a:lnTo>
                  <a:pt x="40384" y="162953"/>
                </a:lnTo>
                <a:cubicBezTo>
                  <a:pt x="45343" y="180665"/>
                  <a:pt x="36133" y="198378"/>
                  <a:pt x="21255" y="205463"/>
                </a:cubicBezTo>
                <a:lnTo>
                  <a:pt x="21255" y="435722"/>
                </a:lnTo>
                <a:lnTo>
                  <a:pt x="63764" y="435722"/>
                </a:lnTo>
                <a:lnTo>
                  <a:pt x="63764" y="233094"/>
                </a:lnTo>
                <a:lnTo>
                  <a:pt x="92104" y="233094"/>
                </a:lnTo>
                <a:lnTo>
                  <a:pt x="92104" y="435014"/>
                </a:lnTo>
                <a:lnTo>
                  <a:pt x="134613" y="435014"/>
                </a:lnTo>
                <a:lnTo>
                  <a:pt x="134613" y="75100"/>
                </a:lnTo>
                <a:lnTo>
                  <a:pt x="162953" y="178540"/>
                </a:lnTo>
                <a:cubicBezTo>
                  <a:pt x="165787" y="187750"/>
                  <a:pt x="174289" y="194127"/>
                  <a:pt x="183499" y="194127"/>
                </a:cubicBezTo>
                <a:cubicBezTo>
                  <a:pt x="185625" y="194127"/>
                  <a:pt x="187042" y="194127"/>
                  <a:pt x="189167" y="193418"/>
                </a:cubicBezTo>
                <a:cubicBezTo>
                  <a:pt x="201212" y="190584"/>
                  <a:pt x="207588" y="177831"/>
                  <a:pt x="204754" y="166496"/>
                </a:cubicBezTo>
                <a:close/>
              </a:path>
            </a:pathLst>
          </a:custGeom>
          <a:solidFill>
            <a:srgbClr val="002060"/>
          </a:solidFill>
          <a:ln w="7045" cap="flat">
            <a:noFill/>
            <a:prstDash val="solid"/>
            <a:miter/>
          </a:ln>
        </p:spPr>
        <p:txBody>
          <a:bodyPr rtlCol="0" anchor="ctr"/>
          <a:lstStyle/>
          <a:p>
            <a:endParaRPr lang="en-GB"/>
          </a:p>
        </p:txBody>
      </p:sp>
      <p:sp>
        <p:nvSpPr>
          <p:cNvPr id="66" name="Rectangle 65">
            <a:extLst>
              <a:ext uri="{FF2B5EF4-FFF2-40B4-BE49-F238E27FC236}">
                <a16:creationId xmlns:a16="http://schemas.microsoft.com/office/drawing/2014/main" id="{5E26DBC4-FC12-4528-8438-42BBDBA06E89}"/>
              </a:ext>
            </a:extLst>
          </p:cNvPr>
          <p:cNvSpPr/>
          <p:nvPr/>
        </p:nvSpPr>
        <p:spPr>
          <a:xfrm>
            <a:off x="6918690" y="1095387"/>
            <a:ext cx="1793916" cy="492443"/>
          </a:xfrm>
          <a:prstGeom prst="rect">
            <a:avLst/>
          </a:prstGeom>
        </p:spPr>
        <p:txBody>
          <a:bodyPr wrap="square">
            <a:spAutoFit/>
          </a:bodyPr>
          <a:lstStyle/>
          <a:p>
            <a:pPr marL="0" lvl="1">
              <a:buSzPct val="100000"/>
            </a:pPr>
            <a:r>
              <a:rPr lang="en-GB" sz="1200" b="1">
                <a:solidFill>
                  <a:srgbClr val="053657"/>
                </a:solidFill>
                <a:cs typeface="Calibri" panose="020F0502020204030204" pitchFamily="34" charset="0"/>
              </a:rPr>
              <a:t>RRDS EMIR Refit </a:t>
            </a:r>
            <a:r>
              <a:rPr lang="en-GB" sz="1200" b="1" err="1">
                <a:solidFill>
                  <a:srgbClr val="053657"/>
                </a:solidFill>
                <a:cs typeface="Calibri" panose="020F0502020204030204" pitchFamily="34" charset="0"/>
              </a:rPr>
              <a:t>SteerCo</a:t>
            </a:r>
            <a:r>
              <a:rPr lang="en-GB" sz="1400">
                <a:solidFill>
                  <a:srgbClr val="053657"/>
                </a:solidFill>
                <a:cs typeface="Calibri"/>
              </a:rPr>
              <a:t>   </a:t>
            </a:r>
            <a:endParaRPr lang="en-GB" sz="1400">
              <a:solidFill>
                <a:srgbClr val="053657"/>
              </a:solidFill>
              <a:cs typeface="Calibri" panose="020F0502020204030204" pitchFamily="34" charset="0"/>
            </a:endParaRPr>
          </a:p>
        </p:txBody>
      </p:sp>
      <p:pic>
        <p:nvPicPr>
          <p:cNvPr id="2" name="Picture 1">
            <a:extLst>
              <a:ext uri="{FF2B5EF4-FFF2-40B4-BE49-F238E27FC236}">
                <a16:creationId xmlns:a16="http://schemas.microsoft.com/office/drawing/2014/main" id="{DA350F7E-3453-45A2-8627-50426972A3A6}"/>
              </a:ext>
            </a:extLst>
          </p:cNvPr>
          <p:cNvPicPr>
            <a:picLocks noChangeAspect="1"/>
          </p:cNvPicPr>
          <p:nvPr/>
        </p:nvPicPr>
        <p:blipFill>
          <a:blip r:embed="rId32"/>
          <a:stretch>
            <a:fillRect/>
          </a:stretch>
        </p:blipFill>
        <p:spPr>
          <a:xfrm>
            <a:off x="59709" y="2070516"/>
            <a:ext cx="2646321" cy="1538486"/>
          </a:xfrm>
          <a:prstGeom prst="rect">
            <a:avLst/>
          </a:prstGeom>
        </p:spPr>
      </p:pic>
      <p:sp>
        <p:nvSpPr>
          <p:cNvPr id="58" name="Rectangle 57">
            <a:extLst>
              <a:ext uri="{FF2B5EF4-FFF2-40B4-BE49-F238E27FC236}">
                <a16:creationId xmlns:a16="http://schemas.microsoft.com/office/drawing/2014/main" id="{DADD7B71-56AB-4DF1-8DC6-463B79E96AD0}"/>
              </a:ext>
            </a:extLst>
          </p:cNvPr>
          <p:cNvSpPr/>
          <p:nvPr/>
        </p:nvSpPr>
        <p:spPr>
          <a:xfrm>
            <a:off x="426780" y="1825856"/>
            <a:ext cx="914400" cy="261610"/>
          </a:xfrm>
          <a:prstGeom prst="rect">
            <a:avLst/>
          </a:prstGeom>
        </p:spPr>
        <p:txBody>
          <a:bodyPr wrap="square">
            <a:spAutoFit/>
          </a:bodyPr>
          <a:lstStyle/>
          <a:p>
            <a:r>
              <a:rPr lang="en-GB" sz="1100" b="1">
                <a:solidFill>
                  <a:srgbClr val="053657"/>
                </a:solidFill>
                <a:cs typeface="Calibri" panose="020F0502020204030204" pitchFamily="34" charset="0"/>
                <a:hlinkClick r:id="rId33"/>
              </a:rPr>
              <a:t>Sandbox</a:t>
            </a:r>
            <a:r>
              <a:rPr lang="en-GB" sz="1100" b="1">
                <a:solidFill>
                  <a:srgbClr val="053657"/>
                </a:solidFill>
                <a:cs typeface="Calibri" panose="020F0502020204030204" pitchFamily="34" charset="0"/>
              </a:rPr>
              <a:t>?</a:t>
            </a:r>
            <a:endParaRPr lang="en-GB" sz="1050"/>
          </a:p>
        </p:txBody>
      </p:sp>
      <p:sp>
        <p:nvSpPr>
          <p:cNvPr id="4" name="Speech Bubble: Oval 3">
            <a:extLst>
              <a:ext uri="{FF2B5EF4-FFF2-40B4-BE49-F238E27FC236}">
                <a16:creationId xmlns:a16="http://schemas.microsoft.com/office/drawing/2014/main" id="{2F72B998-2AB9-46DF-BC08-A1665B7704EE}"/>
              </a:ext>
            </a:extLst>
          </p:cNvPr>
          <p:cNvSpPr/>
          <p:nvPr/>
        </p:nvSpPr>
        <p:spPr>
          <a:xfrm>
            <a:off x="6639489" y="5930090"/>
            <a:ext cx="1898883" cy="610608"/>
          </a:xfrm>
          <a:prstGeom prst="wedgeEllipseCallout">
            <a:avLst>
              <a:gd name="adj1" fmla="val -83195"/>
              <a:gd name="adj2" fmla="val -1110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rgbClr val="053657"/>
                </a:solidFill>
                <a:cs typeface="Calibri"/>
              </a:rPr>
              <a:t>Requirement for FCA/ESMA?</a:t>
            </a:r>
          </a:p>
        </p:txBody>
      </p:sp>
      <p:sp>
        <p:nvSpPr>
          <p:cNvPr id="59" name="TextBox 58">
            <a:extLst>
              <a:ext uri="{FF2B5EF4-FFF2-40B4-BE49-F238E27FC236}">
                <a16:creationId xmlns:a16="http://schemas.microsoft.com/office/drawing/2014/main" id="{53192DE4-2C8E-40D3-85B9-000CE1481E9A}"/>
              </a:ext>
            </a:extLst>
          </p:cNvPr>
          <p:cNvSpPr txBox="1"/>
          <p:nvPr/>
        </p:nvSpPr>
        <p:spPr>
          <a:xfrm>
            <a:off x="31639" y="6436823"/>
            <a:ext cx="1898883" cy="207749"/>
          </a:xfrm>
          <a:prstGeom prst="rect">
            <a:avLst/>
          </a:prstGeom>
          <a:noFill/>
        </p:spPr>
        <p:txBody>
          <a:bodyPr wrap="square" rtlCol="0" anchor="t">
            <a:spAutoFit/>
          </a:bodyPr>
          <a:lstStyle/>
          <a:p>
            <a:r>
              <a:rPr lang="en-GB" sz="750">
                <a:solidFill>
                  <a:srgbClr val="053657"/>
                </a:solidFill>
                <a:latin typeface="Century Gothic" panose="020B0502020202020204" pitchFamily="34" charset="0"/>
              </a:rPr>
              <a:t>Source: RegTech Council 2020</a:t>
            </a:r>
          </a:p>
        </p:txBody>
      </p:sp>
    </p:spTree>
    <p:extLst>
      <p:ext uri="{BB962C8B-B14F-4D97-AF65-F5344CB8AC3E}">
        <p14:creationId xmlns:p14="http://schemas.microsoft.com/office/powerpoint/2010/main" val="1162170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705ACE-0CE7-42FB-9AC4-201519F08F8A}"/>
              </a:ext>
            </a:extLst>
          </p:cNvPr>
          <p:cNvSpPr>
            <a:spLocks noGrp="1"/>
          </p:cNvSpPr>
          <p:nvPr>
            <p:ph idx="14"/>
          </p:nvPr>
        </p:nvSpPr>
        <p:spPr>
          <a:xfrm>
            <a:off x="27802" y="179382"/>
            <a:ext cx="11693933" cy="453154"/>
          </a:xfrm>
        </p:spPr>
        <p:txBody>
          <a:bodyPr/>
          <a:lstStyle/>
          <a:p>
            <a:pPr lvl="0">
              <a:spcAft>
                <a:spcPts val="0"/>
              </a:spcAft>
              <a:buClrTx/>
              <a:buSzTx/>
              <a:defRPr/>
            </a:pPr>
            <a:r>
              <a:rPr lang="en-GB">
                <a:solidFill>
                  <a:schemeClr val="bg1"/>
                </a:solidFill>
              </a:rPr>
              <a:t>A focus on reporting logic will deliver meaningful test scenarios </a:t>
            </a:r>
          </a:p>
        </p:txBody>
      </p:sp>
      <p:sp>
        <p:nvSpPr>
          <p:cNvPr id="24" name="TextBox 23">
            <a:extLst>
              <a:ext uri="{FF2B5EF4-FFF2-40B4-BE49-F238E27FC236}">
                <a16:creationId xmlns:a16="http://schemas.microsoft.com/office/drawing/2014/main" id="{9C619E45-30D5-4655-ACD0-E2B5797F4F9F}"/>
              </a:ext>
            </a:extLst>
          </p:cNvPr>
          <p:cNvSpPr txBox="1"/>
          <p:nvPr/>
        </p:nvSpPr>
        <p:spPr>
          <a:xfrm>
            <a:off x="281769" y="1531462"/>
            <a:ext cx="3392624" cy="338554"/>
          </a:xfrm>
          <a:prstGeom prst="rect">
            <a:avLst/>
          </a:prstGeom>
          <a:solidFill>
            <a:srgbClr val="053657"/>
          </a:solidFill>
          <a:ln>
            <a:solidFill>
              <a:srgbClr val="05365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chemeClr val="bg1"/>
                </a:solidFill>
                <a:effectLst/>
                <a:uLnTx/>
                <a:uFillTx/>
                <a:latin typeface="Century Gothic" panose="020B0502020202020204" pitchFamily="34" charset="0"/>
              </a:rPr>
              <a:t>RTS + Interpretation</a:t>
            </a:r>
          </a:p>
        </p:txBody>
      </p:sp>
      <p:pic>
        <p:nvPicPr>
          <p:cNvPr id="25" name="Picture 24">
            <a:extLst>
              <a:ext uri="{FF2B5EF4-FFF2-40B4-BE49-F238E27FC236}">
                <a16:creationId xmlns:a16="http://schemas.microsoft.com/office/drawing/2014/main" id="{745791F1-538B-4CCB-8227-4B35291358F6}"/>
              </a:ext>
            </a:extLst>
          </p:cNvPr>
          <p:cNvPicPr>
            <a:picLocks noChangeAspect="1"/>
          </p:cNvPicPr>
          <p:nvPr/>
        </p:nvPicPr>
        <p:blipFill rotWithShape="1">
          <a:blip r:embed="rId3"/>
          <a:srcRect l="2919" t="58277" r="39965"/>
          <a:stretch/>
        </p:blipFill>
        <p:spPr>
          <a:xfrm>
            <a:off x="281768" y="2041875"/>
            <a:ext cx="3392625" cy="1832900"/>
          </a:xfrm>
          <a:prstGeom prst="rect">
            <a:avLst/>
          </a:prstGeom>
        </p:spPr>
      </p:pic>
      <p:sp>
        <p:nvSpPr>
          <p:cNvPr id="31" name="TextBox 30">
            <a:extLst>
              <a:ext uri="{FF2B5EF4-FFF2-40B4-BE49-F238E27FC236}">
                <a16:creationId xmlns:a16="http://schemas.microsoft.com/office/drawing/2014/main" id="{CE869A4A-5A90-4013-B1A4-0E159E8E4804}"/>
              </a:ext>
            </a:extLst>
          </p:cNvPr>
          <p:cNvSpPr txBox="1"/>
          <p:nvPr/>
        </p:nvSpPr>
        <p:spPr>
          <a:xfrm>
            <a:off x="269022" y="4271990"/>
            <a:ext cx="3392625" cy="1200329"/>
          </a:xfrm>
          <a:prstGeom prst="rect">
            <a:avLst/>
          </a:prstGeom>
          <a:solidFill>
            <a:schemeClr val="accent6">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kumimoji="0" lang="en-GB" sz="1200" b="1" i="0" u="none" strike="noStrike" kern="1200" cap="none" spc="0" normalizeH="0" baseline="0" noProof="0">
                <a:ln>
                  <a:noFill/>
                </a:ln>
                <a:solidFill>
                  <a:prstClr val="black"/>
                </a:solidFill>
                <a:effectLst/>
                <a:uLnTx/>
                <a:uFillTx/>
                <a:latin typeface="Century Gothic" panose="020B0502020202020204" pitchFamily="34" charset="0"/>
              </a:rPr>
              <a:t>Best Practices as “Views”</a:t>
            </a:r>
          </a:p>
          <a:p>
            <a:pPr marL="342900" marR="0" lvl="0" indent="-342900" fontAlgn="auto">
              <a:lnSpc>
                <a:spcPct val="100000"/>
              </a:lnSpc>
              <a:spcBef>
                <a:spcPts val="0"/>
              </a:spcBef>
              <a:spcAft>
                <a:spcPts val="0"/>
              </a:spcAft>
              <a:buClr>
                <a:schemeClr val="accent1">
                  <a:lumMod val="75000"/>
                </a:schemeClr>
              </a:buClr>
              <a:buSzPct val="80000"/>
              <a:buFont typeface="Century Gothic" panose="020B0502020202020204" pitchFamily="34" charset="0"/>
              <a:buChar char="►"/>
              <a:tabLst/>
              <a:defRPr/>
            </a:pPr>
            <a:r>
              <a:rPr lang="en-GB" sz="1100">
                <a:solidFill>
                  <a:prstClr val="black"/>
                </a:solidFill>
                <a:latin typeface="Century Gothic" panose="020B0502020202020204" pitchFamily="34" charset="0"/>
              </a:rPr>
              <a:t>Directly extracted from the machine-executable model</a:t>
            </a:r>
          </a:p>
          <a:p>
            <a:pPr marL="342900" indent="-342900">
              <a:buClr>
                <a:schemeClr val="accent1">
                  <a:lumMod val="75000"/>
                </a:schemeClr>
              </a:buClr>
              <a:buSzPct val="80000"/>
              <a:buFont typeface="Century Gothic" panose="020B0502020202020204" pitchFamily="34" charset="0"/>
              <a:buChar char="►"/>
              <a:defRPr/>
            </a:pPr>
            <a:r>
              <a:rPr lang="en-GB" sz="1100">
                <a:solidFill>
                  <a:prstClr val="black"/>
                </a:solidFill>
                <a:latin typeface="Century Gothic" panose="020B0502020202020204" pitchFamily="34" charset="0"/>
              </a:rPr>
              <a:t>Downloadable in any other formats: PDF, Excel etc.</a:t>
            </a:r>
          </a:p>
          <a:p>
            <a:pPr marL="342900" marR="0" lvl="0" indent="-342900" fontAlgn="auto">
              <a:lnSpc>
                <a:spcPct val="100000"/>
              </a:lnSpc>
              <a:spcBef>
                <a:spcPts val="0"/>
              </a:spcBef>
              <a:spcAft>
                <a:spcPts val="0"/>
              </a:spcAft>
              <a:buClr>
                <a:schemeClr val="accent1">
                  <a:lumMod val="75000"/>
                </a:schemeClr>
              </a:buClr>
              <a:buSzPct val="80000"/>
              <a:buFont typeface="Century Gothic" panose="020B0502020202020204" pitchFamily="34" charset="0"/>
              <a:buChar char="►"/>
              <a:tabLst/>
              <a:defRPr/>
            </a:pPr>
            <a:r>
              <a:rPr lang="en-GB" sz="1100">
                <a:solidFill>
                  <a:prstClr val="black"/>
                </a:solidFill>
                <a:latin typeface="Century Gothic" panose="020B0502020202020204" pitchFamily="34" charset="0"/>
              </a:rPr>
              <a:t>Table view aligned onto ESMA RTS</a:t>
            </a:r>
          </a:p>
        </p:txBody>
      </p:sp>
      <p:sp>
        <p:nvSpPr>
          <p:cNvPr id="32" name="Rectangle 31">
            <a:extLst>
              <a:ext uri="{FF2B5EF4-FFF2-40B4-BE49-F238E27FC236}">
                <a16:creationId xmlns:a16="http://schemas.microsoft.com/office/drawing/2014/main" id="{F1CCB233-1934-4BF7-B2D3-D0E176D8E9EA}"/>
              </a:ext>
            </a:extLst>
          </p:cNvPr>
          <p:cNvSpPr/>
          <p:nvPr/>
        </p:nvSpPr>
        <p:spPr>
          <a:xfrm>
            <a:off x="156519" y="836962"/>
            <a:ext cx="3648953" cy="578069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Century Gothic" panose="020B0502020202020204" pitchFamily="34" charset="0"/>
            </a:endParaRPr>
          </a:p>
        </p:txBody>
      </p:sp>
      <p:sp>
        <p:nvSpPr>
          <p:cNvPr id="22" name="TextBox 21">
            <a:extLst>
              <a:ext uri="{FF2B5EF4-FFF2-40B4-BE49-F238E27FC236}">
                <a16:creationId xmlns:a16="http://schemas.microsoft.com/office/drawing/2014/main" id="{FBDC3BA4-3A9F-4DC4-AF33-9F1C4AFE849D}"/>
              </a:ext>
            </a:extLst>
          </p:cNvPr>
          <p:cNvSpPr txBox="1"/>
          <p:nvPr/>
        </p:nvSpPr>
        <p:spPr>
          <a:xfrm>
            <a:off x="4778805" y="1514649"/>
            <a:ext cx="6866334" cy="461665"/>
          </a:xfrm>
          <a:prstGeom prst="rect">
            <a:avLst/>
          </a:prstGeom>
          <a:solidFill>
            <a:schemeClr val="accent1">
              <a:lumMod val="40000"/>
              <a:lumOff val="60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accent1">
                  <a:lumMod val="75000"/>
                </a:schemeClr>
              </a:buClr>
              <a:buSzPct val="80000"/>
              <a:buFont typeface="Century Gothic" panose="020B0502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entury Gothic" panose="020B0502020202020204" pitchFamily="34" charset="0"/>
              </a:rPr>
              <a:t>Done by each firm via in-house resources, contractors and 3</a:t>
            </a:r>
            <a:r>
              <a:rPr kumimoji="0" lang="en-GB" sz="1200" b="0" i="0" u="none" strike="noStrike" kern="1200" cap="none" spc="0" normalizeH="0" baseline="30000" noProof="0">
                <a:ln>
                  <a:noFill/>
                </a:ln>
                <a:solidFill>
                  <a:prstClr val="black"/>
                </a:solidFill>
                <a:effectLst/>
                <a:uLnTx/>
                <a:uFillTx/>
                <a:latin typeface="Century Gothic" panose="020B0502020202020204" pitchFamily="34" charset="0"/>
              </a:rPr>
              <a:t>rd</a:t>
            </a:r>
            <a:r>
              <a:rPr kumimoji="0" lang="en-GB" sz="1200" b="0" i="0" u="none" strike="noStrike" kern="1200" cap="none" spc="0" normalizeH="0" baseline="0" noProof="0">
                <a:ln>
                  <a:noFill/>
                </a:ln>
                <a:solidFill>
                  <a:prstClr val="black"/>
                </a:solidFill>
                <a:effectLst/>
                <a:uLnTx/>
                <a:uFillTx/>
                <a:latin typeface="Century Gothic" panose="020B0502020202020204" pitchFamily="34" charset="0"/>
              </a:rPr>
              <a:t> party vendors</a:t>
            </a:r>
          </a:p>
          <a:p>
            <a:pPr marL="342900" marR="0" lvl="0" indent="-342900" algn="l" defTabSz="914400" rtl="0" eaLnBrk="1" fontAlgn="auto" latinLnBrk="0" hangingPunct="1">
              <a:lnSpc>
                <a:spcPct val="100000"/>
              </a:lnSpc>
              <a:spcBef>
                <a:spcPts val="0"/>
              </a:spcBef>
              <a:spcAft>
                <a:spcPts val="0"/>
              </a:spcAft>
              <a:buClr>
                <a:schemeClr val="accent1">
                  <a:lumMod val="75000"/>
                </a:schemeClr>
              </a:buClr>
              <a:buSzPct val="80000"/>
              <a:buFont typeface="Century Gothic" panose="020B0502020202020204" pitchFamily="34" charset="0"/>
              <a:buChar char="►"/>
              <a:tabLst/>
              <a:defRPr/>
            </a:pPr>
            <a:r>
              <a:rPr lang="en-GB" sz="1200">
                <a:solidFill>
                  <a:prstClr val="black"/>
                </a:solidFill>
                <a:latin typeface="Century Gothic" panose="020B0502020202020204" pitchFamily="34" charset="0"/>
              </a:rPr>
              <a:t>High cost, lower quality result</a:t>
            </a:r>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4F614D86-072E-4F68-AC38-4531AA808EA5}"/>
              </a:ext>
            </a:extLst>
          </p:cNvPr>
          <p:cNvCxnSpPr>
            <a:cxnSpLocks/>
          </p:cNvCxnSpPr>
          <p:nvPr/>
        </p:nvCxnSpPr>
        <p:spPr>
          <a:xfrm flipV="1">
            <a:off x="4115766" y="836962"/>
            <a:ext cx="0" cy="5780697"/>
          </a:xfrm>
          <a:prstGeom prst="line">
            <a:avLst/>
          </a:prstGeom>
          <a:ln w="76200">
            <a:solidFill>
              <a:srgbClr val="053657"/>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426682D1-9BD8-4E35-9CF2-6FCA86A06B08}"/>
              </a:ext>
            </a:extLst>
          </p:cNvPr>
          <p:cNvGrpSpPr/>
          <p:nvPr/>
        </p:nvGrpSpPr>
        <p:grpSpPr>
          <a:xfrm>
            <a:off x="4464621" y="836964"/>
            <a:ext cx="3563244" cy="5780694"/>
            <a:chOff x="4464621" y="836964"/>
            <a:chExt cx="3563244" cy="5780694"/>
          </a:xfrm>
        </p:grpSpPr>
        <p:sp>
          <p:nvSpPr>
            <p:cNvPr id="19" name="TextBox 18">
              <a:extLst>
                <a:ext uri="{FF2B5EF4-FFF2-40B4-BE49-F238E27FC236}">
                  <a16:creationId xmlns:a16="http://schemas.microsoft.com/office/drawing/2014/main" id="{F064A986-E39D-442B-94FD-4322E737CAD7}"/>
                </a:ext>
              </a:extLst>
            </p:cNvPr>
            <p:cNvSpPr txBox="1"/>
            <p:nvPr/>
          </p:nvSpPr>
          <p:spPr>
            <a:xfrm>
              <a:off x="4685332" y="2711097"/>
              <a:ext cx="3073077" cy="338554"/>
            </a:xfrm>
            <a:prstGeom prst="rect">
              <a:avLst/>
            </a:prstGeom>
            <a:solidFill>
              <a:srgbClr val="053657"/>
            </a:solidFill>
            <a:ln>
              <a:solidFill>
                <a:srgbClr val="05365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chemeClr val="bg1"/>
                  </a:solidFill>
                  <a:effectLst/>
                  <a:uLnTx/>
                  <a:uFillTx/>
                  <a:latin typeface="Century Gothic" panose="020B0502020202020204" pitchFamily="34" charset="0"/>
                </a:rPr>
                <a:t>Report Output</a:t>
              </a:r>
            </a:p>
          </p:txBody>
        </p:sp>
        <p:sp>
          <p:nvSpPr>
            <p:cNvPr id="20" name="TextBox 19">
              <a:extLst>
                <a:ext uri="{FF2B5EF4-FFF2-40B4-BE49-F238E27FC236}">
                  <a16:creationId xmlns:a16="http://schemas.microsoft.com/office/drawing/2014/main" id="{4B872F9D-880F-4C23-ADBD-0308151A7EDC}"/>
                </a:ext>
              </a:extLst>
            </p:cNvPr>
            <p:cNvSpPr txBox="1"/>
            <p:nvPr/>
          </p:nvSpPr>
          <p:spPr>
            <a:xfrm>
              <a:off x="4679759" y="2206549"/>
              <a:ext cx="3082095" cy="338554"/>
            </a:xfrm>
            <a:prstGeom prst="rect">
              <a:avLst/>
            </a:prstGeom>
            <a:solidFill>
              <a:srgbClr val="053657"/>
            </a:solidFill>
            <a:ln>
              <a:solidFill>
                <a:srgbClr val="05365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chemeClr val="bg1"/>
                  </a:solidFill>
                  <a:effectLst/>
                  <a:uLnTx/>
                  <a:uFillTx/>
                  <a:latin typeface="Century Gothic" panose="020B0502020202020204" pitchFamily="34" charset="0"/>
                </a:rPr>
                <a:t>Test Scenarios</a:t>
              </a:r>
            </a:p>
          </p:txBody>
        </p:sp>
        <p:sp>
          <p:nvSpPr>
            <p:cNvPr id="33" name="Rectangle 32">
              <a:extLst>
                <a:ext uri="{FF2B5EF4-FFF2-40B4-BE49-F238E27FC236}">
                  <a16:creationId xmlns:a16="http://schemas.microsoft.com/office/drawing/2014/main" id="{00D6B215-FD0A-4BDD-94DF-3612E4D4BDB0}"/>
                </a:ext>
              </a:extLst>
            </p:cNvPr>
            <p:cNvSpPr/>
            <p:nvPr/>
          </p:nvSpPr>
          <p:spPr>
            <a:xfrm>
              <a:off x="4464621" y="836964"/>
              <a:ext cx="3563244" cy="578069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Century Gothic" panose="020B0502020202020204" pitchFamily="34" charset="0"/>
              </a:endParaRPr>
            </a:p>
          </p:txBody>
        </p:sp>
        <p:pic>
          <p:nvPicPr>
            <p:cNvPr id="35" name="Picture 34">
              <a:extLst>
                <a:ext uri="{FF2B5EF4-FFF2-40B4-BE49-F238E27FC236}">
                  <a16:creationId xmlns:a16="http://schemas.microsoft.com/office/drawing/2014/main" id="{25D6B223-C09A-1946-83A6-68B8951C0330}"/>
                </a:ext>
              </a:extLst>
            </p:cNvPr>
            <p:cNvPicPr>
              <a:picLocks noChangeAspect="1"/>
            </p:cNvPicPr>
            <p:nvPr/>
          </p:nvPicPr>
          <p:blipFill rotWithShape="1">
            <a:blip r:embed="rId4"/>
            <a:srcRect r="71579" b="20279"/>
            <a:stretch/>
          </p:blipFill>
          <p:spPr>
            <a:xfrm>
              <a:off x="4698789" y="3227030"/>
              <a:ext cx="3044036" cy="1662299"/>
            </a:xfrm>
            <a:prstGeom prst="rect">
              <a:avLst/>
            </a:prstGeom>
          </p:spPr>
        </p:pic>
      </p:grpSp>
      <p:grpSp>
        <p:nvGrpSpPr>
          <p:cNvPr id="2" name="Group 1">
            <a:extLst>
              <a:ext uri="{FF2B5EF4-FFF2-40B4-BE49-F238E27FC236}">
                <a16:creationId xmlns:a16="http://schemas.microsoft.com/office/drawing/2014/main" id="{7DE3231A-F74C-44B6-AEC5-589CD75636DF}"/>
              </a:ext>
            </a:extLst>
          </p:cNvPr>
          <p:cNvGrpSpPr/>
          <p:nvPr/>
        </p:nvGrpSpPr>
        <p:grpSpPr>
          <a:xfrm>
            <a:off x="8287789" y="836964"/>
            <a:ext cx="3713886" cy="5780694"/>
            <a:chOff x="8287789" y="836964"/>
            <a:chExt cx="3713886" cy="5780694"/>
          </a:xfrm>
        </p:grpSpPr>
        <p:sp>
          <p:nvSpPr>
            <p:cNvPr id="16" name="TextBox 15">
              <a:extLst>
                <a:ext uri="{FF2B5EF4-FFF2-40B4-BE49-F238E27FC236}">
                  <a16:creationId xmlns:a16="http://schemas.microsoft.com/office/drawing/2014/main" id="{F581CFFF-DE1D-4E1C-8521-9E40F5DE8582}"/>
                </a:ext>
              </a:extLst>
            </p:cNvPr>
            <p:cNvSpPr txBox="1"/>
            <p:nvPr/>
          </p:nvSpPr>
          <p:spPr>
            <a:xfrm>
              <a:off x="8435761" y="2198731"/>
              <a:ext cx="3393279" cy="338554"/>
            </a:xfrm>
            <a:prstGeom prst="rect">
              <a:avLst/>
            </a:prstGeom>
            <a:solidFill>
              <a:srgbClr val="053657"/>
            </a:solidFill>
            <a:ln>
              <a:solidFill>
                <a:srgbClr val="05365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chemeClr val="bg1"/>
                  </a:solidFill>
                  <a:effectLst/>
                  <a:uLnTx/>
                  <a:uFillTx/>
                  <a:latin typeface="Century Gothic" panose="020B0502020202020204" pitchFamily="34" charset="0"/>
                </a:rPr>
                <a:t>Reporting Logic</a:t>
              </a:r>
            </a:p>
          </p:txBody>
        </p:sp>
        <p:sp>
          <p:nvSpPr>
            <p:cNvPr id="34" name="Rectangle 33">
              <a:extLst>
                <a:ext uri="{FF2B5EF4-FFF2-40B4-BE49-F238E27FC236}">
                  <a16:creationId xmlns:a16="http://schemas.microsoft.com/office/drawing/2014/main" id="{DDB2F708-30FD-4312-B7D7-7EDBBF7DB86A}"/>
                </a:ext>
              </a:extLst>
            </p:cNvPr>
            <p:cNvSpPr/>
            <p:nvPr/>
          </p:nvSpPr>
          <p:spPr>
            <a:xfrm>
              <a:off x="8287789" y="836964"/>
              <a:ext cx="3713886" cy="578069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Century Gothic" panose="020B0502020202020204" pitchFamily="34" charset="0"/>
              </a:endParaRPr>
            </a:p>
          </p:txBody>
        </p:sp>
        <p:pic>
          <p:nvPicPr>
            <p:cNvPr id="6" name="Picture 5">
              <a:extLst>
                <a:ext uri="{FF2B5EF4-FFF2-40B4-BE49-F238E27FC236}">
                  <a16:creationId xmlns:a16="http://schemas.microsoft.com/office/drawing/2014/main" id="{9D1E67C0-623A-DA41-A147-83EAE4151A97}"/>
                </a:ext>
              </a:extLst>
            </p:cNvPr>
            <p:cNvPicPr>
              <a:picLocks noChangeAspect="1"/>
            </p:cNvPicPr>
            <p:nvPr/>
          </p:nvPicPr>
          <p:blipFill>
            <a:blip r:embed="rId5"/>
            <a:stretch>
              <a:fillRect/>
            </a:stretch>
          </p:blipFill>
          <p:spPr>
            <a:xfrm>
              <a:off x="8435761" y="2662810"/>
              <a:ext cx="2868128" cy="531135"/>
            </a:xfrm>
            <a:prstGeom prst="rect">
              <a:avLst/>
            </a:prstGeom>
          </p:spPr>
        </p:pic>
        <p:pic>
          <p:nvPicPr>
            <p:cNvPr id="7" name="Picture 6">
              <a:extLst>
                <a:ext uri="{FF2B5EF4-FFF2-40B4-BE49-F238E27FC236}">
                  <a16:creationId xmlns:a16="http://schemas.microsoft.com/office/drawing/2014/main" id="{A524A5BD-846C-B748-B46A-33C78AD8F5A0}"/>
                </a:ext>
              </a:extLst>
            </p:cNvPr>
            <p:cNvPicPr>
              <a:picLocks noChangeAspect="1"/>
            </p:cNvPicPr>
            <p:nvPr/>
          </p:nvPicPr>
          <p:blipFill>
            <a:blip r:embed="rId6"/>
            <a:stretch>
              <a:fillRect/>
            </a:stretch>
          </p:blipFill>
          <p:spPr>
            <a:xfrm>
              <a:off x="10177306" y="2682076"/>
              <a:ext cx="1651734" cy="1192918"/>
            </a:xfrm>
            <a:prstGeom prst="rect">
              <a:avLst/>
            </a:prstGeom>
          </p:spPr>
        </p:pic>
        <p:pic>
          <p:nvPicPr>
            <p:cNvPr id="9" name="Picture 8">
              <a:extLst>
                <a:ext uri="{FF2B5EF4-FFF2-40B4-BE49-F238E27FC236}">
                  <a16:creationId xmlns:a16="http://schemas.microsoft.com/office/drawing/2014/main" id="{31C60533-D681-7D41-9D3C-4ABD99BA200A}"/>
                </a:ext>
              </a:extLst>
            </p:cNvPr>
            <p:cNvPicPr>
              <a:picLocks noChangeAspect="1"/>
            </p:cNvPicPr>
            <p:nvPr/>
          </p:nvPicPr>
          <p:blipFill rotWithShape="1">
            <a:blip r:embed="rId7"/>
            <a:srcRect r="39279" b="36379"/>
            <a:stretch/>
          </p:blipFill>
          <p:spPr>
            <a:xfrm>
              <a:off x="8435761" y="4027020"/>
              <a:ext cx="1790904" cy="729379"/>
            </a:xfrm>
            <a:prstGeom prst="rect">
              <a:avLst/>
            </a:prstGeom>
          </p:spPr>
        </p:pic>
        <p:pic>
          <p:nvPicPr>
            <p:cNvPr id="10" name="Picture 9">
              <a:extLst>
                <a:ext uri="{FF2B5EF4-FFF2-40B4-BE49-F238E27FC236}">
                  <a16:creationId xmlns:a16="http://schemas.microsoft.com/office/drawing/2014/main" id="{B126E6D8-10B9-754C-B2DD-B6B50F64931C}"/>
                </a:ext>
              </a:extLst>
            </p:cNvPr>
            <p:cNvPicPr>
              <a:picLocks noChangeAspect="1"/>
            </p:cNvPicPr>
            <p:nvPr/>
          </p:nvPicPr>
          <p:blipFill>
            <a:blip r:embed="rId8"/>
            <a:stretch>
              <a:fillRect/>
            </a:stretch>
          </p:blipFill>
          <p:spPr>
            <a:xfrm>
              <a:off x="10156988" y="4023051"/>
              <a:ext cx="1708246" cy="531135"/>
            </a:xfrm>
            <a:prstGeom prst="rect">
              <a:avLst/>
            </a:prstGeom>
          </p:spPr>
        </p:pic>
        <p:pic>
          <p:nvPicPr>
            <p:cNvPr id="40" name="Picture 39">
              <a:extLst>
                <a:ext uri="{FF2B5EF4-FFF2-40B4-BE49-F238E27FC236}">
                  <a16:creationId xmlns:a16="http://schemas.microsoft.com/office/drawing/2014/main" id="{49A10BA4-7B66-444C-BA25-EED61EBCA8E7}"/>
                </a:ext>
              </a:extLst>
            </p:cNvPr>
            <p:cNvPicPr>
              <a:picLocks noChangeAspect="1"/>
            </p:cNvPicPr>
            <p:nvPr/>
          </p:nvPicPr>
          <p:blipFill rotWithShape="1">
            <a:blip r:embed="rId5"/>
            <a:srcRect l="79195"/>
            <a:stretch/>
          </p:blipFill>
          <p:spPr>
            <a:xfrm>
              <a:off x="9568597" y="2662809"/>
              <a:ext cx="596703" cy="531135"/>
            </a:xfrm>
            <a:prstGeom prst="rect">
              <a:avLst/>
            </a:prstGeom>
          </p:spPr>
        </p:pic>
        <p:pic>
          <p:nvPicPr>
            <p:cNvPr id="41" name="Picture 40">
              <a:extLst>
                <a:ext uri="{FF2B5EF4-FFF2-40B4-BE49-F238E27FC236}">
                  <a16:creationId xmlns:a16="http://schemas.microsoft.com/office/drawing/2014/main" id="{5C299FB7-2E26-F64E-B7AA-1BBED2905920}"/>
                </a:ext>
              </a:extLst>
            </p:cNvPr>
            <p:cNvPicPr>
              <a:picLocks noChangeAspect="1"/>
            </p:cNvPicPr>
            <p:nvPr/>
          </p:nvPicPr>
          <p:blipFill rotWithShape="1">
            <a:blip r:embed="rId7"/>
            <a:srcRect l="77056" b="36379"/>
            <a:stretch/>
          </p:blipFill>
          <p:spPr>
            <a:xfrm>
              <a:off x="9568597" y="4027021"/>
              <a:ext cx="676718" cy="729378"/>
            </a:xfrm>
            <a:prstGeom prst="rect">
              <a:avLst/>
            </a:prstGeom>
          </p:spPr>
        </p:pic>
      </p:grpSp>
      <p:sp>
        <p:nvSpPr>
          <p:cNvPr id="42" name="Pentagon 41">
            <a:extLst>
              <a:ext uri="{FF2B5EF4-FFF2-40B4-BE49-F238E27FC236}">
                <a16:creationId xmlns:a16="http://schemas.microsoft.com/office/drawing/2014/main" id="{E1658E28-0939-E646-A97A-CC0E28C660B6}"/>
              </a:ext>
            </a:extLst>
          </p:cNvPr>
          <p:cNvSpPr/>
          <p:nvPr/>
        </p:nvSpPr>
        <p:spPr>
          <a:xfrm>
            <a:off x="892827" y="965873"/>
            <a:ext cx="10099958" cy="425997"/>
          </a:xfrm>
          <a:prstGeom prst="homePlate">
            <a:avLst/>
          </a:prstGeom>
          <a:gradFill flip="none" rotWithShape="1">
            <a:gsLst>
              <a:gs pos="0">
                <a:schemeClr val="accent1">
                  <a:lumMod val="50000"/>
                </a:schemeClr>
              </a:gs>
              <a:gs pos="50000">
                <a:schemeClr val="accent1">
                  <a:lumMod val="75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latin typeface="Century Gothic" panose="020B0502020202020204" pitchFamily="34" charset="0"/>
              </a:rPr>
              <a:t>Current industry implementations leave the “</a:t>
            </a:r>
            <a:r>
              <a:rPr lang="en-GB" sz="1600" b="1" u="sng">
                <a:solidFill>
                  <a:schemeClr val="bg1"/>
                </a:solidFill>
                <a:latin typeface="Century Gothic" panose="020B0502020202020204" pitchFamily="34" charset="0"/>
              </a:rPr>
              <a:t>tricky part</a:t>
            </a:r>
            <a:r>
              <a:rPr lang="en-GB" sz="1600" b="1">
                <a:solidFill>
                  <a:schemeClr val="bg1"/>
                </a:solidFill>
                <a:latin typeface="Century Gothic" panose="020B0502020202020204" pitchFamily="34" charset="0"/>
              </a:rPr>
              <a:t>” = actual operationalisation for last</a:t>
            </a:r>
          </a:p>
        </p:txBody>
      </p:sp>
      <p:sp>
        <p:nvSpPr>
          <p:cNvPr id="43" name="Pentagon 42">
            <a:extLst>
              <a:ext uri="{FF2B5EF4-FFF2-40B4-BE49-F238E27FC236}">
                <a16:creationId xmlns:a16="http://schemas.microsoft.com/office/drawing/2014/main" id="{8282EB11-F5C4-3048-B9AA-FB4C8CA92076}"/>
              </a:ext>
            </a:extLst>
          </p:cNvPr>
          <p:cNvSpPr/>
          <p:nvPr/>
        </p:nvSpPr>
        <p:spPr>
          <a:xfrm rot="10800000">
            <a:off x="1545182" y="5924889"/>
            <a:ext cx="10099957" cy="433416"/>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sz="1600">
              <a:solidFill>
                <a:schemeClr val="tx1"/>
              </a:solidFill>
              <a:latin typeface="Century Gothic" panose="020B0502020202020204" pitchFamily="34" charset="0"/>
            </a:endParaRPr>
          </a:p>
        </p:txBody>
      </p:sp>
      <p:sp>
        <p:nvSpPr>
          <p:cNvPr id="14" name="TextBox 13">
            <a:extLst>
              <a:ext uri="{FF2B5EF4-FFF2-40B4-BE49-F238E27FC236}">
                <a16:creationId xmlns:a16="http://schemas.microsoft.com/office/drawing/2014/main" id="{464E189B-267A-FF46-8B79-F0F557F72F75}"/>
              </a:ext>
            </a:extLst>
          </p:cNvPr>
          <p:cNvSpPr txBox="1"/>
          <p:nvPr/>
        </p:nvSpPr>
        <p:spPr>
          <a:xfrm>
            <a:off x="1805107" y="5958101"/>
            <a:ext cx="9320094"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Proposed = an efficient ”</a:t>
            </a:r>
            <a:r>
              <a:rPr lang="en-GB" sz="1600" b="1" u="sng">
                <a:solidFill>
                  <a:schemeClr val="bg1"/>
                </a:solidFill>
                <a:latin typeface="Century Gothic" panose="020B0502020202020204" pitchFamily="34" charset="0"/>
              </a:rPr>
              <a:t>implementation first</a:t>
            </a:r>
            <a:r>
              <a:rPr lang="en-GB" sz="1600" b="1">
                <a:solidFill>
                  <a:schemeClr val="bg1"/>
                </a:solidFill>
                <a:latin typeface="Century Gothic" panose="020B0502020202020204" pitchFamily="34" charset="0"/>
              </a:rPr>
              <a:t>” process with embedded test-driven practices</a:t>
            </a:r>
          </a:p>
        </p:txBody>
      </p:sp>
      <p:sp>
        <p:nvSpPr>
          <p:cNvPr id="44" name="TextBox 43">
            <a:extLst>
              <a:ext uri="{FF2B5EF4-FFF2-40B4-BE49-F238E27FC236}">
                <a16:creationId xmlns:a16="http://schemas.microsoft.com/office/drawing/2014/main" id="{39DA2582-10D4-B94B-88D4-EEAF0FE4424C}"/>
              </a:ext>
            </a:extLst>
          </p:cNvPr>
          <p:cNvSpPr txBox="1"/>
          <p:nvPr/>
        </p:nvSpPr>
        <p:spPr>
          <a:xfrm>
            <a:off x="4679758" y="5037386"/>
            <a:ext cx="7149281" cy="677108"/>
          </a:xfrm>
          <a:prstGeom prst="rect">
            <a:avLst/>
          </a:prstGeom>
          <a:solidFill>
            <a:schemeClr val="accent6">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kumimoji="0" lang="en-GB" sz="1100" b="1" i="0" u="none" strike="noStrike" kern="1200" cap="none" spc="0" normalizeH="0" baseline="0" noProof="0">
                <a:ln>
                  <a:noFill/>
                </a:ln>
                <a:solidFill>
                  <a:prstClr val="black"/>
                </a:solidFill>
                <a:effectLst/>
                <a:uLnTx/>
                <a:uFillTx/>
                <a:latin typeface="Century Gothic" panose="020B0502020202020204" pitchFamily="34" charset="0"/>
              </a:rPr>
              <a:t>Machine-Executable Interpretation</a:t>
            </a:r>
          </a:p>
          <a:p>
            <a:pPr marL="342900" indent="-342900">
              <a:buClr>
                <a:schemeClr val="accent1">
                  <a:lumMod val="75000"/>
                </a:schemeClr>
              </a:buClr>
              <a:buSzPct val="80000"/>
              <a:buFont typeface="Century Gothic" panose="020B0502020202020204" pitchFamily="34" charset="0"/>
              <a:buChar char="►"/>
              <a:defRPr/>
            </a:pPr>
            <a:r>
              <a:rPr lang="en-GB" sz="1100">
                <a:solidFill>
                  <a:prstClr val="black"/>
                </a:solidFill>
                <a:latin typeface="Century Gothic" panose="020B0502020202020204" pitchFamily="34" charset="0"/>
              </a:rPr>
              <a:t>Rule interpretation deemed only as good as its operationalisation and testing</a:t>
            </a:r>
          </a:p>
          <a:p>
            <a:pPr marL="342900" indent="-342900">
              <a:buClr>
                <a:schemeClr val="accent1">
                  <a:lumMod val="75000"/>
                </a:schemeClr>
              </a:buClr>
              <a:buSzPct val="80000"/>
              <a:buFont typeface="Century Gothic" panose="020B0502020202020204" pitchFamily="34" charset="0"/>
              <a:buChar char="►"/>
              <a:defRPr/>
            </a:pPr>
            <a:r>
              <a:rPr lang="en-GB" sz="1100">
                <a:solidFill>
                  <a:prstClr val="black"/>
                </a:solidFill>
                <a:latin typeface="Century Gothic" panose="020B0502020202020204" pitchFamily="34" charset="0"/>
              </a:rPr>
              <a:t>The real painful part is mutualised</a:t>
            </a:r>
          </a:p>
        </p:txBody>
      </p:sp>
      <p:sp>
        <p:nvSpPr>
          <p:cNvPr id="27" name="TextBox 26">
            <a:extLst>
              <a:ext uri="{FF2B5EF4-FFF2-40B4-BE49-F238E27FC236}">
                <a16:creationId xmlns:a16="http://schemas.microsoft.com/office/drawing/2014/main" id="{4FE06DD2-CC57-4350-AD8D-D98476EFD205}"/>
              </a:ext>
            </a:extLst>
          </p:cNvPr>
          <p:cNvSpPr txBox="1"/>
          <p:nvPr/>
        </p:nvSpPr>
        <p:spPr>
          <a:xfrm>
            <a:off x="892827" y="6614335"/>
            <a:ext cx="1898883" cy="207749"/>
          </a:xfrm>
          <a:prstGeom prst="rect">
            <a:avLst/>
          </a:prstGeom>
          <a:noFill/>
        </p:spPr>
        <p:txBody>
          <a:bodyPr wrap="square" rtlCol="0" anchor="t">
            <a:spAutoFit/>
          </a:bodyPr>
          <a:lstStyle/>
          <a:p>
            <a:r>
              <a:rPr lang="en-GB" sz="750">
                <a:solidFill>
                  <a:srgbClr val="053657"/>
                </a:solidFill>
                <a:latin typeface="Century Gothic" panose="020B0502020202020204" pitchFamily="34" charset="0"/>
              </a:rPr>
              <a:t>Source: RegTech Council 2019</a:t>
            </a:r>
          </a:p>
        </p:txBody>
      </p:sp>
    </p:spTree>
    <p:extLst>
      <p:ext uri="{BB962C8B-B14F-4D97-AF65-F5344CB8AC3E}">
        <p14:creationId xmlns:p14="http://schemas.microsoft.com/office/powerpoint/2010/main" val="28774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2" grpId="0" animBg="1"/>
      <p:bldP spid="43" grpId="0" animBg="1"/>
      <p:bldP spid="14" grpId="0"/>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CF127C-8EDD-40DA-BF95-3611D45C8F24}"/>
              </a:ext>
            </a:extLst>
          </p:cNvPr>
          <p:cNvSpPr>
            <a:spLocks noGrp="1"/>
          </p:cNvSpPr>
          <p:nvPr>
            <p:ph type="title"/>
          </p:nvPr>
        </p:nvSpPr>
        <p:spPr>
          <a:xfrm>
            <a:off x="182880" y="64032"/>
            <a:ext cx="10704195" cy="619125"/>
          </a:xfrm>
        </p:spPr>
        <p:txBody>
          <a:bodyPr>
            <a:normAutofit/>
          </a:bodyPr>
          <a:lstStyle/>
          <a:p>
            <a:r>
              <a:rPr lang="en-GB"/>
              <a:t>Welcome to RRDS 23 </a:t>
            </a:r>
            <a:endParaRPr lang="en-US"/>
          </a:p>
        </p:txBody>
      </p:sp>
      <p:pic>
        <p:nvPicPr>
          <p:cNvPr id="8" name="Picture 7">
            <a:extLst>
              <a:ext uri="{FF2B5EF4-FFF2-40B4-BE49-F238E27FC236}">
                <a16:creationId xmlns:a16="http://schemas.microsoft.com/office/drawing/2014/main" id="{71FC6042-D00A-4329-B045-E0B64B8B9D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3034" y="152684"/>
            <a:ext cx="947281" cy="432000"/>
          </a:xfrm>
          <a:prstGeom prst="rect">
            <a:avLst/>
          </a:prstGeom>
        </p:spPr>
      </p:pic>
      <p:sp>
        <p:nvSpPr>
          <p:cNvPr id="9" name="Content Placeholder 1">
            <a:extLst>
              <a:ext uri="{FF2B5EF4-FFF2-40B4-BE49-F238E27FC236}">
                <a16:creationId xmlns:a16="http://schemas.microsoft.com/office/drawing/2014/main" id="{48408DE0-238C-4DE4-A485-AE843AC8A9EA}"/>
              </a:ext>
            </a:extLst>
          </p:cNvPr>
          <p:cNvSpPr txBox="1">
            <a:spLocks/>
          </p:cNvSpPr>
          <p:nvPr/>
        </p:nvSpPr>
        <p:spPr>
          <a:xfrm>
            <a:off x="299356" y="1093626"/>
            <a:ext cx="11557284" cy="4670748"/>
          </a:xfrm>
          <a:prstGeom prst="rect">
            <a:avLst/>
          </a:prstGeom>
          <a:no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6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600"/>
              </a:spcAft>
              <a:buClr>
                <a:srgbClr val="3682A2"/>
              </a:buClr>
              <a:buFont typeface="Century Gothic" panose="020B0502020202020204" pitchFamily="34" charset="0"/>
              <a:buChar char="-"/>
              <a:defRPr sz="1600" kern="1200">
                <a:solidFill>
                  <a:srgbClr val="053657"/>
                </a:solidFill>
                <a:latin typeface="+mn-lt"/>
                <a:ea typeface="+mn-ea"/>
                <a:cs typeface="+mn-cs"/>
              </a:defRPr>
            </a:lvl2pPr>
            <a:lvl3pPr marL="11430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400" kern="1200">
                <a:solidFill>
                  <a:srgbClr val="053657"/>
                </a:solidFill>
                <a:latin typeface="+mn-lt"/>
                <a:ea typeface="+mn-ea"/>
                <a:cs typeface="+mn-cs"/>
              </a:defRPr>
            </a:lvl3pPr>
            <a:lvl4pPr marL="16002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200" kern="1200">
                <a:solidFill>
                  <a:srgbClr val="053657"/>
                </a:solidFill>
                <a:latin typeface="+mn-lt"/>
                <a:ea typeface="+mn-ea"/>
                <a:cs typeface="+mn-cs"/>
              </a:defRPr>
            </a:lvl4pPr>
            <a:lvl5pPr marL="2057400" indent="-228600" algn="l" defTabSz="914400" rtl="0" eaLnBrk="1" latinLnBrk="0" hangingPunct="1">
              <a:lnSpc>
                <a:spcPct val="100000"/>
              </a:lnSpc>
              <a:spcBef>
                <a:spcPts val="0"/>
              </a:spcBef>
              <a:spcAft>
                <a:spcPts val="600"/>
              </a:spcAft>
              <a:buClr>
                <a:srgbClr val="3682A2"/>
              </a:buClr>
              <a:buFont typeface="Arial" panose="020B0604020202020204" pitchFamily="34" charset="0"/>
              <a:buChar char="•"/>
              <a:defRPr sz="12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400" b="1"/>
              <a:t>Round the table</a:t>
            </a:r>
            <a:r>
              <a:rPr lang="en-GB" sz="1400"/>
              <a:t>: </a:t>
            </a:r>
          </a:p>
          <a:p>
            <a:pPr marL="188595" indent="-188595"/>
            <a:r>
              <a:rPr lang="en-GB" sz="1600" b="1"/>
              <a:t>Firms</a:t>
            </a:r>
            <a:r>
              <a:rPr lang="en-GB" sz="1600"/>
              <a:t>: BMO, BNY Mellon, Citi, Credit Suisse, DB, GAM, Goldman Sachs, Invesco, LBG, Morgan Stanley, Pictet, PIMCO, Santander, SEI, TD, UBS</a:t>
            </a:r>
          </a:p>
          <a:p>
            <a:pPr marL="188595" indent="-188595"/>
            <a:r>
              <a:rPr lang="en-GB" sz="1600" b="1"/>
              <a:t>Infrastructure</a:t>
            </a:r>
            <a:r>
              <a:rPr lang="en-GB" sz="1600"/>
              <a:t>: Accenture, Business Semantics, Capco, DTCC, EY, Fujitsu, LRH, LSEG, </a:t>
            </a:r>
            <a:r>
              <a:rPr lang="en-GB" sz="1600" err="1"/>
              <a:t>Quorsus</a:t>
            </a:r>
            <a:r>
              <a:rPr lang="en-GB" sz="1600"/>
              <a:t>, SETL, SWIFT</a:t>
            </a:r>
          </a:p>
          <a:p>
            <a:pPr marL="188595" indent="-188595"/>
            <a:r>
              <a:rPr lang="en-GB" sz="1600" b="1"/>
              <a:t>Trade Associations:</a:t>
            </a:r>
            <a:r>
              <a:rPr lang="en-GB" sz="1600"/>
              <a:t> AFME, ICMA, ISDA, EVIA, FIA, FTC</a:t>
            </a:r>
          </a:p>
          <a:p>
            <a:pPr marL="188595" indent="-188595"/>
            <a:r>
              <a:rPr lang="en-GB" sz="1600" b="1"/>
              <a:t>Regulators</a:t>
            </a:r>
            <a:r>
              <a:rPr lang="en-GB" sz="1600"/>
              <a:t>: BoE, ECB, FCA</a:t>
            </a:r>
          </a:p>
          <a:p>
            <a:pPr marL="0" indent="0">
              <a:buNone/>
            </a:pPr>
            <a:br>
              <a:rPr lang="en-GB" sz="1400" b="1"/>
            </a:br>
            <a:r>
              <a:rPr lang="en-GB" sz="1400" b="1"/>
              <a:t>Abbreviated rules of the road</a:t>
            </a:r>
            <a:r>
              <a:rPr lang="en-GB" sz="1400"/>
              <a:t>: </a:t>
            </a:r>
          </a:p>
          <a:p>
            <a:pPr marL="0" indent="-189230">
              <a:defRPr/>
            </a:pPr>
            <a:r>
              <a:rPr lang="en-GB" sz="1600" b="1"/>
              <a:t>Chatham House Rule </a:t>
            </a:r>
            <a:r>
              <a:rPr lang="en-GB" sz="1600"/>
              <a:t>applies</a:t>
            </a:r>
          </a:p>
          <a:p>
            <a:pPr marL="0" indent="-189230">
              <a:defRPr/>
            </a:pPr>
            <a:r>
              <a:rPr lang="en-GB" sz="1600"/>
              <a:t>Please</a:t>
            </a:r>
            <a:r>
              <a:rPr lang="en-GB" sz="1600" b="1"/>
              <a:t> introduce yourself </a:t>
            </a:r>
            <a:r>
              <a:rPr lang="en-GB" sz="1600"/>
              <a:t>when speaking for the first time </a:t>
            </a:r>
          </a:p>
          <a:p>
            <a:pPr marL="0" indent="-189230">
              <a:defRPr/>
            </a:pPr>
            <a:r>
              <a:rPr lang="en-GB" sz="1600" b="1"/>
              <a:t>No free rides </a:t>
            </a:r>
            <a:r>
              <a:rPr lang="en-GB" sz="1600"/>
              <a:t>- this does not work if you let others do all the talking</a:t>
            </a:r>
          </a:p>
          <a:p>
            <a:pPr marL="0" indent="-189230">
              <a:defRPr/>
            </a:pPr>
            <a:r>
              <a:rPr lang="en-GB" sz="1600" b="1"/>
              <a:t>Silence</a:t>
            </a:r>
            <a:r>
              <a:rPr lang="en-GB" sz="1600"/>
              <a:t> = agreement</a:t>
            </a:r>
          </a:p>
          <a:p>
            <a:pPr marL="0" indent="-189230">
              <a:defRPr/>
            </a:pPr>
            <a:r>
              <a:rPr lang="en-GB" sz="1600"/>
              <a:t>All attendees will receive copies of the </a:t>
            </a:r>
            <a:r>
              <a:rPr lang="en-GB" sz="1600" b="1"/>
              <a:t>minutes</a:t>
            </a:r>
            <a:r>
              <a:rPr lang="en-GB" sz="1600"/>
              <a:t>.  Members will receive presentation materials</a:t>
            </a:r>
          </a:p>
          <a:p>
            <a:pPr marL="0" indent="-189230">
              <a:defRPr/>
            </a:pPr>
            <a:endParaRPr lang="en-GB" sz="1400"/>
          </a:p>
          <a:p>
            <a:pPr marL="0" indent="0">
              <a:buNone/>
              <a:defRPr/>
            </a:pPr>
            <a:r>
              <a:rPr lang="en-GB" sz="1400" b="1" err="1"/>
              <a:t>Survery</a:t>
            </a:r>
            <a:r>
              <a:rPr lang="en-GB" sz="1400" b="1"/>
              <a:t> is live </a:t>
            </a:r>
            <a:r>
              <a:rPr lang="en-GB" sz="1400"/>
              <a:t>on: </a:t>
            </a:r>
            <a:r>
              <a:rPr lang="en-GB" sz="1400">
                <a:hlinkClick r:id="rId4"/>
              </a:rPr>
              <a:t>www.menti.com</a:t>
            </a:r>
            <a:r>
              <a:rPr lang="en-GB" sz="1400"/>
              <a:t> code: </a:t>
            </a:r>
            <a:r>
              <a:rPr lang="en-GB" sz="1400" b="1"/>
              <a:t>76 44 18</a:t>
            </a:r>
          </a:p>
        </p:txBody>
      </p:sp>
      <p:sp>
        <p:nvSpPr>
          <p:cNvPr id="10" name="Rectangle 217">
            <a:extLst>
              <a:ext uri="{FF2B5EF4-FFF2-40B4-BE49-F238E27FC236}">
                <a16:creationId xmlns:a16="http://schemas.microsoft.com/office/drawing/2014/main" id="{1B797880-E848-4C70-BBED-05CFE8CB2583}"/>
              </a:ext>
            </a:extLst>
          </p:cNvPr>
          <p:cNvSpPr>
            <a:spLocks noChangeArrowheads="1"/>
          </p:cNvSpPr>
          <p:nvPr/>
        </p:nvSpPr>
        <p:spPr bwMode="auto">
          <a:xfrm>
            <a:off x="99396" y="6057416"/>
            <a:ext cx="11993207" cy="431800"/>
          </a:xfrm>
          <a:prstGeom prst="rect">
            <a:avLst/>
          </a:prstGeom>
          <a:solidFill>
            <a:srgbClr val="053657"/>
          </a:solidFill>
          <a:ln w="9525">
            <a:noFill/>
            <a:miter lim="800000"/>
            <a:headEnd/>
            <a:tailEnd/>
          </a:ln>
          <a:effectLst/>
        </p:spPr>
        <p:txBody>
          <a:bodyPr wrap="none" anchor="ctr"/>
          <a:lstStyle/>
          <a:p>
            <a:pPr lvl="0" algn="ctr" fontAlgn="base">
              <a:spcBef>
                <a:spcPct val="0"/>
              </a:spcBef>
              <a:spcAft>
                <a:spcPct val="0"/>
              </a:spcAft>
              <a:defRPr/>
            </a:pPr>
            <a:r>
              <a:rPr lang="en-GB" sz="2000" b="1" kern="0">
                <a:solidFill>
                  <a:srgbClr val="FFFFFF"/>
                </a:solidFill>
                <a:cs typeface="Arial" charset="0"/>
              </a:rPr>
              <a:t>Thank you for keeping our trusted community thriving on-line!  ​</a:t>
            </a:r>
            <a:endParaRPr kumimoji="0" lang="en-GB" sz="2000" b="1" i="0" u="none" strike="noStrike" kern="0" cap="none" spc="0" normalizeH="0" baseline="0" noProof="0">
              <a:ln>
                <a:noFill/>
              </a:ln>
              <a:solidFill>
                <a:srgbClr val="FFFFFF"/>
              </a:solidFill>
              <a:effectLst/>
              <a:uLnTx/>
              <a:uFillTx/>
              <a:cs typeface="Arial" charset="0"/>
            </a:endParaRPr>
          </a:p>
        </p:txBody>
      </p:sp>
    </p:spTree>
    <p:extLst>
      <p:ext uri="{BB962C8B-B14F-4D97-AF65-F5344CB8AC3E}">
        <p14:creationId xmlns:p14="http://schemas.microsoft.com/office/powerpoint/2010/main" val="99914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fade">
                                      <p:cBhvr>
                                        <p:cTn id="30" dur="500"/>
                                        <p:tgtEl>
                                          <p:spTgt spid="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fade">
                                      <p:cBhvr>
                                        <p:cTn id="33" dur="500"/>
                                        <p:tgtEl>
                                          <p:spTgt spid="9">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9" end="9"/>
                                            </p:txEl>
                                          </p:spTgt>
                                        </p:tgtEl>
                                        <p:attrNameLst>
                                          <p:attrName>style.visibility</p:attrName>
                                        </p:attrNameLst>
                                      </p:cBhvr>
                                      <p:to>
                                        <p:strVal val="visible"/>
                                      </p:to>
                                    </p:set>
                                    <p:animEffect transition="in" filter="fade">
                                      <p:cBhvr>
                                        <p:cTn id="36" dur="500"/>
                                        <p:tgtEl>
                                          <p:spTgt spid="9">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animEffect transition="in" filter="fade">
                                      <p:cBhvr>
                                        <p:cTn id="39" dur="500"/>
                                        <p:tgtEl>
                                          <p:spTgt spid="9">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xEl>
                                              <p:pRg st="12" end="12"/>
                                            </p:txEl>
                                          </p:spTgt>
                                        </p:tgtEl>
                                        <p:attrNameLst>
                                          <p:attrName>style.visibility</p:attrName>
                                        </p:attrNameLst>
                                      </p:cBhvr>
                                      <p:to>
                                        <p:strVal val="visible"/>
                                      </p:to>
                                    </p:set>
                                    <p:animEffect transition="in" filter="fade">
                                      <p:cBhvr>
                                        <p:cTn id="42"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E8B9F91-B1CD-4CD9-813D-9E5BB0205AF9}"/>
              </a:ext>
            </a:extLst>
          </p:cNvPr>
          <p:cNvGraphicFramePr>
            <a:graphicFrameLocks noGrp="1"/>
          </p:cNvGraphicFramePr>
          <p:nvPr>
            <p:ph idx="1"/>
            <p:extLst>
              <p:ext uri="{D42A27DB-BD31-4B8C-83A1-F6EECF244321}">
                <p14:modId xmlns:p14="http://schemas.microsoft.com/office/powerpoint/2010/main" val="2058758757"/>
              </p:ext>
            </p:extLst>
          </p:nvPr>
        </p:nvGraphicFramePr>
        <p:xfrm>
          <a:off x="322553" y="1295931"/>
          <a:ext cx="5772149" cy="5125720"/>
        </p:xfrm>
        <a:graphic>
          <a:graphicData uri="http://schemas.openxmlformats.org/drawingml/2006/table">
            <a:tbl>
              <a:tblPr firstRow="1" bandRow="1">
                <a:tableStyleId>{5C22544A-7EE6-4342-B048-85BDC9FD1C3A}</a:tableStyleId>
              </a:tblPr>
              <a:tblGrid>
                <a:gridCol w="1345099">
                  <a:extLst>
                    <a:ext uri="{9D8B030D-6E8A-4147-A177-3AD203B41FA5}">
                      <a16:colId xmlns:a16="http://schemas.microsoft.com/office/drawing/2014/main" val="1564383223"/>
                    </a:ext>
                  </a:extLst>
                </a:gridCol>
                <a:gridCol w="2028548">
                  <a:extLst>
                    <a:ext uri="{9D8B030D-6E8A-4147-A177-3AD203B41FA5}">
                      <a16:colId xmlns:a16="http://schemas.microsoft.com/office/drawing/2014/main" val="4290166124"/>
                    </a:ext>
                  </a:extLst>
                </a:gridCol>
                <a:gridCol w="2398502">
                  <a:extLst>
                    <a:ext uri="{9D8B030D-6E8A-4147-A177-3AD203B41FA5}">
                      <a16:colId xmlns:a16="http://schemas.microsoft.com/office/drawing/2014/main" val="166658285"/>
                    </a:ext>
                  </a:extLst>
                </a:gridCol>
              </a:tblGrid>
              <a:tr h="0">
                <a:tc gridSpan="3">
                  <a:txBody>
                    <a:bodyPr/>
                    <a:lstStyle/>
                    <a:p>
                      <a:pPr algn="ctr"/>
                      <a:r>
                        <a:rPr lang="en-GB" sz="1200"/>
                        <a:t>Steps</a:t>
                      </a:r>
                    </a:p>
                  </a:txBody>
                  <a:tcPr/>
                </a:tc>
                <a:tc hMerge="1">
                  <a:txBody>
                    <a:bodyPr/>
                    <a:lstStyle/>
                    <a:p>
                      <a:endParaRPr lang="en-GB" sz="1200"/>
                    </a:p>
                  </a:txBody>
                  <a:tcPr/>
                </a:tc>
                <a:tc hMerge="1">
                  <a:txBody>
                    <a:bodyPr/>
                    <a:lstStyle/>
                    <a:p>
                      <a:endParaRPr lang="en-GB" sz="1200"/>
                    </a:p>
                  </a:txBody>
                  <a:tcPr/>
                </a:tc>
                <a:extLst>
                  <a:ext uri="{0D108BD9-81ED-4DB2-BD59-A6C34878D82A}">
                    <a16:rowId xmlns:a16="http://schemas.microsoft.com/office/drawing/2014/main" val="180396079"/>
                  </a:ext>
                </a:extLst>
              </a:tr>
              <a:tr h="370840">
                <a:tc>
                  <a:txBody>
                    <a:bodyPr/>
                    <a:lstStyle/>
                    <a:p>
                      <a:r>
                        <a:rPr lang="en-GB" sz="1200"/>
                        <a:t>Activity</a:t>
                      </a:r>
                    </a:p>
                  </a:txBody>
                  <a:tcPr/>
                </a:tc>
                <a:tc>
                  <a:txBody>
                    <a:bodyPr/>
                    <a:lstStyle/>
                    <a:p>
                      <a:r>
                        <a:rPr lang="en-GB" sz="1200"/>
                        <a:t>Start-up</a:t>
                      </a:r>
                    </a:p>
                  </a:txBody>
                  <a:tcPr/>
                </a:tc>
                <a:tc>
                  <a:txBody>
                    <a:bodyPr/>
                    <a:lstStyle/>
                    <a:p>
                      <a:r>
                        <a:rPr lang="en-GB" sz="1200"/>
                        <a:t>Sprint 1 Deliverable</a:t>
                      </a:r>
                    </a:p>
                  </a:txBody>
                  <a:tcPr/>
                </a:tc>
                <a:extLst>
                  <a:ext uri="{0D108BD9-81ED-4DB2-BD59-A6C34878D82A}">
                    <a16:rowId xmlns:a16="http://schemas.microsoft.com/office/drawing/2014/main" val="1826207367"/>
                  </a:ext>
                </a:extLst>
              </a:tr>
              <a:tr h="370840">
                <a:tc>
                  <a:txBody>
                    <a:bodyPr/>
                    <a:lstStyle/>
                    <a:p>
                      <a:r>
                        <a:rPr lang="en-GB" sz="1200" b="1"/>
                        <a:t>DRR tooling</a:t>
                      </a:r>
                    </a:p>
                  </a:txBody>
                  <a:tcPr/>
                </a:tc>
                <a:tc>
                  <a:txBody>
                    <a:bodyPr/>
                    <a:lstStyle/>
                    <a:p>
                      <a:r>
                        <a:rPr lang="en-GB" sz="1200"/>
                        <a:t>Select machine interpretable language</a:t>
                      </a:r>
                    </a:p>
                    <a:p>
                      <a:endParaRPr lang="en-GB" sz="1200"/>
                    </a:p>
                  </a:txBody>
                  <a:tcPr/>
                </a:tc>
                <a:tc>
                  <a:txBody>
                    <a:bodyPr/>
                    <a:lstStyle/>
                    <a:p>
                      <a:r>
                        <a:rPr lang="en-GB" sz="1200"/>
                        <a:t>Working platform</a:t>
                      </a:r>
                    </a:p>
                  </a:txBody>
                  <a:tcPr/>
                </a:tc>
                <a:extLst>
                  <a:ext uri="{0D108BD9-81ED-4DB2-BD59-A6C34878D82A}">
                    <a16:rowId xmlns:a16="http://schemas.microsoft.com/office/drawing/2014/main" val="804164462"/>
                  </a:ext>
                </a:extLst>
              </a:tr>
              <a:tr h="370840">
                <a:tc>
                  <a:txBody>
                    <a:bodyPr/>
                    <a:lstStyle/>
                    <a:p>
                      <a:r>
                        <a:rPr lang="en-GB" sz="1200" b="1"/>
                        <a:t>Disambiguation</a:t>
                      </a:r>
                    </a:p>
                  </a:txBody>
                  <a:tcPr/>
                </a:tc>
                <a:tc>
                  <a:txBody>
                    <a:bodyPr/>
                    <a:lstStyle/>
                    <a:p>
                      <a:r>
                        <a:rPr lang="en-GB" sz="1200"/>
                        <a:t>SBVR observation of business interpretation</a:t>
                      </a:r>
                    </a:p>
                  </a:txBody>
                  <a:tcPr/>
                </a:tc>
                <a:tc>
                  <a:txBody>
                    <a:bodyPr/>
                    <a:lstStyle/>
                    <a:p>
                      <a:r>
                        <a:rPr lang="en-GB" sz="1200" b="1">
                          <a:solidFill>
                            <a:srgbClr val="FF0000"/>
                          </a:solidFill>
                        </a:rPr>
                        <a:t>Disambiguating regulatory text </a:t>
                      </a:r>
                      <a:r>
                        <a:rPr lang="en-GB" sz="1200"/>
                        <a:t>and link regulatory text/glossary to CDM </a:t>
                      </a:r>
                    </a:p>
                  </a:txBody>
                  <a:tcPr/>
                </a:tc>
                <a:extLst>
                  <a:ext uri="{0D108BD9-81ED-4DB2-BD59-A6C34878D82A}">
                    <a16:rowId xmlns:a16="http://schemas.microsoft.com/office/drawing/2014/main" val="2805221373"/>
                  </a:ext>
                </a:extLst>
              </a:tr>
              <a:tr h="370840">
                <a:tc>
                  <a:txBody>
                    <a:bodyPr/>
                    <a:lstStyle/>
                    <a:p>
                      <a:r>
                        <a:rPr lang="en-GB" sz="1200" b="1"/>
                        <a:t>Modelling</a:t>
                      </a:r>
                    </a:p>
                  </a:txBody>
                  <a:tcPr/>
                </a:tc>
                <a:tc>
                  <a:txBody>
                    <a:bodyPr/>
                    <a:lstStyle/>
                    <a:p>
                      <a:r>
                        <a:rPr lang="en-GB" sz="1200"/>
                        <a:t>Define a working approach/ </a:t>
                      </a:r>
                      <a:r>
                        <a:rPr lang="en-GB" sz="1200" b="1" kern="1200">
                          <a:solidFill>
                            <a:srgbClr val="FF0000"/>
                          </a:solidFill>
                          <a:latin typeface="+mn-lt"/>
                          <a:ea typeface="+mn-ea"/>
                          <a:cs typeface="+mn-cs"/>
                        </a:rPr>
                        <a:t>prioritization</a:t>
                      </a:r>
                      <a:r>
                        <a:rPr lang="en-GB" sz="1200"/>
                        <a:t> (e.g., reconciled fields)</a:t>
                      </a:r>
                    </a:p>
                  </a:txBody>
                  <a:tcPr/>
                </a:tc>
                <a:tc>
                  <a:txBody>
                    <a:bodyPr/>
                    <a:lstStyle/>
                    <a:p>
                      <a:r>
                        <a:rPr lang="en-GB" sz="1200"/>
                        <a:t>Model initial scope asset class best practices and publish first model </a:t>
                      </a:r>
                    </a:p>
                  </a:txBody>
                  <a:tcPr/>
                </a:tc>
                <a:extLst>
                  <a:ext uri="{0D108BD9-81ED-4DB2-BD59-A6C34878D82A}">
                    <a16:rowId xmlns:a16="http://schemas.microsoft.com/office/drawing/2014/main" val="1525463042"/>
                  </a:ext>
                </a:extLst>
              </a:tr>
              <a:tr h="370840">
                <a:tc>
                  <a:txBody>
                    <a:bodyPr/>
                    <a:lstStyle/>
                    <a:p>
                      <a:r>
                        <a:rPr lang="en-GB" sz="1200"/>
                        <a:t>Data quality </a:t>
                      </a:r>
                      <a:r>
                        <a:rPr lang="en-GB" sz="1200" b="1"/>
                        <a:t>testing</a:t>
                      </a:r>
                    </a:p>
                  </a:txBody>
                  <a:tcPr/>
                </a:tc>
                <a:tc>
                  <a:txBody>
                    <a:bodyPr/>
                    <a:lstStyle/>
                    <a:p>
                      <a:r>
                        <a:rPr lang="en-GB" sz="1200"/>
                        <a:t>Establish a test harness and data strategy &amp; </a:t>
                      </a:r>
                      <a:r>
                        <a:rPr lang="en-GB" sz="1200" b="1" kern="1200">
                          <a:solidFill>
                            <a:srgbClr val="FF0000"/>
                          </a:solidFill>
                          <a:latin typeface="+mn-lt"/>
                          <a:ea typeface="+mn-ea"/>
                          <a:cs typeface="+mn-cs"/>
                        </a:rPr>
                        <a:t>paperwork</a:t>
                      </a:r>
                    </a:p>
                  </a:txBody>
                  <a:tcPr/>
                </a:tc>
                <a:tc>
                  <a:txBody>
                    <a:bodyPr/>
                    <a:lstStyle/>
                    <a:p>
                      <a:r>
                        <a:rPr lang="en-GB" sz="1200"/>
                        <a:t>Define method to produce test scenarios and compliant reports</a:t>
                      </a:r>
                    </a:p>
                  </a:txBody>
                  <a:tcPr/>
                </a:tc>
                <a:extLst>
                  <a:ext uri="{0D108BD9-81ED-4DB2-BD59-A6C34878D82A}">
                    <a16:rowId xmlns:a16="http://schemas.microsoft.com/office/drawing/2014/main" val="597447322"/>
                  </a:ext>
                </a:extLst>
              </a:tr>
              <a:tr h="370840">
                <a:tc>
                  <a:txBody>
                    <a:bodyPr/>
                    <a:lstStyle/>
                    <a:p>
                      <a:r>
                        <a:rPr lang="en-GB" sz="1200" b="1"/>
                        <a:t>Governance</a:t>
                      </a:r>
                      <a:r>
                        <a:rPr lang="en-GB" sz="1200"/>
                        <a:t> model</a:t>
                      </a:r>
                    </a:p>
                  </a:txBody>
                  <a:tcPr/>
                </a:tc>
                <a:tc>
                  <a:txBody>
                    <a:bodyPr/>
                    <a:lstStyle/>
                    <a:p>
                      <a:r>
                        <a:rPr lang="en-GB" sz="1200"/>
                        <a:t>Define governance model/ engagement with FCA/ BoE</a:t>
                      </a:r>
                    </a:p>
                  </a:txBody>
                  <a:tcPr/>
                </a:tc>
                <a:tc>
                  <a:txBody>
                    <a:bodyPr/>
                    <a:lstStyle/>
                    <a:p>
                      <a:r>
                        <a:rPr lang="en-GB" sz="1200"/>
                        <a:t>Hold initial </a:t>
                      </a:r>
                      <a:r>
                        <a:rPr lang="en-GB" sz="1200" err="1"/>
                        <a:t>SteerCo</a:t>
                      </a:r>
                      <a:r>
                        <a:rPr lang="en-GB" sz="1200"/>
                        <a:t> meetings</a:t>
                      </a:r>
                    </a:p>
                  </a:txBody>
                  <a:tcPr/>
                </a:tc>
                <a:extLst>
                  <a:ext uri="{0D108BD9-81ED-4DB2-BD59-A6C34878D82A}">
                    <a16:rowId xmlns:a16="http://schemas.microsoft.com/office/drawing/2014/main" val="267431428"/>
                  </a:ext>
                </a:extLst>
              </a:tr>
              <a:tr h="370840">
                <a:tc>
                  <a:txBody>
                    <a:bodyPr/>
                    <a:lstStyle/>
                    <a:p>
                      <a:r>
                        <a:rPr lang="en-GB" sz="1200" b="1"/>
                        <a:t>Engagement</a:t>
                      </a:r>
                    </a:p>
                  </a:txBody>
                  <a:tcPr/>
                </a:tc>
                <a:tc>
                  <a:txBody>
                    <a:bodyPr/>
                    <a:lstStyle/>
                    <a:p>
                      <a:r>
                        <a:rPr lang="en-GB" sz="1200"/>
                        <a:t>Define communication plan and engagement model with EU/ US</a:t>
                      </a:r>
                    </a:p>
                  </a:txBody>
                  <a:tcPr/>
                </a:tc>
                <a:tc>
                  <a:txBody>
                    <a:bodyPr/>
                    <a:lstStyle/>
                    <a:p>
                      <a:r>
                        <a:rPr lang="en-GB" sz="1200"/>
                        <a:t>Initial communications </a:t>
                      </a:r>
                    </a:p>
                  </a:txBody>
                  <a:tcPr/>
                </a:tc>
                <a:extLst>
                  <a:ext uri="{0D108BD9-81ED-4DB2-BD59-A6C34878D82A}">
                    <a16:rowId xmlns:a16="http://schemas.microsoft.com/office/drawing/2014/main" val="1418300797"/>
                  </a:ext>
                </a:extLst>
              </a:tr>
              <a:tr h="370840">
                <a:tc>
                  <a:txBody>
                    <a:bodyPr/>
                    <a:lstStyle/>
                    <a:p>
                      <a:r>
                        <a:rPr lang="en-GB" sz="1200" b="1"/>
                        <a:t>Project management</a:t>
                      </a:r>
                    </a:p>
                  </a:txBody>
                  <a:tcPr/>
                </a:tc>
                <a:tc>
                  <a:txBody>
                    <a:bodyPr/>
                    <a:lstStyle/>
                    <a:p>
                      <a:r>
                        <a:rPr lang="en-GB" sz="1200"/>
                        <a:t>Terms of Reference, Stakeholder management</a:t>
                      </a:r>
                    </a:p>
                  </a:txBody>
                  <a:tcPr/>
                </a:tc>
                <a:tc>
                  <a:txBody>
                    <a:bodyPr/>
                    <a:lstStyle/>
                    <a:p>
                      <a:r>
                        <a:rPr lang="en-GB" sz="1200"/>
                        <a:t>Agreements, Rules of the road</a:t>
                      </a:r>
                    </a:p>
                  </a:txBody>
                  <a:tcPr/>
                </a:tc>
                <a:extLst>
                  <a:ext uri="{0D108BD9-81ED-4DB2-BD59-A6C34878D82A}">
                    <a16:rowId xmlns:a16="http://schemas.microsoft.com/office/drawing/2014/main" val="2516409418"/>
                  </a:ext>
                </a:extLst>
              </a:tr>
            </a:tbl>
          </a:graphicData>
        </a:graphic>
      </p:graphicFrame>
      <p:sp>
        <p:nvSpPr>
          <p:cNvPr id="3" name="Title 2">
            <a:extLst>
              <a:ext uri="{FF2B5EF4-FFF2-40B4-BE49-F238E27FC236}">
                <a16:creationId xmlns:a16="http://schemas.microsoft.com/office/drawing/2014/main" id="{74708123-25A4-43FA-B3BA-BF364365342F}"/>
              </a:ext>
            </a:extLst>
          </p:cNvPr>
          <p:cNvSpPr>
            <a:spLocks noGrp="1"/>
          </p:cNvSpPr>
          <p:nvPr>
            <p:ph type="title"/>
          </p:nvPr>
        </p:nvSpPr>
        <p:spPr/>
        <p:txBody>
          <a:bodyPr/>
          <a:lstStyle/>
          <a:p>
            <a:r>
              <a:rPr lang="en-GB"/>
              <a:t>Project approach</a:t>
            </a:r>
          </a:p>
        </p:txBody>
      </p:sp>
      <p:sp>
        <p:nvSpPr>
          <p:cNvPr id="7" name="TextBox 6">
            <a:extLst>
              <a:ext uri="{FF2B5EF4-FFF2-40B4-BE49-F238E27FC236}">
                <a16:creationId xmlns:a16="http://schemas.microsoft.com/office/drawing/2014/main" id="{1F977F1C-8449-4D71-8562-78BB4410F99F}"/>
              </a:ext>
            </a:extLst>
          </p:cNvPr>
          <p:cNvSpPr txBox="1"/>
          <p:nvPr/>
        </p:nvSpPr>
        <p:spPr>
          <a:xfrm>
            <a:off x="3779000" y="911769"/>
            <a:ext cx="4698722" cy="400110"/>
          </a:xfrm>
          <a:prstGeom prst="rect">
            <a:avLst/>
          </a:prstGeom>
          <a:noFill/>
        </p:spPr>
        <p:txBody>
          <a:bodyPr wrap="none" rtlCol="0">
            <a:spAutoFit/>
          </a:bodyPr>
          <a:lstStyle/>
          <a:p>
            <a:r>
              <a:rPr lang="en-GB" sz="2000" b="1"/>
              <a:t>JWG RRDS UK OTC project approach</a:t>
            </a:r>
          </a:p>
        </p:txBody>
      </p:sp>
      <p:graphicFrame>
        <p:nvGraphicFramePr>
          <p:cNvPr id="2" name="Table 4">
            <a:extLst>
              <a:ext uri="{FF2B5EF4-FFF2-40B4-BE49-F238E27FC236}">
                <a16:creationId xmlns:a16="http://schemas.microsoft.com/office/drawing/2014/main" id="{18799852-8256-4216-AE1E-0B5E26459B2C}"/>
              </a:ext>
            </a:extLst>
          </p:cNvPr>
          <p:cNvGraphicFramePr>
            <a:graphicFrameLocks/>
          </p:cNvGraphicFramePr>
          <p:nvPr>
            <p:extLst>
              <p:ext uri="{D42A27DB-BD31-4B8C-83A1-F6EECF244321}">
                <p14:modId xmlns:p14="http://schemas.microsoft.com/office/powerpoint/2010/main" val="1672733487"/>
              </p:ext>
            </p:extLst>
          </p:nvPr>
        </p:nvGraphicFramePr>
        <p:xfrm>
          <a:off x="6097299" y="1298509"/>
          <a:ext cx="5523345" cy="5125720"/>
        </p:xfrm>
        <a:graphic>
          <a:graphicData uri="http://schemas.openxmlformats.org/drawingml/2006/table">
            <a:tbl>
              <a:tblPr firstRow="1" bandRow="1">
                <a:tableStyleId>{5C22544A-7EE6-4342-B048-85BDC9FD1C3A}</a:tableStyleId>
              </a:tblPr>
              <a:tblGrid>
                <a:gridCol w="1995055">
                  <a:extLst>
                    <a:ext uri="{9D8B030D-6E8A-4147-A177-3AD203B41FA5}">
                      <a16:colId xmlns:a16="http://schemas.microsoft.com/office/drawing/2014/main" val="202453319"/>
                    </a:ext>
                  </a:extLst>
                </a:gridCol>
                <a:gridCol w="1653309">
                  <a:extLst>
                    <a:ext uri="{9D8B030D-6E8A-4147-A177-3AD203B41FA5}">
                      <a16:colId xmlns:a16="http://schemas.microsoft.com/office/drawing/2014/main" val="1045315197"/>
                    </a:ext>
                  </a:extLst>
                </a:gridCol>
                <a:gridCol w="1874981">
                  <a:extLst>
                    <a:ext uri="{9D8B030D-6E8A-4147-A177-3AD203B41FA5}">
                      <a16:colId xmlns:a16="http://schemas.microsoft.com/office/drawing/2014/main" val="4178709788"/>
                    </a:ext>
                  </a:extLst>
                </a:gridCol>
              </a:tblGrid>
              <a:tr h="252369">
                <a:tc gridSpan="3">
                  <a:txBody>
                    <a:bodyPr/>
                    <a:lstStyle/>
                    <a:p>
                      <a:pPr algn="ctr"/>
                      <a:r>
                        <a:rPr lang="en-GB" sz="1200"/>
                        <a:t>Resources</a:t>
                      </a:r>
                    </a:p>
                  </a:txBody>
                  <a:tcPr/>
                </a:tc>
                <a:tc hMerge="1">
                  <a:txBody>
                    <a:bodyPr/>
                    <a:lstStyle/>
                    <a:p>
                      <a:endParaRPr lang="en-GB" sz="1200"/>
                    </a:p>
                  </a:txBody>
                  <a:tcPr/>
                </a:tc>
                <a:tc hMerge="1">
                  <a:txBody>
                    <a:bodyPr/>
                    <a:lstStyle/>
                    <a:p>
                      <a:endParaRPr lang="en-GB" sz="1200"/>
                    </a:p>
                  </a:txBody>
                  <a:tcPr/>
                </a:tc>
                <a:extLst>
                  <a:ext uri="{0D108BD9-81ED-4DB2-BD59-A6C34878D82A}">
                    <a16:rowId xmlns:a16="http://schemas.microsoft.com/office/drawing/2014/main" val="180396079"/>
                  </a:ext>
                </a:extLst>
              </a:tr>
              <a:tr h="370840">
                <a:tc>
                  <a:txBody>
                    <a:bodyPr/>
                    <a:lstStyle/>
                    <a:p>
                      <a:r>
                        <a:rPr lang="en-GB" sz="1200" b="1"/>
                        <a:t>Regulator</a:t>
                      </a:r>
                    </a:p>
                  </a:txBody>
                  <a:tcPr/>
                </a:tc>
                <a:tc>
                  <a:txBody>
                    <a:bodyPr/>
                    <a:lstStyle/>
                    <a:p>
                      <a:r>
                        <a:rPr lang="en-GB" sz="1200" b="1"/>
                        <a:t>Firms/ CCPs</a:t>
                      </a:r>
                    </a:p>
                  </a:txBody>
                  <a:tcPr/>
                </a:tc>
                <a:tc>
                  <a:txBody>
                    <a:bodyPr/>
                    <a:lstStyle/>
                    <a:p>
                      <a:r>
                        <a:rPr lang="en-GB" sz="1200" b="1"/>
                        <a:t>TR/ Tech</a:t>
                      </a:r>
                    </a:p>
                  </a:txBody>
                  <a:tcPr/>
                </a:tc>
                <a:extLst>
                  <a:ext uri="{0D108BD9-81ED-4DB2-BD59-A6C34878D82A}">
                    <a16:rowId xmlns:a16="http://schemas.microsoft.com/office/drawing/2014/main" val="1826207367"/>
                  </a:ext>
                </a:extLst>
              </a:tr>
              <a:tr h="370840">
                <a:tc>
                  <a:txBody>
                    <a:bodyPr/>
                    <a:lstStyle/>
                    <a:p>
                      <a:r>
                        <a:rPr lang="en-GB" sz="1200"/>
                        <a:t>RegTech team input</a:t>
                      </a:r>
                    </a:p>
                    <a:p>
                      <a:endParaRPr lang="en-GB" sz="1200"/>
                    </a:p>
                    <a:p>
                      <a:pPr lvl="0">
                        <a:buNone/>
                      </a:pPr>
                      <a:endParaRPr lang="en-GB" sz="1200"/>
                    </a:p>
                  </a:txBody>
                  <a:tcPr/>
                </a:tc>
                <a:tc>
                  <a:txBody>
                    <a:bodyPr/>
                    <a:lstStyle/>
                    <a:p>
                      <a:r>
                        <a:rPr lang="en-GB" sz="1200"/>
                        <a:t>Tech/ Data SMEs</a:t>
                      </a:r>
                    </a:p>
                  </a:txBody>
                  <a:tcPr/>
                </a:tc>
                <a:tc>
                  <a:txBody>
                    <a:bodyPr/>
                    <a:lstStyle/>
                    <a:p>
                      <a:r>
                        <a:rPr lang="en-GB" sz="1200"/>
                        <a:t>Data SMEs</a:t>
                      </a:r>
                    </a:p>
                  </a:txBody>
                  <a:tcPr/>
                </a:tc>
                <a:extLst>
                  <a:ext uri="{0D108BD9-81ED-4DB2-BD59-A6C34878D82A}">
                    <a16:rowId xmlns:a16="http://schemas.microsoft.com/office/drawing/2014/main" val="804164462"/>
                  </a:ext>
                </a:extLst>
              </a:tr>
              <a:tr h="370840">
                <a:tc>
                  <a:txBody>
                    <a:bodyPr/>
                    <a:lstStyle/>
                    <a:p>
                      <a:pPr lvl="0">
                        <a:buNone/>
                      </a:pPr>
                      <a:r>
                        <a:rPr lang="en-GB" sz="1200"/>
                        <a:t>Policy team</a:t>
                      </a:r>
                      <a:r>
                        <a:rPr lang="en-GB" sz="1200" baseline="0"/>
                        <a:t> input + </a:t>
                      </a:r>
                      <a:r>
                        <a:rPr lang="en-GB" sz="1200" b="1" baseline="0">
                          <a:solidFill>
                            <a:srgbClr val="FF0000"/>
                          </a:solidFill>
                        </a:rPr>
                        <a:t>Semantic SME (SBVR)</a:t>
                      </a:r>
                      <a:br>
                        <a:rPr lang="en-GB" sz="1200"/>
                      </a:br>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15528855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Policy team input</a:t>
                      </a:r>
                    </a:p>
                    <a:p>
                      <a:endParaRPr lang="en-GB" sz="1200"/>
                    </a:p>
                    <a:p>
                      <a:pPr lvl="0">
                        <a:buNone/>
                      </a:pPr>
                      <a:endParaRPr lang="en-GB" sz="1200"/>
                    </a:p>
                  </a:txBody>
                  <a:tcPr/>
                </a:tc>
                <a:tc>
                  <a:txBody>
                    <a:bodyPr/>
                    <a:lstStyle/>
                    <a:p>
                      <a:r>
                        <a:rPr lang="en-GB" sz="1200"/>
                        <a:t>Business SME / TAs</a:t>
                      </a:r>
                    </a:p>
                  </a:txBody>
                  <a:tcPr/>
                </a:tc>
                <a:tc>
                  <a:txBody>
                    <a:bodyPr/>
                    <a:lstStyle/>
                    <a:p>
                      <a:r>
                        <a:rPr lang="en-GB" sz="1200"/>
                        <a:t>Tech SMEs</a:t>
                      </a:r>
                    </a:p>
                  </a:txBody>
                  <a:tcPr/>
                </a:tc>
                <a:extLst>
                  <a:ext uri="{0D108BD9-81ED-4DB2-BD59-A6C34878D82A}">
                    <a16:rowId xmlns:a16="http://schemas.microsoft.com/office/drawing/2014/main" val="1525463042"/>
                  </a:ext>
                </a:extLst>
              </a:tr>
              <a:tr h="370840">
                <a:tc>
                  <a:txBody>
                    <a:bodyPr/>
                    <a:lstStyle/>
                    <a:p>
                      <a:r>
                        <a:rPr lang="en-GB" sz="1200"/>
                        <a:t>RegTech team input?</a:t>
                      </a:r>
                    </a:p>
                    <a:p>
                      <a:pPr lvl="0">
                        <a:buNone/>
                      </a:pPr>
                      <a:endParaRPr lang="en-GB" sz="1200"/>
                    </a:p>
                    <a:p>
                      <a:pPr lvl="0">
                        <a:buNone/>
                      </a:pPr>
                      <a:endParaRPr lang="en-GB" sz="1200"/>
                    </a:p>
                  </a:txBody>
                  <a:tcPr/>
                </a:tc>
                <a:tc>
                  <a:txBody>
                    <a:bodyPr/>
                    <a:lstStyle/>
                    <a:p>
                      <a:r>
                        <a:rPr lang="en-GB" sz="1200"/>
                        <a:t>Tech/ Ops</a:t>
                      </a:r>
                    </a:p>
                  </a:txBody>
                  <a:tcPr/>
                </a:tc>
                <a:tc>
                  <a:txBody>
                    <a:bodyPr/>
                    <a:lstStyle/>
                    <a:p>
                      <a:r>
                        <a:rPr lang="en-GB" sz="1200"/>
                        <a:t>Tech SMEs</a:t>
                      </a:r>
                    </a:p>
                  </a:txBody>
                  <a:tcPr/>
                </a:tc>
                <a:extLst>
                  <a:ext uri="{0D108BD9-81ED-4DB2-BD59-A6C34878D82A}">
                    <a16:rowId xmlns:a16="http://schemas.microsoft.com/office/drawing/2014/main" val="597447322"/>
                  </a:ext>
                </a:extLst>
              </a:tr>
              <a:tr h="370840">
                <a:tc>
                  <a:txBody>
                    <a:bodyPr/>
                    <a:lstStyle/>
                    <a:p>
                      <a:r>
                        <a:rPr lang="en-GB" sz="1200"/>
                        <a:t>RegTech team engagement</a:t>
                      </a:r>
                    </a:p>
                    <a:p>
                      <a:pPr lvl="0">
                        <a:buNone/>
                      </a:pPr>
                      <a:endParaRPr lang="en-GB" sz="1200"/>
                    </a:p>
                  </a:txBody>
                  <a:tcPr/>
                </a:tc>
                <a:tc>
                  <a:txBody>
                    <a:bodyPr/>
                    <a:lstStyle/>
                    <a:p>
                      <a:r>
                        <a:rPr lang="en-GB" sz="1200" err="1"/>
                        <a:t>SteerCo</a:t>
                      </a:r>
                      <a:endParaRPr lang="en-GB" sz="1200"/>
                    </a:p>
                  </a:txBody>
                  <a:tcPr/>
                </a:tc>
                <a:tc>
                  <a:txBody>
                    <a:bodyPr/>
                    <a:lstStyle/>
                    <a:p>
                      <a:r>
                        <a:rPr lang="en-GB" sz="1200"/>
                        <a:t>Observers</a:t>
                      </a:r>
                    </a:p>
                  </a:txBody>
                  <a:tcPr/>
                </a:tc>
                <a:extLst>
                  <a:ext uri="{0D108BD9-81ED-4DB2-BD59-A6C34878D82A}">
                    <a16:rowId xmlns:a16="http://schemas.microsoft.com/office/drawing/2014/main" val="267431428"/>
                  </a:ext>
                </a:extLst>
              </a:tr>
              <a:tr h="370840">
                <a:tc>
                  <a:txBody>
                    <a:bodyPr/>
                    <a:lstStyle/>
                    <a:p>
                      <a:r>
                        <a:rPr lang="en-GB" sz="1200"/>
                        <a:t>None</a:t>
                      </a:r>
                    </a:p>
                    <a:p>
                      <a:pPr lvl="0">
                        <a:buNone/>
                      </a:pPr>
                      <a:endParaRPr lang="en-GB" sz="1200"/>
                    </a:p>
                    <a:p>
                      <a:pPr lvl="0">
                        <a:buNone/>
                      </a:pPr>
                      <a:endParaRPr lang="en-GB" sz="1200"/>
                    </a:p>
                  </a:txBody>
                  <a:tcPr/>
                </a:tc>
                <a:tc>
                  <a:txBody>
                    <a:bodyPr/>
                    <a:lstStyle/>
                    <a:p>
                      <a:r>
                        <a:rPr lang="en-GB" sz="1200"/>
                        <a:t>JWG</a:t>
                      </a:r>
                    </a:p>
                  </a:txBody>
                  <a:tcPr/>
                </a:tc>
                <a:tc>
                  <a:txBody>
                    <a:bodyPr/>
                    <a:lstStyle/>
                    <a:p>
                      <a:r>
                        <a:rPr lang="en-GB" sz="1200"/>
                        <a:t>None</a:t>
                      </a:r>
                    </a:p>
                  </a:txBody>
                  <a:tcPr/>
                </a:tc>
                <a:extLst>
                  <a:ext uri="{0D108BD9-81ED-4DB2-BD59-A6C34878D82A}">
                    <a16:rowId xmlns:a16="http://schemas.microsoft.com/office/drawing/2014/main" val="1418300797"/>
                  </a:ext>
                </a:extLst>
              </a:tr>
              <a:tr h="370840">
                <a:tc>
                  <a:txBody>
                    <a:bodyPr/>
                    <a:lstStyle/>
                    <a:p>
                      <a:r>
                        <a:rPr lang="en-GB" sz="1200"/>
                        <a:t>None</a:t>
                      </a:r>
                    </a:p>
                    <a:p>
                      <a:pPr lvl="0">
                        <a:buNone/>
                      </a:pPr>
                      <a:endParaRPr lang="en-GB" sz="1200"/>
                    </a:p>
                    <a:p>
                      <a:pPr lvl="0">
                        <a:buNone/>
                      </a:pPr>
                      <a:endParaRPr lang="en-GB" sz="1200"/>
                    </a:p>
                  </a:txBody>
                  <a:tcPr/>
                </a:tc>
                <a:tc>
                  <a:txBody>
                    <a:bodyPr/>
                    <a:lstStyle/>
                    <a:p>
                      <a:r>
                        <a:rPr lang="en-GB" sz="1200"/>
                        <a:t>JWG</a:t>
                      </a:r>
                    </a:p>
                  </a:txBody>
                  <a:tcPr/>
                </a:tc>
                <a:tc>
                  <a:txBody>
                    <a:bodyPr/>
                    <a:lstStyle/>
                    <a:p>
                      <a:r>
                        <a:rPr lang="en-GB" sz="1200"/>
                        <a:t>None</a:t>
                      </a:r>
                    </a:p>
                  </a:txBody>
                  <a:tcPr/>
                </a:tc>
                <a:extLst>
                  <a:ext uri="{0D108BD9-81ED-4DB2-BD59-A6C34878D82A}">
                    <a16:rowId xmlns:a16="http://schemas.microsoft.com/office/drawing/2014/main" val="2516409418"/>
                  </a:ext>
                </a:extLst>
              </a:tr>
            </a:tbl>
          </a:graphicData>
        </a:graphic>
      </p:graphicFrame>
    </p:spTree>
    <p:extLst>
      <p:ext uri="{BB962C8B-B14F-4D97-AF65-F5344CB8AC3E}">
        <p14:creationId xmlns:p14="http://schemas.microsoft.com/office/powerpoint/2010/main" val="44556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5FA21-AC52-4CB0-92C3-53834FECE1BF}"/>
              </a:ext>
            </a:extLst>
          </p:cNvPr>
          <p:cNvSpPr>
            <a:spLocks noGrp="1"/>
          </p:cNvSpPr>
          <p:nvPr>
            <p:ph idx="14"/>
          </p:nvPr>
        </p:nvSpPr>
        <p:spPr/>
        <p:txBody>
          <a:bodyPr/>
          <a:lstStyle/>
          <a:p>
            <a:r>
              <a:rPr lang="en-GB"/>
              <a:t>RRDS Agenda 2020  </a:t>
            </a:r>
            <a:endParaRPr lang="en-US"/>
          </a:p>
        </p:txBody>
      </p:sp>
      <p:graphicFrame>
        <p:nvGraphicFramePr>
          <p:cNvPr id="6" name="Table 5">
            <a:extLst>
              <a:ext uri="{FF2B5EF4-FFF2-40B4-BE49-F238E27FC236}">
                <a16:creationId xmlns:a16="http://schemas.microsoft.com/office/drawing/2014/main" id="{E9C1D3BD-72A5-406C-82FC-A0B846C199DD}"/>
              </a:ext>
            </a:extLst>
          </p:cNvPr>
          <p:cNvGraphicFramePr>
            <a:graphicFrameLocks noGrp="1"/>
          </p:cNvGraphicFramePr>
          <p:nvPr>
            <p:extLst>
              <p:ext uri="{D42A27DB-BD31-4B8C-83A1-F6EECF244321}">
                <p14:modId xmlns:p14="http://schemas.microsoft.com/office/powerpoint/2010/main" val="3027865851"/>
              </p:ext>
            </p:extLst>
          </p:nvPr>
        </p:nvGraphicFramePr>
        <p:xfrm>
          <a:off x="424873" y="969185"/>
          <a:ext cx="10716751" cy="5031150"/>
        </p:xfrm>
        <a:graphic>
          <a:graphicData uri="http://schemas.openxmlformats.org/drawingml/2006/table">
            <a:tbl>
              <a:tblPr firstRow="1" bandRow="1">
                <a:tableStyleId>{5C22544A-7EE6-4342-B048-85BDC9FD1C3A}</a:tableStyleId>
              </a:tblPr>
              <a:tblGrid>
                <a:gridCol w="910420">
                  <a:extLst>
                    <a:ext uri="{9D8B030D-6E8A-4147-A177-3AD203B41FA5}">
                      <a16:colId xmlns:a16="http://schemas.microsoft.com/office/drawing/2014/main" val="3368591824"/>
                    </a:ext>
                  </a:extLst>
                </a:gridCol>
                <a:gridCol w="1949541">
                  <a:extLst>
                    <a:ext uri="{9D8B030D-6E8A-4147-A177-3AD203B41FA5}">
                      <a16:colId xmlns:a16="http://schemas.microsoft.com/office/drawing/2014/main" val="3157048358"/>
                    </a:ext>
                  </a:extLst>
                </a:gridCol>
                <a:gridCol w="6496475">
                  <a:extLst>
                    <a:ext uri="{9D8B030D-6E8A-4147-A177-3AD203B41FA5}">
                      <a16:colId xmlns:a16="http://schemas.microsoft.com/office/drawing/2014/main" val="1616474460"/>
                    </a:ext>
                  </a:extLst>
                </a:gridCol>
                <a:gridCol w="1360315">
                  <a:extLst>
                    <a:ext uri="{9D8B030D-6E8A-4147-A177-3AD203B41FA5}">
                      <a16:colId xmlns:a16="http://schemas.microsoft.com/office/drawing/2014/main" val="3939892357"/>
                    </a:ext>
                  </a:extLst>
                </a:gridCol>
              </a:tblGrid>
              <a:tr h="273200">
                <a:tc>
                  <a:txBody>
                    <a:bodyPr/>
                    <a:lstStyle/>
                    <a:p>
                      <a:pPr algn="ctr"/>
                      <a:r>
                        <a:rPr lang="en-GB" sz="1200">
                          <a:latin typeface="Century Gothic"/>
                        </a:rPr>
                        <a:t>Month </a:t>
                      </a:r>
                      <a:endParaRPr lang="en-US" sz="1200">
                        <a:latin typeface="Century Gothic" panose="020B0502020202020204" pitchFamily="34" charset="0"/>
                      </a:endParaRPr>
                    </a:p>
                  </a:txBody>
                  <a:tcPr>
                    <a:solidFill>
                      <a:srgbClr val="053657"/>
                    </a:solidFill>
                  </a:tcPr>
                </a:tc>
                <a:tc>
                  <a:txBody>
                    <a:bodyPr/>
                    <a:lstStyle/>
                    <a:p>
                      <a:pPr algn="ctr"/>
                      <a:r>
                        <a:rPr lang="en-GB" sz="1200">
                          <a:latin typeface="Century Gothic"/>
                        </a:rPr>
                        <a:t>Meeting Topic</a:t>
                      </a:r>
                      <a:endParaRPr lang="en-US" sz="1200">
                        <a:latin typeface="Century Gothic"/>
                      </a:endParaRPr>
                    </a:p>
                  </a:txBody>
                  <a:tcPr>
                    <a:solidFill>
                      <a:srgbClr val="053657"/>
                    </a:solidFill>
                  </a:tcPr>
                </a:tc>
                <a:tc>
                  <a:txBody>
                    <a:bodyPr/>
                    <a:lstStyle/>
                    <a:p>
                      <a:pPr algn="ctr"/>
                      <a:r>
                        <a:rPr lang="en-GB" sz="1200">
                          <a:latin typeface="Century Gothic"/>
                        </a:rPr>
                        <a:t>Agenda</a:t>
                      </a:r>
                      <a:endParaRPr lang="en-US" sz="1200">
                        <a:latin typeface="Century Gothic"/>
                      </a:endParaRPr>
                    </a:p>
                  </a:txBody>
                  <a:tcPr>
                    <a:solidFill>
                      <a:srgbClr val="053657"/>
                    </a:solidFill>
                  </a:tcPr>
                </a:tc>
                <a:tc>
                  <a:txBody>
                    <a:bodyPr/>
                    <a:lstStyle/>
                    <a:p>
                      <a:pPr algn="ctr"/>
                      <a:r>
                        <a:rPr lang="en-US" sz="1200">
                          <a:latin typeface="Century Gothic"/>
                        </a:rPr>
                        <a:t>Host</a:t>
                      </a:r>
                    </a:p>
                  </a:txBody>
                  <a:tcPr>
                    <a:solidFill>
                      <a:srgbClr val="053657"/>
                    </a:solidFill>
                  </a:tcPr>
                </a:tc>
                <a:extLst>
                  <a:ext uri="{0D108BD9-81ED-4DB2-BD59-A6C34878D82A}">
                    <a16:rowId xmlns:a16="http://schemas.microsoft.com/office/drawing/2014/main" val="988976999"/>
                  </a:ext>
                </a:extLst>
              </a:tr>
              <a:tr h="570476">
                <a:tc>
                  <a:txBody>
                    <a:bodyPr/>
                    <a:lstStyle/>
                    <a:p>
                      <a:pPr>
                        <a:buNone/>
                      </a:pPr>
                      <a:r>
                        <a:rPr lang="en-US" sz="1200">
                          <a:latin typeface="Century Gothic"/>
                        </a:rPr>
                        <a:t>9 Jan</a:t>
                      </a:r>
                    </a:p>
                  </a:txBody>
                  <a:tcPr>
                    <a:solidFill>
                      <a:srgbClr val="CDD0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latin typeface="Century Gothic" panose="020B0502020202020204" pitchFamily="34" charset="0"/>
                        </a:rPr>
                        <a:t>RRDS 20: EMIR Refit – DRR + European Data strategy</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Key updates to EU/UK regulatory data collection strategies​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A plan for the RegTech Council EMIR Refit interpretation project​</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Next steps for the RTC and RRDS in 2020​</a:t>
                      </a:r>
                      <a:endParaRPr lang="en-US" sz="1200">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Goldman Sachs</a:t>
                      </a:r>
                    </a:p>
                  </a:txBody>
                  <a:tcPr>
                    <a:solidFill>
                      <a:srgbClr val="CDD0D6"/>
                    </a:solidFill>
                  </a:tcPr>
                </a:tc>
                <a:extLst>
                  <a:ext uri="{0D108BD9-81ED-4DB2-BD59-A6C34878D82A}">
                    <a16:rowId xmlns:a16="http://schemas.microsoft.com/office/drawing/2014/main" val="1224377089"/>
                  </a:ext>
                </a:extLst>
              </a:tr>
              <a:tr h="702645">
                <a:tc>
                  <a:txBody>
                    <a:bodyPr/>
                    <a:lstStyle/>
                    <a:p>
                      <a:pPr>
                        <a:buNone/>
                      </a:pPr>
                      <a:r>
                        <a:rPr lang="en-US" sz="1200">
                          <a:latin typeface="Century Gothic"/>
                        </a:rPr>
                        <a:t>7 Feb</a:t>
                      </a:r>
                    </a:p>
                  </a:txBody>
                  <a:tcPr>
                    <a:solidFill>
                      <a:srgbClr val="CDD0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effectLst/>
                          <a:latin typeface="Century Gothic" panose="020B0502020202020204" pitchFamily="34" charset="0"/>
                          <a:ea typeface="+mn-ea"/>
                          <a:cs typeface="+mn-cs"/>
                        </a:rPr>
                        <a:t>Changing the reporting framework with RegTech</a:t>
                      </a:r>
                      <a:endParaRPr lang="en-GB" sz="1200" b="0">
                        <a:latin typeface="Century Gothic" panose="020B0502020202020204" pitchFamily="34" charset="0"/>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Deploying new reporting tech assets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Moving to newly-agreed standards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Scaling approaches from lab to shop floor</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The promise of collaboration, standards and common reference data</a:t>
                      </a:r>
                      <a:endParaRPr lang="en-US" sz="1200">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Tower </a:t>
                      </a:r>
                      <a:r>
                        <a:rPr lang="en-US" sz="1200" err="1">
                          <a:latin typeface="Century Gothic"/>
                        </a:rPr>
                        <a:t>Gourman</a:t>
                      </a:r>
                      <a:endParaRPr lang="en-US" sz="1200">
                        <a:latin typeface="Century Gothic"/>
                      </a:endParaRPr>
                    </a:p>
                  </a:txBody>
                  <a:tcPr>
                    <a:solidFill>
                      <a:srgbClr val="CDD0D6"/>
                    </a:solidFill>
                  </a:tcPr>
                </a:tc>
                <a:extLst>
                  <a:ext uri="{0D108BD9-81ED-4DB2-BD59-A6C34878D82A}">
                    <a16:rowId xmlns:a16="http://schemas.microsoft.com/office/drawing/2014/main" val="1906794478"/>
                  </a:ext>
                </a:extLst>
              </a:tr>
              <a:tr h="566850">
                <a:tc>
                  <a:txBody>
                    <a:bodyPr/>
                    <a:lstStyle/>
                    <a:p>
                      <a:pPr>
                        <a:buNone/>
                      </a:pPr>
                      <a:r>
                        <a:rPr lang="en-US" sz="1200">
                          <a:latin typeface="Century Gothic"/>
                        </a:rPr>
                        <a:t>19 Mar</a:t>
                      </a:r>
                    </a:p>
                  </a:txBody>
                  <a:tcPr>
                    <a:solidFill>
                      <a:srgbClr val="CDD0D6"/>
                    </a:solidFill>
                  </a:tcPr>
                </a:tc>
                <a:tc>
                  <a:txBody>
                    <a:bodyPr/>
                    <a:lstStyle/>
                    <a:p>
                      <a:pPr>
                        <a:buNone/>
                      </a:pPr>
                      <a:r>
                        <a:rPr lang="en-GB" sz="1200">
                          <a:latin typeface="Century Gothic"/>
                        </a:rPr>
                        <a:t>RRDS 21: EU and UK regulatory data plumbing plans</a:t>
                      </a:r>
                      <a:endParaRPr lang="en-GB" sz="1200" b="1">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Key updates to EU/UK regulatory data collection strategies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Group discussion of ‘end to end’ vision </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Key issues, priorities and milestones</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Online</a:t>
                      </a:r>
                    </a:p>
                  </a:txBody>
                  <a:tcPr>
                    <a:solidFill>
                      <a:srgbClr val="CDD0D6"/>
                    </a:solidFill>
                  </a:tcPr>
                </a:tc>
                <a:extLst>
                  <a:ext uri="{0D108BD9-81ED-4DB2-BD59-A6C34878D82A}">
                    <a16:rowId xmlns:a16="http://schemas.microsoft.com/office/drawing/2014/main" val="1371079198"/>
                  </a:ext>
                </a:extLst>
              </a:tr>
              <a:tr h="548942">
                <a:tc>
                  <a:txBody>
                    <a:bodyPr/>
                    <a:lstStyle/>
                    <a:p>
                      <a:pPr>
                        <a:buNone/>
                      </a:pPr>
                      <a:r>
                        <a:rPr lang="en-US" sz="1200">
                          <a:latin typeface="Century Gothic"/>
                        </a:rPr>
                        <a:t>30 April</a:t>
                      </a:r>
                    </a:p>
                  </a:txBody>
                  <a:tcPr>
                    <a:solidFill>
                      <a:srgbClr val="CDD0D6"/>
                    </a:solidFill>
                  </a:tcPr>
                </a:tc>
                <a:tc>
                  <a:txBody>
                    <a:bodyPr/>
                    <a:lstStyle/>
                    <a:p>
                      <a:pPr>
                        <a:buNone/>
                      </a:pPr>
                      <a:r>
                        <a:rPr lang="en-GB" sz="1200">
                          <a:latin typeface="Century Gothic"/>
                        </a:rPr>
                        <a:t>RRDS 22: </a:t>
                      </a:r>
                      <a:r>
                        <a:rPr lang="en-US" sz="1200" b="0" i="0" u="none" strike="noStrike" noProof="0"/>
                        <a:t>Jumpstarting the OTC reg </a:t>
                      </a:r>
                      <a:r>
                        <a:rPr lang="en-US" sz="1200" b="1" i="0" u="none" strike="noStrike" noProof="0"/>
                        <a:t>reporting 2.0 roadmap </a:t>
                      </a:r>
                      <a:endParaRPr lang="en-GB" sz="1200" b="1">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Century Gothic"/>
                        </a:rPr>
                        <a:t>Recap on priority issues and action items </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kern="1200">
                          <a:solidFill>
                            <a:schemeClr val="dk1"/>
                          </a:solidFill>
                          <a:latin typeface="+mn-lt"/>
                          <a:ea typeface="+mn-ea"/>
                          <a:cs typeface="+mn-cs"/>
                        </a:rPr>
                        <a:t>Transparency 2.0 target state articulation</a:t>
                      </a:r>
                    </a:p>
                    <a:p>
                      <a:pPr marL="285750" marR="0" lvl="0" indent="-285750" algn="l" defTabSz="914400">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Century Gothic"/>
                        </a:rPr>
                        <a:t>Potential approaches and priorities</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Online</a:t>
                      </a:r>
                    </a:p>
                  </a:txBody>
                  <a:tcPr>
                    <a:solidFill>
                      <a:srgbClr val="CDD0D6"/>
                    </a:solidFill>
                  </a:tcPr>
                </a:tc>
                <a:extLst>
                  <a:ext uri="{0D108BD9-81ED-4DB2-BD59-A6C34878D82A}">
                    <a16:rowId xmlns:a16="http://schemas.microsoft.com/office/drawing/2014/main" val="4101404150"/>
                  </a:ext>
                </a:extLst>
              </a:tr>
              <a:tr h="569559">
                <a:tc>
                  <a:txBody>
                    <a:bodyPr/>
                    <a:lstStyle/>
                    <a:p>
                      <a:pPr>
                        <a:buNone/>
                      </a:pPr>
                      <a:r>
                        <a:rPr lang="en-US" sz="1200">
                          <a:latin typeface="Century Gothic"/>
                        </a:rPr>
                        <a:t>2 June </a:t>
                      </a:r>
                    </a:p>
                  </a:txBody>
                  <a:tcPr>
                    <a:solidFill>
                      <a:srgbClr val="CDD0D6"/>
                    </a:solidFill>
                  </a:tcPr>
                </a:tc>
                <a:tc>
                  <a:txBody>
                    <a:bodyPr/>
                    <a:lstStyle/>
                    <a:p>
                      <a:pPr>
                        <a:buNone/>
                      </a:pPr>
                      <a:r>
                        <a:rPr lang="en-GB" sz="1200">
                          <a:latin typeface="Century Gothic"/>
                        </a:rPr>
                        <a:t>RRDS 23: UK OTC reg reporting </a:t>
                      </a:r>
                      <a:r>
                        <a:rPr lang="en-GB" sz="1200" b="1">
                          <a:latin typeface="Century Gothic"/>
                        </a:rPr>
                        <a:t>project plan</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Key milestones </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Resource requirements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Launch plans</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Online</a:t>
                      </a:r>
                    </a:p>
                  </a:txBody>
                  <a:tcPr>
                    <a:solidFill>
                      <a:srgbClr val="CDD0D6"/>
                    </a:solidFill>
                  </a:tcPr>
                </a:tc>
                <a:extLst>
                  <a:ext uri="{0D108BD9-81ED-4DB2-BD59-A6C34878D82A}">
                    <a16:rowId xmlns:a16="http://schemas.microsoft.com/office/drawing/2014/main" val="1616221730"/>
                  </a:ext>
                </a:extLst>
              </a:tr>
              <a:tr h="593470">
                <a:tc>
                  <a:txBody>
                    <a:bodyPr/>
                    <a:lstStyle/>
                    <a:p>
                      <a:pPr>
                        <a:buNone/>
                      </a:pPr>
                      <a:r>
                        <a:rPr lang="en-US" sz="1200">
                          <a:latin typeface="Century Gothic"/>
                        </a:rPr>
                        <a:t>16 July</a:t>
                      </a:r>
                    </a:p>
                  </a:txBody>
                  <a:tcPr>
                    <a:solidFill>
                      <a:srgbClr val="CDD0D6"/>
                    </a:solidFill>
                  </a:tcPr>
                </a:tc>
                <a:tc>
                  <a:txBody>
                    <a:bodyPr/>
                    <a:lstStyle/>
                    <a:p>
                      <a:pPr>
                        <a:buNone/>
                      </a:pPr>
                      <a:r>
                        <a:rPr lang="en-GB" sz="1200">
                          <a:latin typeface="Century Gothic"/>
                        </a:rPr>
                        <a:t>RRDS 24: UK OTC reg </a:t>
                      </a:r>
                      <a:r>
                        <a:rPr lang="en-GB" sz="1200" b="1">
                          <a:latin typeface="Century Gothic"/>
                        </a:rPr>
                        <a:t>reporting project launch</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Terms of reference</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Key stakeholders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Communications</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Online</a:t>
                      </a:r>
                    </a:p>
                  </a:txBody>
                  <a:tcPr>
                    <a:solidFill>
                      <a:srgbClr val="CDD0D6"/>
                    </a:solidFill>
                  </a:tcPr>
                </a:tc>
                <a:extLst>
                  <a:ext uri="{0D108BD9-81ED-4DB2-BD59-A6C34878D82A}">
                    <a16:rowId xmlns:a16="http://schemas.microsoft.com/office/drawing/2014/main" val="1377930148"/>
                  </a:ext>
                </a:extLst>
              </a:tr>
              <a:tr h="733470">
                <a:tc>
                  <a:txBody>
                    <a:bodyPr/>
                    <a:lstStyle/>
                    <a:p>
                      <a:pPr>
                        <a:buNone/>
                      </a:pPr>
                      <a:r>
                        <a:rPr lang="en-US" sz="1200">
                          <a:latin typeface="Century Gothic"/>
                        </a:rPr>
                        <a:t>August</a:t>
                      </a:r>
                    </a:p>
                  </a:txBody>
                  <a:tcPr>
                    <a:solidFill>
                      <a:srgbClr val="CDD0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entury Gothic"/>
                        </a:rPr>
                        <a:t>RRDS 25: MiFID III transparency and the data agenda</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t>New investment report with 109 data fields for </a:t>
                      </a:r>
                      <a:r>
                        <a:rPr lang="en-GB" sz="1200">
                          <a:hlinkClick r:id="rId2"/>
                        </a:rPr>
                        <a:t>3</a:t>
                      </a:r>
                      <a:r>
                        <a:rPr lang="en-GB" sz="1200" baseline="30000">
                          <a:hlinkClick r:id="rId2"/>
                        </a:rPr>
                        <a:t>rd</a:t>
                      </a:r>
                      <a:r>
                        <a:rPr lang="en-GB" sz="1200">
                          <a:hlinkClick r:id="rId2"/>
                        </a:rPr>
                        <a:t> country firms</a:t>
                      </a:r>
                      <a:endParaRPr lang="en-US" sz="1200">
                        <a:latin typeface="+mn-lt"/>
                      </a:endParaRP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MiFID III consultation </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TBC</a:t>
                      </a:r>
                    </a:p>
                  </a:txBody>
                  <a:tcPr>
                    <a:solidFill>
                      <a:srgbClr val="CDD0D6"/>
                    </a:solidFill>
                  </a:tcPr>
                </a:tc>
                <a:extLst>
                  <a:ext uri="{0D108BD9-81ED-4DB2-BD59-A6C34878D82A}">
                    <a16:rowId xmlns:a16="http://schemas.microsoft.com/office/drawing/2014/main" val="1026221291"/>
                  </a:ext>
                </a:extLst>
              </a:tr>
            </a:tbl>
          </a:graphicData>
        </a:graphic>
      </p:graphicFrame>
      <p:sp>
        <p:nvSpPr>
          <p:cNvPr id="9" name="Rectangle 217">
            <a:extLst>
              <a:ext uri="{FF2B5EF4-FFF2-40B4-BE49-F238E27FC236}">
                <a16:creationId xmlns:a16="http://schemas.microsoft.com/office/drawing/2014/main" id="{871BAD14-26F3-429F-A3BF-90B22D21D768}"/>
              </a:ext>
            </a:extLst>
          </p:cNvPr>
          <p:cNvSpPr>
            <a:spLocks noChangeArrowheads="1"/>
          </p:cNvSpPr>
          <p:nvPr/>
        </p:nvSpPr>
        <p:spPr bwMode="auto">
          <a:xfrm>
            <a:off x="99396" y="6057416"/>
            <a:ext cx="11993207" cy="431800"/>
          </a:xfrm>
          <a:prstGeom prst="rect">
            <a:avLst/>
          </a:prstGeom>
          <a:solidFill>
            <a:srgbClr val="053657"/>
          </a:solidFill>
          <a:ln w="9525">
            <a:noFill/>
            <a:miter lim="800000"/>
            <a:headEnd/>
            <a:tailEnd/>
          </a:ln>
          <a:effectLst/>
        </p:spPr>
        <p:txBody>
          <a:bodyPr wrap="none" anchor="ctr"/>
          <a:lstStyle/>
          <a:p>
            <a:pPr lvl="0" algn="ctr" fontAlgn="base">
              <a:spcBef>
                <a:spcPct val="0"/>
              </a:spcBef>
              <a:spcAft>
                <a:spcPct val="0"/>
              </a:spcAft>
              <a:defRPr/>
            </a:pPr>
            <a:r>
              <a:rPr lang="en-GB" sz="2000" b="1" kern="0">
                <a:solidFill>
                  <a:srgbClr val="FFFFFF"/>
                </a:solidFill>
                <a:cs typeface="Arial" charset="0"/>
              </a:rPr>
              <a:t>Signed up project members to participate in project workgroups/ meetings</a:t>
            </a:r>
            <a:endParaRPr kumimoji="0" lang="en-GB" sz="2000" b="1" i="0" u="none" strike="noStrike" kern="0" cap="none" spc="0" normalizeH="0" baseline="0" noProof="0">
              <a:ln>
                <a:noFill/>
              </a:ln>
              <a:solidFill>
                <a:srgbClr val="FFFFFF"/>
              </a:solidFill>
              <a:effectLst/>
              <a:uLnTx/>
              <a:uFillTx/>
              <a:cs typeface="Arial" charset="0"/>
            </a:endParaRPr>
          </a:p>
        </p:txBody>
      </p:sp>
      <p:sp>
        <p:nvSpPr>
          <p:cNvPr id="2" name="Arrow: Right 1">
            <a:extLst>
              <a:ext uri="{FF2B5EF4-FFF2-40B4-BE49-F238E27FC236}">
                <a16:creationId xmlns:a16="http://schemas.microsoft.com/office/drawing/2014/main" id="{459762B9-F9B0-4DB7-A080-3F892F020024}"/>
              </a:ext>
            </a:extLst>
          </p:cNvPr>
          <p:cNvSpPr/>
          <p:nvPr/>
        </p:nvSpPr>
        <p:spPr>
          <a:xfrm>
            <a:off x="27136" y="4779688"/>
            <a:ext cx="325477" cy="453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6765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BCC640CC-F8BC-4F70-AA16-75C576B0910C}"/>
              </a:ext>
            </a:extLst>
          </p:cNvPr>
          <p:cNvCxnSpPr/>
          <p:nvPr/>
        </p:nvCxnSpPr>
        <p:spPr>
          <a:xfrm>
            <a:off x="8245903" y="3859445"/>
            <a:ext cx="0" cy="32824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124638-5FC1-4E9D-A606-233B96BD7EAC}"/>
              </a:ext>
            </a:extLst>
          </p:cNvPr>
          <p:cNvCxnSpPr/>
          <p:nvPr/>
        </p:nvCxnSpPr>
        <p:spPr>
          <a:xfrm>
            <a:off x="2180824" y="3859445"/>
            <a:ext cx="0" cy="32824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Flowchart: Alternate Process 18">
            <a:extLst>
              <a:ext uri="{FF2B5EF4-FFF2-40B4-BE49-F238E27FC236}">
                <a16:creationId xmlns:a16="http://schemas.microsoft.com/office/drawing/2014/main" id="{DE59A5CF-C64B-4B6C-9792-6212B72957E7}"/>
              </a:ext>
            </a:extLst>
          </p:cNvPr>
          <p:cNvSpPr/>
          <p:nvPr/>
        </p:nvSpPr>
        <p:spPr>
          <a:xfrm>
            <a:off x="6879346" y="2788161"/>
            <a:ext cx="2591368" cy="1141046"/>
          </a:xfrm>
          <a:prstGeom prst="flowChartAlternateProcess">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7" name="Flowchart: Alternate Process 16">
            <a:extLst>
              <a:ext uri="{FF2B5EF4-FFF2-40B4-BE49-F238E27FC236}">
                <a16:creationId xmlns:a16="http://schemas.microsoft.com/office/drawing/2014/main" id="{A5E070B5-7F96-475A-AC2A-C5299605FC9B}"/>
              </a:ext>
            </a:extLst>
          </p:cNvPr>
          <p:cNvSpPr/>
          <p:nvPr/>
        </p:nvSpPr>
        <p:spPr>
          <a:xfrm>
            <a:off x="886562" y="2788161"/>
            <a:ext cx="2591368" cy="1141046"/>
          </a:xfrm>
          <a:prstGeom prst="flowChartAlternateProcess">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 name="Content Placeholder 2">
            <a:extLst>
              <a:ext uri="{FF2B5EF4-FFF2-40B4-BE49-F238E27FC236}">
                <a16:creationId xmlns:a16="http://schemas.microsoft.com/office/drawing/2014/main" id="{5CB879EF-A0C8-427D-906C-DC05D6E19818}"/>
              </a:ext>
            </a:extLst>
          </p:cNvPr>
          <p:cNvSpPr>
            <a:spLocks noGrp="1"/>
          </p:cNvSpPr>
          <p:nvPr>
            <p:ph idx="14"/>
          </p:nvPr>
        </p:nvSpPr>
        <p:spPr/>
        <p:txBody>
          <a:bodyPr/>
          <a:lstStyle/>
          <a:p>
            <a:r>
              <a:rPr lang="en-GB"/>
              <a:t>Next SIG agendas</a:t>
            </a:r>
            <a:endParaRPr lang="en-US"/>
          </a:p>
        </p:txBody>
      </p:sp>
      <p:pic>
        <p:nvPicPr>
          <p:cNvPr id="4" name="Content Placeholder 4">
            <a:extLst>
              <a:ext uri="{FF2B5EF4-FFF2-40B4-BE49-F238E27FC236}">
                <a16:creationId xmlns:a16="http://schemas.microsoft.com/office/drawing/2014/main" id="{5DDA3BDD-587E-4D80-976E-3520CA941C06}"/>
              </a:ext>
            </a:extLst>
          </p:cNvPr>
          <p:cNvPicPr>
            <a:picLocks noGrp="1" noChangeAspect="1"/>
          </p:cNvPicPr>
          <p:nvPr>
            <p:ph idx="13"/>
          </p:nvPr>
        </p:nvPicPr>
        <p:blipFill>
          <a:blip r:embed="rId2"/>
          <a:stretch>
            <a:fillRect/>
          </a:stretch>
        </p:blipFill>
        <p:spPr>
          <a:xfrm>
            <a:off x="1315832" y="2990587"/>
            <a:ext cx="1714354" cy="699738"/>
          </a:xfrm>
          <a:prstGeom prst="rect">
            <a:avLst/>
          </a:prstGeom>
        </p:spPr>
      </p:pic>
      <p:pic>
        <p:nvPicPr>
          <p:cNvPr id="6" name="Picture 5">
            <a:extLst>
              <a:ext uri="{FF2B5EF4-FFF2-40B4-BE49-F238E27FC236}">
                <a16:creationId xmlns:a16="http://schemas.microsoft.com/office/drawing/2014/main" id="{FD5E7581-87A6-44BA-A8F3-56FE2649CCB7}"/>
              </a:ext>
            </a:extLst>
          </p:cNvPr>
          <p:cNvPicPr>
            <a:picLocks noChangeAspect="1"/>
          </p:cNvPicPr>
          <p:nvPr/>
        </p:nvPicPr>
        <p:blipFill>
          <a:blip r:embed="rId3"/>
          <a:stretch>
            <a:fillRect/>
          </a:stretch>
        </p:blipFill>
        <p:spPr>
          <a:xfrm>
            <a:off x="7317853" y="2990587"/>
            <a:ext cx="1714353" cy="699738"/>
          </a:xfrm>
          <a:prstGeom prst="rect">
            <a:avLst/>
          </a:prstGeom>
        </p:spPr>
      </p:pic>
      <p:sp>
        <p:nvSpPr>
          <p:cNvPr id="9" name="Rectangle 8">
            <a:extLst>
              <a:ext uri="{FF2B5EF4-FFF2-40B4-BE49-F238E27FC236}">
                <a16:creationId xmlns:a16="http://schemas.microsoft.com/office/drawing/2014/main" id="{8236895A-94ED-4557-9626-9E174E0DC646}"/>
              </a:ext>
            </a:extLst>
          </p:cNvPr>
          <p:cNvSpPr/>
          <p:nvPr/>
        </p:nvSpPr>
        <p:spPr>
          <a:xfrm>
            <a:off x="543106" y="4131829"/>
            <a:ext cx="3033949" cy="830997"/>
          </a:xfrm>
          <a:prstGeom prst="rect">
            <a:avLst/>
          </a:prstGeom>
        </p:spPr>
        <p:txBody>
          <a:bodyPr wrap="square">
            <a:spAutoFit/>
          </a:bodyPr>
          <a:lstStyle/>
          <a:p>
            <a:pPr lvl="0" algn="ctr">
              <a:buClr>
                <a:srgbClr val="3682A2"/>
              </a:buClr>
              <a:buSzPct val="80000"/>
            </a:pPr>
            <a:r>
              <a:rPr lang="en-GB" sz="1600" b="1" dirty="0">
                <a:solidFill>
                  <a:srgbClr val="053657"/>
                </a:solidFill>
                <a:latin typeface="Century Gothic" panose="020B0502020202020204" pitchFamily="34" charset="0"/>
              </a:rPr>
              <a:t>UK OTC reg reporting project launch</a:t>
            </a:r>
          </a:p>
          <a:p>
            <a:pPr lvl="0" algn="ctr">
              <a:buClr>
                <a:srgbClr val="3682A2"/>
              </a:buClr>
              <a:buSzPct val="80000"/>
            </a:pPr>
            <a:r>
              <a:rPr kumimoji="0" lang="en-GB" sz="1600" i="0" u="none" strike="noStrike" kern="1200" cap="none" spc="0" normalizeH="0" baseline="0" noProof="0" dirty="0">
                <a:ln>
                  <a:noFill/>
                </a:ln>
                <a:solidFill>
                  <a:srgbClr val="053657"/>
                </a:solidFill>
                <a:effectLst/>
                <a:uLnTx/>
                <a:uFillTx/>
                <a:latin typeface="Century Gothic" panose="020B0502020202020204" pitchFamily="34" charset="0"/>
                <a:ea typeface="+mn-ea"/>
                <a:cs typeface="+mn-cs"/>
              </a:rPr>
              <a:t>16 July </a:t>
            </a:r>
            <a:endParaRPr kumimoji="0" lang="en-GB" sz="1600" i="0" u="none" strike="noStrike" kern="1200" cap="none" spc="0" normalizeH="0" baseline="0" noProof="0" dirty="0">
              <a:ln>
                <a:noFill/>
              </a:ln>
              <a:solidFill>
                <a:srgbClr val="053657"/>
              </a:solidFill>
              <a:effectLst/>
              <a:highlight>
                <a:srgbClr val="FFFF00"/>
              </a:highlight>
              <a:uLnTx/>
              <a:uFillTx/>
              <a:latin typeface="Century Gothic" panose="020F0302020204030204"/>
              <a:ea typeface="+mn-ea"/>
              <a:cs typeface="+mn-cs"/>
            </a:endParaRPr>
          </a:p>
        </p:txBody>
      </p:sp>
      <p:sp>
        <p:nvSpPr>
          <p:cNvPr id="26" name="Content Placeholder 1">
            <a:extLst>
              <a:ext uri="{FF2B5EF4-FFF2-40B4-BE49-F238E27FC236}">
                <a16:creationId xmlns:a16="http://schemas.microsoft.com/office/drawing/2014/main" id="{174BCD15-EC02-4866-A2FB-DBBF9F104D4C}"/>
              </a:ext>
            </a:extLst>
          </p:cNvPr>
          <p:cNvSpPr txBox="1">
            <a:spLocks/>
          </p:cNvSpPr>
          <p:nvPr/>
        </p:nvSpPr>
        <p:spPr>
          <a:xfrm>
            <a:off x="137386" y="1160048"/>
            <a:ext cx="11445721" cy="1628113"/>
          </a:xfrm>
          <a:prstGeom prst="rect">
            <a:avLst/>
          </a:prstGeom>
        </p:spPr>
        <p:txBody>
          <a:bodyPr anchor="t">
            <a:normAutofit/>
          </a:bodyPr>
          <a:lstStyle>
            <a:lvl1pPr marL="228600" indent="-228600" algn="l" defTabSz="914400" rtl="0" eaLnBrk="1" latinLnBrk="0" hangingPunct="1">
              <a:lnSpc>
                <a:spcPct val="100000"/>
              </a:lnSpc>
              <a:spcBef>
                <a:spcPts val="0"/>
              </a:spcBef>
              <a:spcAft>
                <a:spcPts val="600"/>
              </a:spcAft>
              <a:buClr>
                <a:srgbClr val="013473"/>
              </a:buClr>
              <a:buFont typeface="Wingdings 3" panose="05040102010807070707" pitchFamily="18" charset="2"/>
              <a:buChar char=""/>
              <a:defRPr sz="2800" kern="1200">
                <a:solidFill>
                  <a:srgbClr val="013473"/>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Century Gothic" panose="020B0502020202020204" pitchFamily="34" charset="0"/>
              <a:buChar char="─"/>
              <a:defRPr sz="2400" kern="1200">
                <a:solidFill>
                  <a:srgbClr val="013473"/>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13473"/>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13473"/>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134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013473"/>
              </a:buClr>
              <a:buSzTx/>
              <a:buFont typeface="Wingdings 3" panose="05040102010807070707" pitchFamily="18" charset="2"/>
              <a:buNone/>
              <a:tabLst/>
              <a:defRPr/>
            </a:pPr>
            <a:r>
              <a:rPr kumimoji="0" lang="en-US" sz="2000" b="0" i="0" u="none" strike="noStrike" kern="1200" cap="none" spc="0" normalizeH="0" baseline="0" noProof="0">
                <a:ln>
                  <a:noFill/>
                </a:ln>
                <a:solidFill>
                  <a:srgbClr val="053657"/>
                </a:solidFill>
                <a:effectLst/>
                <a:uLnTx/>
                <a:uFillTx/>
                <a:latin typeface="Century Gothic"/>
                <a:ea typeface="+mn-ea"/>
                <a:cs typeface="+mn-cs"/>
              </a:rPr>
              <a:t>To participate in any of JWG’s RegTech special interest groups or for more information about the RegTech council, please email Corrina on </a:t>
            </a:r>
            <a:r>
              <a:rPr kumimoji="0" lang="en-US" sz="2000" b="0" i="0" u="none" strike="noStrike" kern="1200" cap="none" spc="0" normalizeH="0" baseline="0" noProof="0">
                <a:ln>
                  <a:noFill/>
                </a:ln>
                <a:solidFill>
                  <a:srgbClr val="053657"/>
                </a:solidFill>
                <a:effectLst/>
                <a:uLnTx/>
                <a:uFillTx/>
                <a:latin typeface="Century Gothic"/>
                <a:ea typeface="+mn-ea"/>
                <a:cs typeface="+mn-cs"/>
                <a:hlinkClick r:id="rId4"/>
              </a:rPr>
              <a:t>Corrina.stokes@jwg-it.eu</a:t>
            </a:r>
            <a:r>
              <a:rPr kumimoji="0" lang="en-US" sz="2000" b="0" i="0" u="none" strike="noStrike" kern="1200" cap="none" spc="0" normalizeH="0" baseline="0" noProof="0">
                <a:ln>
                  <a:noFill/>
                </a:ln>
                <a:solidFill>
                  <a:srgbClr val="053657"/>
                </a:solidFill>
                <a:effectLst/>
                <a:uLnTx/>
                <a:uFillTx/>
                <a:latin typeface="Century Gothic"/>
                <a:ea typeface="+mn-ea"/>
                <a:cs typeface="+mn-cs"/>
              </a:rPr>
              <a:t>  </a:t>
            </a:r>
          </a:p>
          <a:p>
            <a:pPr marL="0" marR="0" lvl="0" indent="0" algn="l" defTabSz="914400" rtl="0" eaLnBrk="1" fontAlgn="auto" latinLnBrk="0" hangingPunct="1">
              <a:lnSpc>
                <a:spcPct val="100000"/>
              </a:lnSpc>
              <a:spcBef>
                <a:spcPts val="0"/>
              </a:spcBef>
              <a:spcAft>
                <a:spcPts val="600"/>
              </a:spcAft>
              <a:buClr>
                <a:srgbClr val="013473"/>
              </a:buClr>
              <a:buSzTx/>
              <a:buFont typeface="Wingdings 3" panose="05040102010807070707" pitchFamily="18" charset="2"/>
              <a:buNone/>
              <a:tabLst/>
              <a:defRPr/>
            </a:pPr>
            <a:endParaRPr kumimoji="0" lang="en-US" sz="2000" b="0" i="0" u="none" strike="noStrike" kern="1200" cap="none" spc="0" normalizeH="0" baseline="0" noProof="0">
              <a:ln>
                <a:noFill/>
              </a:ln>
              <a:solidFill>
                <a:srgbClr val="053657"/>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600"/>
              </a:spcAft>
              <a:buClr>
                <a:srgbClr val="013473"/>
              </a:buClr>
              <a:buSzTx/>
              <a:buFont typeface="Wingdings 3" panose="05040102010807070707" pitchFamily="18" charset="2"/>
              <a:buNone/>
              <a:tabLst/>
              <a:defRPr/>
            </a:pPr>
            <a:r>
              <a:rPr kumimoji="0" lang="en-US" sz="2000" b="1" i="0" u="none" strike="noStrike" kern="1200" cap="none" spc="0" normalizeH="0" baseline="0" noProof="0">
                <a:ln>
                  <a:noFill/>
                </a:ln>
                <a:solidFill>
                  <a:srgbClr val="053657"/>
                </a:solidFill>
                <a:effectLst/>
                <a:uLnTx/>
                <a:uFillTx/>
                <a:latin typeface="Century Gothic"/>
                <a:ea typeface="+mn-ea"/>
                <a:cs typeface="+mn-cs"/>
              </a:rPr>
              <a:t>Upcoming dates for your calendars: </a:t>
            </a:r>
            <a:endParaRPr kumimoji="0" lang="en-GB" sz="2000" b="1" i="0" u="none" strike="noStrike" kern="1200" cap="none" spc="0" normalizeH="0" baseline="0" noProof="0">
              <a:ln>
                <a:noFill/>
              </a:ln>
              <a:solidFill>
                <a:srgbClr val="053657"/>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
                <a:srgbClr val="013473"/>
              </a:buClr>
              <a:buSzTx/>
              <a:buFont typeface="Wingdings 3" panose="05040102010807070707" pitchFamily="18" charset="2"/>
              <a:buNone/>
              <a:tabLst/>
              <a:defRPr/>
            </a:pPr>
            <a:endParaRPr kumimoji="0" lang="en-GB" sz="1800" b="1" i="0" u="none" strike="noStrike" kern="1200" cap="none" spc="0" normalizeH="0" baseline="0" noProof="0">
              <a:ln>
                <a:noFill/>
              </a:ln>
              <a:solidFill>
                <a:srgbClr val="053657"/>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13CB2AFF-B4BA-42FC-9D72-6A3B95C4BA73}"/>
              </a:ext>
            </a:extLst>
          </p:cNvPr>
          <p:cNvSpPr/>
          <p:nvPr/>
        </p:nvSpPr>
        <p:spPr>
          <a:xfrm>
            <a:off x="5317830" y="4377714"/>
            <a:ext cx="2955876" cy="584775"/>
          </a:xfrm>
          <a:prstGeom prst="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682A2"/>
              </a:buClr>
              <a:buSzPct val="80000"/>
              <a:buFontTx/>
              <a:buNone/>
              <a:tabLst/>
              <a:defRPr/>
            </a:pPr>
            <a:r>
              <a:rPr kumimoji="0" lang="en-GB" sz="1600" b="1" i="0" u="none" strike="noStrike" kern="1200" cap="none" spc="0" normalizeH="0" baseline="0" noProof="0">
                <a:ln>
                  <a:noFill/>
                </a:ln>
                <a:solidFill>
                  <a:srgbClr val="053657"/>
                </a:solidFill>
                <a:effectLst/>
                <a:uLnTx/>
                <a:uFillTx/>
                <a:latin typeface="Century Gothic" panose="020B0502020202020204" pitchFamily="34" charset="0"/>
                <a:ea typeface="+mn-ea"/>
                <a:cs typeface="+mn-cs"/>
              </a:rPr>
              <a:t>Sprint 1: MAD/R &amp; MiFID II</a:t>
            </a:r>
          </a:p>
          <a:p>
            <a:pPr marL="0" marR="0" lvl="0" indent="0" algn="ctr" defTabSz="914400" rtl="0" eaLnBrk="1" fontAlgn="auto" latinLnBrk="0" hangingPunct="1">
              <a:lnSpc>
                <a:spcPct val="100000"/>
              </a:lnSpc>
              <a:spcBef>
                <a:spcPts val="0"/>
              </a:spcBef>
              <a:spcAft>
                <a:spcPts val="0"/>
              </a:spcAft>
              <a:buClr>
                <a:srgbClr val="3682A2"/>
              </a:buClr>
              <a:buSzPct val="80000"/>
              <a:buFontTx/>
              <a:buNone/>
              <a:tabLst/>
              <a:defRPr/>
            </a:pPr>
            <a:r>
              <a:rPr lang="en-GB" sz="1600" noProof="0">
                <a:solidFill>
                  <a:srgbClr val="053657"/>
                </a:solidFill>
                <a:latin typeface="Century Gothic" panose="020F0302020204030204"/>
              </a:rPr>
              <a:t>9 July </a:t>
            </a:r>
            <a:endParaRPr kumimoji="0" lang="en-GB" sz="1600" b="0" i="0" u="none" strike="noStrike" kern="1200" cap="none" spc="0" normalizeH="0" baseline="0" noProof="0">
              <a:ln>
                <a:noFill/>
              </a:ln>
              <a:solidFill>
                <a:srgbClr val="053657"/>
              </a:solidFill>
              <a:effectLst/>
              <a:uLnTx/>
              <a:uFillTx/>
              <a:latin typeface="Century Gothic" panose="020F0302020204030204"/>
              <a:ea typeface="+mn-ea"/>
              <a:cs typeface="+mn-cs"/>
            </a:endParaRPr>
          </a:p>
        </p:txBody>
      </p:sp>
      <p:sp>
        <p:nvSpPr>
          <p:cNvPr id="16" name="Rectangle 15">
            <a:extLst>
              <a:ext uri="{FF2B5EF4-FFF2-40B4-BE49-F238E27FC236}">
                <a16:creationId xmlns:a16="http://schemas.microsoft.com/office/drawing/2014/main" id="{39017166-1580-460D-A5A2-4A5ABC6655A6}"/>
              </a:ext>
            </a:extLst>
          </p:cNvPr>
          <p:cNvSpPr/>
          <p:nvPr/>
        </p:nvSpPr>
        <p:spPr>
          <a:xfrm>
            <a:off x="5375138" y="5282453"/>
            <a:ext cx="2854295" cy="830997"/>
          </a:xfrm>
          <a:prstGeom prst="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682A2"/>
              </a:buClr>
              <a:buSzPct val="80000"/>
              <a:buFontTx/>
              <a:buNone/>
              <a:tabLst/>
              <a:defRPr/>
            </a:pPr>
            <a:r>
              <a:rPr kumimoji="0" lang="en-GB" sz="1600" b="1" i="0" u="none" strike="noStrike" kern="1200" cap="none" spc="0" normalizeH="0" baseline="0" noProof="0">
                <a:ln>
                  <a:noFill/>
                </a:ln>
                <a:solidFill>
                  <a:srgbClr val="053657"/>
                </a:solidFill>
                <a:effectLst/>
                <a:uLnTx/>
                <a:uFillTx/>
                <a:latin typeface="Century Gothic" panose="020B0502020202020204" pitchFamily="34" charset="0"/>
                <a:ea typeface="+mn-ea"/>
                <a:cs typeface="+mn-cs"/>
              </a:rPr>
              <a:t>Sprint 2: key issues: MAD/R &amp; MiFID II</a:t>
            </a:r>
          </a:p>
          <a:p>
            <a:pPr marL="0" marR="0" lvl="0" indent="0" algn="ctr" defTabSz="914400" rtl="0" eaLnBrk="1" fontAlgn="auto" latinLnBrk="0" hangingPunct="1">
              <a:lnSpc>
                <a:spcPct val="100000"/>
              </a:lnSpc>
              <a:spcBef>
                <a:spcPts val="0"/>
              </a:spcBef>
              <a:spcAft>
                <a:spcPts val="0"/>
              </a:spcAft>
              <a:buClr>
                <a:srgbClr val="3682A2"/>
              </a:buClr>
              <a:buSzPct val="80000"/>
              <a:buFontTx/>
              <a:buNone/>
              <a:tabLst/>
              <a:defRPr/>
            </a:pPr>
            <a:r>
              <a:rPr lang="en-GB" sz="1600" noProof="0">
                <a:solidFill>
                  <a:srgbClr val="053657"/>
                </a:solidFill>
                <a:latin typeface="Century Gothic" panose="020F0302020204030204"/>
              </a:rPr>
              <a:t>11 August</a:t>
            </a:r>
            <a:endParaRPr kumimoji="0" lang="en-GB" sz="1600" b="0" i="0" u="none" strike="noStrike" kern="1200" cap="none" spc="0" normalizeH="0" baseline="0" noProof="0">
              <a:ln>
                <a:noFill/>
              </a:ln>
              <a:solidFill>
                <a:srgbClr val="053657"/>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767CADC3-52D6-4AF2-A525-99EECBD45BC9}"/>
              </a:ext>
            </a:extLst>
          </p:cNvPr>
          <p:cNvSpPr txBox="1"/>
          <p:nvPr/>
        </p:nvSpPr>
        <p:spPr>
          <a:xfrm>
            <a:off x="8360711" y="3988015"/>
            <a:ext cx="3639686" cy="95410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400">
                <a:latin typeface="+mn-lt"/>
              </a:rPr>
              <a:t>Top priority controls (MAR/ MiFID II)</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400">
                <a:latin typeface="+mn-lt"/>
              </a:rPr>
              <a:t>Key guidance issues for consideration</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400">
                <a:latin typeface="+mn-lt"/>
              </a:rPr>
              <a:t>Key stakeholder engagement</a:t>
            </a:r>
          </a:p>
        </p:txBody>
      </p:sp>
      <p:sp>
        <p:nvSpPr>
          <p:cNvPr id="20" name="TextBox 19">
            <a:extLst>
              <a:ext uri="{FF2B5EF4-FFF2-40B4-BE49-F238E27FC236}">
                <a16:creationId xmlns:a16="http://schemas.microsoft.com/office/drawing/2014/main" id="{AE2D0777-384E-497E-B9C1-D620606D6316}"/>
              </a:ext>
            </a:extLst>
          </p:cNvPr>
          <p:cNvSpPr txBox="1"/>
          <p:nvPr/>
        </p:nvSpPr>
        <p:spPr>
          <a:xfrm>
            <a:off x="8360711" y="5282453"/>
            <a:ext cx="3639686" cy="116955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400">
                <a:latin typeface="+mn-lt"/>
              </a:rPr>
              <a:t>‘Spring 2020’ MAR Consultation results &amp; MiFID III</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400">
                <a:latin typeface="+mn-lt"/>
              </a:rPr>
              <a:t>Top priority obligations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400">
                <a:latin typeface="+mn-lt"/>
              </a:rPr>
              <a:t>Key guidance issues for consideration</a:t>
            </a:r>
          </a:p>
        </p:txBody>
      </p:sp>
    </p:spTree>
    <p:extLst>
      <p:ext uri="{BB962C8B-B14F-4D97-AF65-F5344CB8AC3E}">
        <p14:creationId xmlns:p14="http://schemas.microsoft.com/office/powerpoint/2010/main" val="262282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16" grpId="0" animBg="1"/>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F6EBD-066C-4BE5-8E4B-53F8DD7AB4AA}"/>
              </a:ext>
            </a:extLst>
          </p:cNvPr>
          <p:cNvSpPr>
            <a:spLocks noGrp="1"/>
          </p:cNvSpPr>
          <p:nvPr>
            <p:ph idx="14"/>
          </p:nvPr>
        </p:nvSpPr>
        <p:spPr/>
        <p:txBody>
          <a:bodyPr/>
          <a:lstStyle/>
          <a:p>
            <a:r>
              <a:rPr lang="en-GB"/>
              <a:t>Thank you</a:t>
            </a:r>
          </a:p>
        </p:txBody>
      </p:sp>
      <p:pic>
        <p:nvPicPr>
          <p:cNvPr id="22" name="Picture 21">
            <a:extLst>
              <a:ext uri="{FF2B5EF4-FFF2-40B4-BE49-F238E27FC236}">
                <a16:creationId xmlns:a16="http://schemas.microsoft.com/office/drawing/2014/main" id="{0652D777-2D35-4D3B-98FA-8D1391144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9089" y="4370635"/>
            <a:ext cx="2088000" cy="836939"/>
          </a:xfrm>
          <a:prstGeom prst="rect">
            <a:avLst/>
          </a:prstGeom>
          <a:ln>
            <a:noFill/>
          </a:ln>
        </p:spPr>
      </p:pic>
      <p:sp>
        <p:nvSpPr>
          <p:cNvPr id="23" name="Rectangle 11">
            <a:extLst>
              <a:ext uri="{FF2B5EF4-FFF2-40B4-BE49-F238E27FC236}">
                <a16:creationId xmlns:a16="http://schemas.microsoft.com/office/drawing/2014/main" id="{3483F28E-88EA-4C2F-A63C-F49C7E9A4EE9}"/>
              </a:ext>
            </a:extLst>
          </p:cNvPr>
          <p:cNvSpPr>
            <a:spLocks noChangeArrowheads="1"/>
          </p:cNvSpPr>
          <p:nvPr/>
        </p:nvSpPr>
        <p:spPr bwMode="auto">
          <a:xfrm>
            <a:off x="7709134" y="4426362"/>
            <a:ext cx="2046495" cy="612000"/>
          </a:xfrm>
          <a:prstGeom prst="rect">
            <a:avLst/>
          </a:prstGeom>
          <a:noFill/>
          <a:ln w="9525" algn="ctr">
            <a:noFill/>
            <a:miter lim="800000"/>
            <a:headEnd/>
            <a:tailEnd/>
          </a:ln>
        </p:spPr>
        <p:txBody>
          <a:bodyPr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3056"/>
                </a:solidFill>
                <a:effectLst/>
                <a:uLnTx/>
                <a:uFillTx/>
                <a:latin typeface="Century Gothic"/>
                <a:ea typeface="+mn-ea"/>
                <a:cs typeface="Arial" charset="0"/>
              </a:rPr>
              <a:t>info@jwg-it.eu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3056"/>
                </a:solidFill>
                <a:effectLst/>
                <a:uLnTx/>
                <a:uFillTx/>
                <a:latin typeface="Century Gothic"/>
                <a:ea typeface="+mn-ea"/>
                <a:cs typeface="Arial" charset="0"/>
              </a:rPr>
              <a:t>www.jwg-it.eu </a:t>
            </a:r>
          </a:p>
        </p:txBody>
      </p:sp>
      <p:sp>
        <p:nvSpPr>
          <p:cNvPr id="24" name="Text Box 5">
            <a:extLst>
              <a:ext uri="{FF2B5EF4-FFF2-40B4-BE49-F238E27FC236}">
                <a16:creationId xmlns:a16="http://schemas.microsoft.com/office/drawing/2014/main" id="{17AACCB6-1875-4E4A-A622-D4E10017520E}"/>
              </a:ext>
            </a:extLst>
          </p:cNvPr>
          <p:cNvSpPr txBox="1">
            <a:spLocks noChangeArrowheads="1"/>
          </p:cNvSpPr>
          <p:nvPr/>
        </p:nvSpPr>
        <p:spPr bwMode="auto">
          <a:xfrm>
            <a:off x="2198926" y="4458529"/>
            <a:ext cx="2278118" cy="612000"/>
          </a:xfrm>
          <a:prstGeom prst="rect">
            <a:avLst/>
          </a:prstGeom>
          <a:noFill/>
          <a:ln w="9525">
            <a:noFill/>
            <a:miter lim="800000"/>
            <a:headEnd/>
            <a:tailEnd/>
          </a:ln>
        </p:spPr>
        <p:txBody>
          <a:bodyPr wrap="square"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800" b="0" i="0" u="none" strike="noStrike" kern="1200" cap="none" spc="0" normalizeH="0" baseline="0" noProof="0">
                <a:ln>
                  <a:noFill/>
                </a:ln>
                <a:solidFill>
                  <a:srgbClr val="003056"/>
                </a:solidFill>
                <a:effectLst/>
                <a:uLnTx/>
                <a:uFillTx/>
                <a:latin typeface="Century Gothic"/>
                <a:ea typeface="+mn-ea"/>
                <a:cs typeface="Arial" charset="0"/>
              </a:rPr>
              <a:t>Call us:</a:t>
            </a:r>
          </a:p>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800" b="0" i="0" u="none" strike="noStrike" kern="1200" cap="none" spc="0" normalizeH="0" baseline="0" noProof="0">
                <a:ln>
                  <a:noFill/>
                </a:ln>
                <a:solidFill>
                  <a:srgbClr val="003056"/>
                </a:solidFill>
                <a:effectLst/>
                <a:uLnTx/>
                <a:uFillTx/>
                <a:latin typeface="Century Gothic"/>
                <a:ea typeface="+mn-ea"/>
                <a:cs typeface="Arial" charset="0"/>
              </a:rPr>
              <a:t>+44 20 7870 8004</a:t>
            </a:r>
          </a:p>
        </p:txBody>
      </p:sp>
      <p:pic>
        <p:nvPicPr>
          <p:cNvPr id="30" name="Picture 2">
            <a:hlinkClick r:id="rId3"/>
            <a:extLst>
              <a:ext uri="{FF2B5EF4-FFF2-40B4-BE49-F238E27FC236}">
                <a16:creationId xmlns:a16="http://schemas.microsoft.com/office/drawing/2014/main" id="{9CABA5C1-2D40-4B90-8E4E-486CC44C1A00}"/>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857" y1="38776" x2="81673" y2="42177"/>
                        <a14:foregroundMark x1="81673" y1="42177" x2="35060" y2="51020"/>
                        <a14:foregroundMark x1="51793" y1="51020" x2="64143" y2="56463"/>
                        <a14:foregroundMark x1="48606" y1="51020" x2="49402" y2="51020"/>
                        <a14:foregroundMark x1="49402" y1="51020" x2="50996" y2="56463"/>
                      </a14:backgroundRemoval>
                    </a14:imgEffect>
                  </a14:imgLayer>
                </a14:imgProps>
              </a:ext>
              <a:ext uri="{28A0092B-C50C-407E-A947-70E740481C1C}">
                <a14:useLocalDpi xmlns:a14="http://schemas.microsoft.com/office/drawing/2010/main" val="0"/>
              </a:ext>
            </a:extLst>
          </a:blip>
          <a:srcRect l="10170" t="22316" r="11838" b="21357"/>
          <a:stretch/>
        </p:blipFill>
        <p:spPr bwMode="auto">
          <a:xfrm>
            <a:off x="7062559" y="5262070"/>
            <a:ext cx="1191771" cy="503900"/>
          </a:xfrm>
          <a:prstGeom prst="rect">
            <a:avLst/>
          </a:prstGeom>
          <a:noFill/>
          <a:ln w="9525">
            <a:noFill/>
            <a:miter lim="800000"/>
            <a:headEnd/>
            <a:tailEnd/>
          </a:ln>
          <a:effectLst/>
        </p:spPr>
      </p:pic>
      <p:sp>
        <p:nvSpPr>
          <p:cNvPr id="31" name="Text Box 5">
            <a:extLst>
              <a:ext uri="{FF2B5EF4-FFF2-40B4-BE49-F238E27FC236}">
                <a16:creationId xmlns:a16="http://schemas.microsoft.com/office/drawing/2014/main" id="{4C5671C4-610B-4EA4-A056-B310E814E5FE}"/>
              </a:ext>
            </a:extLst>
          </p:cNvPr>
          <p:cNvSpPr txBox="1">
            <a:spLocks noChangeArrowheads="1"/>
          </p:cNvSpPr>
          <p:nvPr/>
        </p:nvSpPr>
        <p:spPr bwMode="auto">
          <a:xfrm>
            <a:off x="6947933" y="5739000"/>
            <a:ext cx="1421025" cy="307777"/>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400" b="0" i="0" u="none" strike="noStrike" kern="1200" cap="none" spc="0" normalizeH="0" baseline="0" noProof="0">
                <a:ln>
                  <a:noFill/>
                </a:ln>
                <a:solidFill>
                  <a:srgbClr val="003056"/>
                </a:solidFill>
                <a:effectLst/>
                <a:uLnTx/>
                <a:uFillTx/>
                <a:latin typeface="Century Gothic"/>
                <a:ea typeface="+mn-ea"/>
                <a:cs typeface="Arial" charset="0"/>
              </a:rPr>
              <a:t>/jwg-group-ltd</a:t>
            </a:r>
          </a:p>
        </p:txBody>
      </p:sp>
      <p:sp>
        <p:nvSpPr>
          <p:cNvPr id="32" name="Text Box 5">
            <a:extLst>
              <a:ext uri="{FF2B5EF4-FFF2-40B4-BE49-F238E27FC236}">
                <a16:creationId xmlns:a16="http://schemas.microsoft.com/office/drawing/2014/main" id="{5D745A3A-CEFA-4022-B54A-05F7331AEA70}"/>
              </a:ext>
            </a:extLst>
          </p:cNvPr>
          <p:cNvSpPr txBox="1">
            <a:spLocks noChangeArrowheads="1"/>
          </p:cNvSpPr>
          <p:nvPr/>
        </p:nvSpPr>
        <p:spPr bwMode="auto">
          <a:xfrm>
            <a:off x="4117142" y="5714849"/>
            <a:ext cx="1255852" cy="30777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400" b="0" i="0" u="none" strike="noStrike" kern="1200" cap="none" spc="0" normalizeH="0" baseline="0" noProof="0">
                <a:ln>
                  <a:noFill/>
                </a:ln>
                <a:solidFill>
                  <a:srgbClr val="003056"/>
                </a:solidFill>
                <a:effectLst/>
                <a:uLnTx/>
                <a:uFillTx/>
                <a:latin typeface="Century Gothic"/>
                <a:ea typeface="+mn-ea"/>
                <a:cs typeface="Arial" charset="0"/>
              </a:rPr>
              <a:t>@jwg_group</a:t>
            </a:r>
          </a:p>
        </p:txBody>
      </p:sp>
      <p:pic>
        <p:nvPicPr>
          <p:cNvPr id="33" name="Picture 6" descr="Image result for twitter follow">
            <a:extLst>
              <a:ext uri="{FF2B5EF4-FFF2-40B4-BE49-F238E27FC236}">
                <a16:creationId xmlns:a16="http://schemas.microsoft.com/office/drawing/2014/main" id="{20FA0334-7E7F-4401-A824-D297D619D882}"/>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961" b="89844" l="3223" r="97852">
                        <a14:foregroundMark x1="3223" y1="28320" x2="91406" y2="31152"/>
                        <a14:foregroundMark x1="97852" y1="29785" x2="95020" y2="54883"/>
                      </a14:backgroundRemoval>
                    </a14:imgEffect>
                  </a14:imgLayer>
                </a14:imgProps>
              </a:ext>
              <a:ext uri="{28A0092B-C50C-407E-A947-70E740481C1C}">
                <a14:useLocalDpi xmlns:a14="http://schemas.microsoft.com/office/drawing/2010/main" val="0"/>
              </a:ext>
            </a:extLst>
          </a:blip>
          <a:srcRect t="21872" b="36952"/>
          <a:stretch/>
        </p:blipFill>
        <p:spPr bwMode="auto">
          <a:xfrm>
            <a:off x="4142296" y="5316722"/>
            <a:ext cx="1169758" cy="48165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02320179-D081-4B6C-A3CC-41558EA9DCDF}"/>
              </a:ext>
            </a:extLst>
          </p:cNvPr>
          <p:cNvGrpSpPr/>
          <p:nvPr/>
        </p:nvGrpSpPr>
        <p:grpSpPr>
          <a:xfrm>
            <a:off x="838912" y="1309229"/>
            <a:ext cx="10508352" cy="2892882"/>
            <a:chOff x="2089061" y="1446142"/>
            <a:chExt cx="7902207" cy="2469383"/>
          </a:xfrm>
        </p:grpSpPr>
        <p:grpSp>
          <p:nvGrpSpPr>
            <p:cNvPr id="4" name="Group 3">
              <a:extLst>
                <a:ext uri="{FF2B5EF4-FFF2-40B4-BE49-F238E27FC236}">
                  <a16:creationId xmlns:a16="http://schemas.microsoft.com/office/drawing/2014/main" id="{774B7CE5-E40F-4ED3-84B8-CB8A74328E5C}"/>
                </a:ext>
              </a:extLst>
            </p:cNvPr>
            <p:cNvGrpSpPr/>
            <p:nvPr/>
          </p:nvGrpSpPr>
          <p:grpSpPr>
            <a:xfrm>
              <a:off x="2121404" y="1446142"/>
              <a:ext cx="2376200" cy="2433913"/>
              <a:chOff x="2333326" y="1405736"/>
              <a:chExt cx="2376200" cy="2433913"/>
            </a:xfrm>
          </p:grpSpPr>
          <p:sp>
            <p:nvSpPr>
              <p:cNvPr id="5" name="Rectangle: Top Corners Rounded 4">
                <a:extLst>
                  <a:ext uri="{FF2B5EF4-FFF2-40B4-BE49-F238E27FC236}">
                    <a16:creationId xmlns:a16="http://schemas.microsoft.com/office/drawing/2014/main" id="{74A52F26-3DFA-42E5-9970-5E13EB5377E6}"/>
                  </a:ext>
                </a:extLst>
              </p:cNvPr>
              <p:cNvSpPr/>
              <p:nvPr/>
            </p:nvSpPr>
            <p:spPr>
              <a:xfrm>
                <a:off x="2333326" y="1405736"/>
                <a:ext cx="2376200" cy="1773783"/>
              </a:xfrm>
              <a:prstGeom prst="round2SameRect">
                <a:avLst>
                  <a:gd name="adj1" fmla="val 8000"/>
                  <a:gd name="adj2" fmla="val 8986"/>
                </a:avLst>
              </a:prstGeom>
              <a:solidFill>
                <a:sysClr val="window" lastClr="FFFFFF">
                  <a:alpha val="90000"/>
                  <a:hueOff val="0"/>
                  <a:satOff val="0"/>
                  <a:lumOff val="0"/>
                  <a:alphaOff val="0"/>
                </a:sysClr>
              </a:solidFill>
              <a:ln w="12700" cap="flat" cmpd="sng" algn="ctr">
                <a:solidFill>
                  <a:srgbClr val="003056"/>
                </a:solidFill>
                <a:prstDash val="solid"/>
                <a:miter lim="800000"/>
              </a:ln>
              <a:effectLst/>
            </p:spPr>
          </p:sp>
          <p:sp>
            <p:nvSpPr>
              <p:cNvPr id="6" name="Rectangle 5">
                <a:extLst>
                  <a:ext uri="{FF2B5EF4-FFF2-40B4-BE49-F238E27FC236}">
                    <a16:creationId xmlns:a16="http://schemas.microsoft.com/office/drawing/2014/main" id="{5FE9B1DC-8675-4DC6-850A-E9996EC0F325}"/>
                  </a:ext>
                </a:extLst>
              </p:cNvPr>
              <p:cNvSpPr/>
              <p:nvPr/>
            </p:nvSpPr>
            <p:spPr>
              <a:xfrm>
                <a:off x="2333326" y="3045205"/>
                <a:ext cx="2376200" cy="717014"/>
              </a:xfrm>
              <a:prstGeom prst="rect">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7" name="Rectangle: Rounded Corners 6">
                <a:extLst>
                  <a:ext uri="{FF2B5EF4-FFF2-40B4-BE49-F238E27FC236}">
                    <a16:creationId xmlns:a16="http://schemas.microsoft.com/office/drawing/2014/main" id="{7CBFA1C4-7517-44C4-B0AB-8D3D4DAFB348}"/>
                  </a:ext>
                </a:extLst>
              </p:cNvPr>
              <p:cNvSpPr/>
              <p:nvPr/>
            </p:nvSpPr>
            <p:spPr>
              <a:xfrm>
                <a:off x="2333326" y="3076923"/>
                <a:ext cx="2376200" cy="762726"/>
              </a:xfrm>
              <a:prstGeom prst="roundRect">
                <a:avLst>
                  <a:gd name="adj" fmla="val 17767"/>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entury Gothic" panose="020F0302020204030204"/>
                    <a:ea typeface="+mn-ea"/>
                    <a:cs typeface="+mn-cs"/>
                  </a:rPr>
                  <a:t>Intelligence</a:t>
                </a:r>
              </a:p>
            </p:txBody>
          </p:sp>
        </p:grpSp>
        <p:grpSp>
          <p:nvGrpSpPr>
            <p:cNvPr id="8" name="Group 7">
              <a:extLst>
                <a:ext uri="{FF2B5EF4-FFF2-40B4-BE49-F238E27FC236}">
                  <a16:creationId xmlns:a16="http://schemas.microsoft.com/office/drawing/2014/main" id="{BEB8A1B8-4987-4A24-95D7-34BAA083A33E}"/>
                </a:ext>
              </a:extLst>
            </p:cNvPr>
            <p:cNvGrpSpPr/>
            <p:nvPr/>
          </p:nvGrpSpPr>
          <p:grpSpPr>
            <a:xfrm>
              <a:off x="4868236" y="1458787"/>
              <a:ext cx="2376200" cy="2433913"/>
              <a:chOff x="2333326" y="1405736"/>
              <a:chExt cx="2376200" cy="2433913"/>
            </a:xfrm>
          </p:grpSpPr>
          <p:sp>
            <p:nvSpPr>
              <p:cNvPr id="9" name="Rectangle: Top Corners Rounded 8">
                <a:extLst>
                  <a:ext uri="{FF2B5EF4-FFF2-40B4-BE49-F238E27FC236}">
                    <a16:creationId xmlns:a16="http://schemas.microsoft.com/office/drawing/2014/main" id="{B7889231-B588-4994-9A3D-16701E3993F9}"/>
                  </a:ext>
                </a:extLst>
              </p:cNvPr>
              <p:cNvSpPr/>
              <p:nvPr/>
            </p:nvSpPr>
            <p:spPr>
              <a:xfrm>
                <a:off x="2333326" y="1405736"/>
                <a:ext cx="2376200" cy="1773783"/>
              </a:xfrm>
              <a:prstGeom prst="round2SameRect">
                <a:avLst>
                  <a:gd name="adj1" fmla="val 8000"/>
                  <a:gd name="adj2" fmla="val 8986"/>
                </a:avLst>
              </a:prstGeom>
              <a:solidFill>
                <a:sysClr val="window" lastClr="FFFFFF">
                  <a:alpha val="90000"/>
                  <a:hueOff val="0"/>
                  <a:satOff val="0"/>
                  <a:lumOff val="0"/>
                  <a:alphaOff val="0"/>
                </a:sysClr>
              </a:solidFill>
              <a:ln w="12700" cap="flat" cmpd="sng" algn="ctr">
                <a:solidFill>
                  <a:srgbClr val="003056"/>
                </a:solidFill>
                <a:prstDash val="solid"/>
                <a:miter lim="800000"/>
              </a:ln>
              <a:effectLst/>
            </p:spPr>
          </p:sp>
          <p:sp>
            <p:nvSpPr>
              <p:cNvPr id="10" name="Rectangle 9">
                <a:extLst>
                  <a:ext uri="{FF2B5EF4-FFF2-40B4-BE49-F238E27FC236}">
                    <a16:creationId xmlns:a16="http://schemas.microsoft.com/office/drawing/2014/main" id="{5BE80E2B-22D4-4C87-A773-C59ACDA0BB15}"/>
                  </a:ext>
                </a:extLst>
              </p:cNvPr>
              <p:cNvSpPr/>
              <p:nvPr/>
            </p:nvSpPr>
            <p:spPr>
              <a:xfrm>
                <a:off x="2333326" y="3045205"/>
                <a:ext cx="2376200" cy="717014"/>
              </a:xfrm>
              <a:prstGeom prst="rect">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11" name="Rectangle: Rounded Corners 10">
                <a:extLst>
                  <a:ext uri="{FF2B5EF4-FFF2-40B4-BE49-F238E27FC236}">
                    <a16:creationId xmlns:a16="http://schemas.microsoft.com/office/drawing/2014/main" id="{20620ADA-5BEA-4176-A966-448D47882B87}"/>
                  </a:ext>
                </a:extLst>
              </p:cNvPr>
              <p:cNvSpPr/>
              <p:nvPr/>
            </p:nvSpPr>
            <p:spPr>
              <a:xfrm>
                <a:off x="2333326" y="3076923"/>
                <a:ext cx="2376200" cy="762726"/>
              </a:xfrm>
              <a:prstGeom prst="roundRect">
                <a:avLst>
                  <a:gd name="adj" fmla="val 17767"/>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entury Gothic" panose="020F0302020204030204"/>
                    <a:ea typeface="+mn-ea"/>
                    <a:cs typeface="+mn-cs"/>
                  </a:rPr>
                  <a:t>Collaboration</a:t>
                </a:r>
              </a:p>
            </p:txBody>
          </p:sp>
        </p:grpSp>
        <p:grpSp>
          <p:nvGrpSpPr>
            <p:cNvPr id="12" name="Group 11">
              <a:extLst>
                <a:ext uri="{FF2B5EF4-FFF2-40B4-BE49-F238E27FC236}">
                  <a16:creationId xmlns:a16="http://schemas.microsoft.com/office/drawing/2014/main" id="{84BE3862-28B6-40A2-95BD-E7E6EA33E851}"/>
                </a:ext>
              </a:extLst>
            </p:cNvPr>
            <p:cNvGrpSpPr/>
            <p:nvPr/>
          </p:nvGrpSpPr>
          <p:grpSpPr>
            <a:xfrm>
              <a:off x="7615068" y="1481612"/>
              <a:ext cx="2376200" cy="2433913"/>
              <a:chOff x="2333326" y="1405736"/>
              <a:chExt cx="2376200" cy="2433913"/>
            </a:xfrm>
          </p:grpSpPr>
          <p:sp>
            <p:nvSpPr>
              <p:cNvPr id="13" name="Rectangle: Top Corners Rounded 12">
                <a:extLst>
                  <a:ext uri="{FF2B5EF4-FFF2-40B4-BE49-F238E27FC236}">
                    <a16:creationId xmlns:a16="http://schemas.microsoft.com/office/drawing/2014/main" id="{26D606C8-A237-495D-BF06-E1EE7CFB8259}"/>
                  </a:ext>
                </a:extLst>
              </p:cNvPr>
              <p:cNvSpPr/>
              <p:nvPr/>
            </p:nvSpPr>
            <p:spPr>
              <a:xfrm>
                <a:off x="2333326" y="1405736"/>
                <a:ext cx="2376200" cy="1773783"/>
              </a:xfrm>
              <a:prstGeom prst="round2SameRect">
                <a:avLst>
                  <a:gd name="adj1" fmla="val 8000"/>
                  <a:gd name="adj2" fmla="val 8986"/>
                </a:avLst>
              </a:prstGeom>
              <a:solidFill>
                <a:sysClr val="window" lastClr="FFFFFF">
                  <a:alpha val="90000"/>
                  <a:hueOff val="0"/>
                  <a:satOff val="0"/>
                  <a:lumOff val="0"/>
                  <a:alphaOff val="0"/>
                </a:sysClr>
              </a:solidFill>
              <a:ln w="12700" cap="flat" cmpd="sng" algn="ctr">
                <a:solidFill>
                  <a:srgbClr val="003056"/>
                </a:solidFill>
                <a:prstDash val="solid"/>
                <a:miter lim="800000"/>
              </a:ln>
              <a:effectLst/>
            </p:spPr>
          </p:sp>
          <p:sp>
            <p:nvSpPr>
              <p:cNvPr id="14" name="Rectangle 13">
                <a:extLst>
                  <a:ext uri="{FF2B5EF4-FFF2-40B4-BE49-F238E27FC236}">
                    <a16:creationId xmlns:a16="http://schemas.microsoft.com/office/drawing/2014/main" id="{575082D2-7E4B-4BD4-8F47-37249F69FD96}"/>
                  </a:ext>
                </a:extLst>
              </p:cNvPr>
              <p:cNvSpPr/>
              <p:nvPr/>
            </p:nvSpPr>
            <p:spPr>
              <a:xfrm>
                <a:off x="2333326" y="3045205"/>
                <a:ext cx="2376200" cy="717014"/>
              </a:xfrm>
              <a:prstGeom prst="rect">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sp>
            <p:nvSpPr>
              <p:cNvPr id="15" name="Rectangle: Rounded Corners 14">
                <a:extLst>
                  <a:ext uri="{FF2B5EF4-FFF2-40B4-BE49-F238E27FC236}">
                    <a16:creationId xmlns:a16="http://schemas.microsoft.com/office/drawing/2014/main" id="{927DB0FD-3838-493A-9261-C3D693994E3A}"/>
                  </a:ext>
                </a:extLst>
              </p:cNvPr>
              <p:cNvSpPr/>
              <p:nvPr/>
            </p:nvSpPr>
            <p:spPr>
              <a:xfrm>
                <a:off x="2333326" y="3076923"/>
                <a:ext cx="2376200" cy="762726"/>
              </a:xfrm>
              <a:prstGeom prst="roundRect">
                <a:avLst>
                  <a:gd name="adj" fmla="val 17767"/>
                </a:avLst>
              </a:prstGeom>
              <a:solidFill>
                <a:srgbClr val="003056"/>
              </a:solidFill>
              <a:ln w="12700" cap="flat" cmpd="sng" algn="ctr">
                <a:solidFill>
                  <a:srgbClr val="00305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entury Gothic" panose="020F0302020204030204"/>
                    <a:ea typeface="+mn-ea"/>
                    <a:cs typeface="+mn-cs"/>
                  </a:rPr>
                  <a:t>Actionable insight</a:t>
                </a:r>
              </a:p>
            </p:txBody>
          </p:sp>
        </p:grpSp>
        <p:pic>
          <p:nvPicPr>
            <p:cNvPr id="20" name="Picture 19">
              <a:extLst>
                <a:ext uri="{FF2B5EF4-FFF2-40B4-BE49-F238E27FC236}">
                  <a16:creationId xmlns:a16="http://schemas.microsoft.com/office/drawing/2014/main" id="{5D057986-DAD1-4853-9ACE-482EE38C23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4251" y="1872984"/>
              <a:ext cx="2290506" cy="1044000"/>
            </a:xfrm>
            <a:prstGeom prst="rect">
              <a:avLst/>
            </a:prstGeom>
          </p:spPr>
        </p:pic>
        <p:sp>
          <p:nvSpPr>
            <p:cNvPr id="21" name="Text Box 5">
              <a:extLst>
                <a:ext uri="{FF2B5EF4-FFF2-40B4-BE49-F238E27FC236}">
                  <a16:creationId xmlns:a16="http://schemas.microsoft.com/office/drawing/2014/main" id="{049183D8-972C-497E-BC9F-171F4C571027}"/>
                </a:ext>
              </a:extLst>
            </p:cNvPr>
            <p:cNvSpPr txBox="1">
              <a:spLocks noChangeArrowheads="1"/>
            </p:cNvSpPr>
            <p:nvPr/>
          </p:nvSpPr>
          <p:spPr bwMode="auto">
            <a:xfrm>
              <a:off x="2089061" y="1446142"/>
              <a:ext cx="2365696" cy="276999"/>
            </a:xfrm>
            <a:prstGeom prst="rect">
              <a:avLst/>
            </a:prstGeom>
            <a:noFill/>
            <a:ln w="9525">
              <a:noFill/>
              <a:miter lim="800000"/>
              <a:headEnd/>
              <a:tailEnd/>
            </a:ln>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200" b="1" i="0" u="none" strike="noStrike" kern="1200" cap="none" spc="0" normalizeH="0" baseline="0" noProof="0">
                  <a:ln>
                    <a:noFill/>
                  </a:ln>
                  <a:solidFill>
                    <a:srgbClr val="053657"/>
                  </a:solidFill>
                  <a:effectLst/>
                  <a:uLnTx/>
                  <a:uFillTx/>
                  <a:latin typeface="Century Gothic"/>
                  <a:ea typeface="+mn-ea"/>
                  <a:cs typeface="Arial" charset="0"/>
                </a:rPr>
                <a:t>www.regtechfs.com</a:t>
              </a:r>
            </a:p>
          </p:txBody>
        </p:sp>
        <p:pic>
          <p:nvPicPr>
            <p:cNvPr id="25" name="Picture 24">
              <a:extLst>
                <a:ext uri="{FF2B5EF4-FFF2-40B4-BE49-F238E27FC236}">
                  <a16:creationId xmlns:a16="http://schemas.microsoft.com/office/drawing/2014/main" id="{A82A03B3-996B-4AA7-8A39-41D7902441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1103" y="1834628"/>
              <a:ext cx="2139130" cy="933438"/>
            </a:xfrm>
            <a:prstGeom prst="rect">
              <a:avLst/>
            </a:prstGeom>
          </p:spPr>
        </p:pic>
        <p:sp>
          <p:nvSpPr>
            <p:cNvPr id="27" name="Rectangle 26">
              <a:extLst>
                <a:ext uri="{FF2B5EF4-FFF2-40B4-BE49-F238E27FC236}">
                  <a16:creationId xmlns:a16="http://schemas.microsoft.com/office/drawing/2014/main" id="{09B5F65B-FC6C-4B57-AFD7-1956DAF9CA09}"/>
                </a:ext>
              </a:extLst>
            </p:cNvPr>
            <p:cNvSpPr/>
            <p:nvPr/>
          </p:nvSpPr>
          <p:spPr>
            <a:xfrm>
              <a:off x="4833194" y="1456379"/>
              <a:ext cx="2411242"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53657"/>
                  </a:solidFill>
                  <a:effectLst/>
                  <a:uLnTx/>
                  <a:uFillTx/>
                  <a:latin typeface="Century Gothic" panose="020F0302020204030204"/>
                  <a:ea typeface="+mn-ea"/>
                  <a:cs typeface="Arial" charset="0"/>
                </a:rPr>
                <a:t>www.jwg-it.eu/collaboration</a:t>
              </a:r>
            </a:p>
          </p:txBody>
        </p:sp>
        <p:sp>
          <p:nvSpPr>
            <p:cNvPr id="28" name="Rectangle 27">
              <a:extLst>
                <a:ext uri="{FF2B5EF4-FFF2-40B4-BE49-F238E27FC236}">
                  <a16:creationId xmlns:a16="http://schemas.microsoft.com/office/drawing/2014/main" id="{389AEE6D-30E6-4C88-A7AF-D2EB4BD9E6CD}"/>
                </a:ext>
              </a:extLst>
            </p:cNvPr>
            <p:cNvSpPr/>
            <p:nvPr/>
          </p:nvSpPr>
          <p:spPr>
            <a:xfrm>
              <a:off x="7615068" y="1496943"/>
              <a:ext cx="2376200" cy="27699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27500" algn="l"/>
                </a:tabLst>
                <a:defRPr/>
              </a:pPr>
              <a:r>
                <a:rPr kumimoji="0" lang="en-GB" sz="1200" b="1" i="0" u="none" strike="noStrike" kern="1200" cap="none" spc="0" normalizeH="0" baseline="0" noProof="0">
                  <a:ln>
                    <a:noFill/>
                  </a:ln>
                  <a:solidFill>
                    <a:srgbClr val="053657"/>
                  </a:solidFill>
                  <a:effectLst/>
                  <a:uLnTx/>
                  <a:uFillTx/>
                  <a:latin typeface="Century Gothic" panose="020F0302020204030204"/>
                  <a:ea typeface="+mn-ea"/>
                  <a:cs typeface="Arial" charset="0"/>
                </a:rPr>
                <a:t>www.RegDelta.com</a:t>
              </a:r>
            </a:p>
          </p:txBody>
        </p:sp>
        <p:pic>
          <p:nvPicPr>
            <p:cNvPr id="36" name="Picture 35" descr="A picture containing clipart&#10;&#10;Description generated with high confidence">
              <a:extLst>
                <a:ext uri="{FF2B5EF4-FFF2-40B4-BE49-F238E27FC236}">
                  <a16:creationId xmlns:a16="http://schemas.microsoft.com/office/drawing/2014/main" id="{125750B9-05C8-42E0-A68A-859E079B27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2844" y="1859402"/>
              <a:ext cx="2206984" cy="1021656"/>
            </a:xfrm>
            <a:prstGeom prst="rect">
              <a:avLst/>
            </a:prstGeom>
          </p:spPr>
        </p:pic>
      </p:grpSp>
    </p:spTree>
    <p:extLst>
      <p:ext uri="{BB962C8B-B14F-4D97-AF65-F5344CB8AC3E}">
        <p14:creationId xmlns:p14="http://schemas.microsoft.com/office/powerpoint/2010/main" val="146831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7">
            <a:extLst>
              <a:ext uri="{FF2B5EF4-FFF2-40B4-BE49-F238E27FC236}">
                <a16:creationId xmlns:a16="http://schemas.microsoft.com/office/drawing/2014/main" id="{E2F9855D-BCA7-4737-87F4-E0516D2D55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9384" y="1211738"/>
            <a:ext cx="792056" cy="11880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EE92FA8E-743F-4097-BD6D-B78445D71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371" y="950167"/>
            <a:ext cx="925780" cy="11800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D1BA1C8-E619-4FF5-945E-684B80B2A76F}"/>
              </a:ext>
            </a:extLst>
          </p:cNvPr>
          <p:cNvSpPr>
            <a:spLocks noGrp="1"/>
          </p:cNvSpPr>
          <p:nvPr>
            <p:ph type="title"/>
          </p:nvPr>
        </p:nvSpPr>
        <p:spPr/>
        <p:txBody>
          <a:bodyPr>
            <a:normAutofit/>
          </a:bodyPr>
          <a:lstStyle/>
          <a:p>
            <a:r>
              <a:rPr lang="en-GB"/>
              <a:t>JWG 2020 research agenda</a:t>
            </a:r>
          </a:p>
        </p:txBody>
      </p:sp>
      <p:pic>
        <p:nvPicPr>
          <p:cNvPr id="8" name="Picture 7">
            <a:extLst>
              <a:ext uri="{FF2B5EF4-FFF2-40B4-BE49-F238E27FC236}">
                <a16:creationId xmlns:a16="http://schemas.microsoft.com/office/drawing/2014/main" id="{0ED83D33-B4F1-45CE-BB48-DE169772DF8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1696" l="298" r="96429">
                        <a14:foregroundMark x1="31250" y1="37716" x2="31250" y2="37716"/>
                        <a14:foregroundMark x1="33333" y1="30450" x2="33333" y2="30450"/>
                        <a14:foregroundMark x1="44048" y1="22837" x2="44048" y2="22837"/>
                        <a14:foregroundMark x1="59226" y1="25606" x2="59226" y2="28028"/>
                        <a14:foregroundMark x1="57440" y1="34602" x2="55060" y2="36678"/>
                        <a14:foregroundMark x1="52381" y1="41176" x2="52381" y2="41176"/>
                        <a14:foregroundMark x1="61905" y1="47405" x2="61905" y2="47405"/>
                        <a14:foregroundMark x1="46726" y1="28028" x2="46726" y2="28028"/>
                        <a14:foregroundMark x1="40774" y1="30796" x2="40774" y2="30796"/>
                        <a14:foregroundMark x1="40179" y1="33218" x2="40179" y2="34256"/>
                        <a14:foregroundMark x1="43155" y1="41522" x2="43750" y2="43599"/>
                        <a14:foregroundMark x1="55357" y1="50865" x2="55357" y2="50865"/>
                        <a14:foregroundMark x1="66071" y1="53979" x2="66964" y2="54325"/>
                        <a14:foregroundMark x1="70238" y1="55017" x2="70238" y2="55017"/>
                        <a14:foregroundMark x1="71726" y1="50865" x2="71726" y2="50865"/>
                        <a14:foregroundMark x1="75000" y1="40484" x2="75000" y2="40484"/>
                        <a14:foregroundMark x1="82440" y1="29758" x2="82738" y2="27682"/>
                        <a14:foregroundMark x1="81845" y1="13495" x2="81845" y2="13495"/>
                        <a14:foregroundMark x1="69940" y1="6228" x2="69940" y2="6228"/>
                        <a14:foregroundMark x1="55060" y1="4152" x2="53274" y2="4152"/>
                        <a14:foregroundMark x1="31845" y1="4152" x2="27679" y2="4844"/>
                        <a14:foregroundMark x1="16071" y1="11073" x2="15774" y2="13495"/>
                        <a14:foregroundMark x1="13690" y1="23529" x2="15476" y2="33218"/>
                        <a14:foregroundMark x1="17262" y1="40484" x2="19940" y2="46367"/>
                        <a14:foregroundMark x1="23214" y1="54671" x2="26190" y2="59516"/>
                        <a14:foregroundMark x1="29762" y1="64014" x2="32440" y2="68858"/>
                        <a14:foregroundMark x1="33631" y1="73356" x2="34821" y2="77855"/>
                        <a14:foregroundMark x1="39881" y1="80277" x2="48214" y2="82353"/>
                        <a14:foregroundMark x1="57440" y1="83045" x2="71726" y2="84083"/>
                        <a14:foregroundMark x1="81250" y1="82007" x2="84226" y2="78201"/>
                        <a14:foregroundMark x1="88988" y1="64360" x2="93601" y2="50355"/>
                        <a14:foregroundMark x1="93481" y1="43073" x2="93270" y2="41849"/>
                        <a14:foregroundMark x1="87544" y1="22988" x2="79464" y2="12111"/>
                        <a14:foregroundMark x1="89695" y1="25883" x2="88591" y2="24397"/>
                        <a14:foregroundMark x1="79464" y1="12111" x2="59524" y2="4844"/>
                        <a14:foregroundMark x1="59524" y1="4844" x2="18750" y2="6574"/>
                        <a14:foregroundMark x1="18750" y1="6574" x2="6845" y2="41176"/>
                        <a14:foregroundMark x1="6845" y1="41176" x2="16964" y2="89619"/>
                        <a14:foregroundMark x1="16964" y1="89619" x2="45238" y2="91696"/>
                        <a14:foregroundMark x1="45238" y1="91696" x2="64881" y2="88235"/>
                        <a14:foregroundMark x1="64881" y1="88235" x2="80952" y2="74394"/>
                        <a14:foregroundMark x1="80952" y1="74394" x2="88988" y2="43945"/>
                        <a14:foregroundMark x1="87202" y1="81315" x2="98512" y2="67820"/>
                        <a14:foregroundMark x1="98512" y1="67820" x2="98465" y2="59177"/>
                        <a14:foregroundMark x1="87967" y1="9728" x2="68155" y2="3114"/>
                        <a14:foregroundMark x1="68155" y1="3114" x2="44345" y2="692"/>
                        <a14:foregroundMark x1="44345" y1="692" x2="23214" y2="7266"/>
                        <a14:foregroundMark x1="23214" y1="7266" x2="39286" y2="34602"/>
                        <a14:foregroundMark x1="39286" y1="34602" x2="85714" y2="83045"/>
                        <a14:foregroundMark x1="85714" y1="83045" x2="87202" y2="79239"/>
                        <a14:foregroundMark x1="83333" y1="17993" x2="69048" y2="12457"/>
                        <a14:foregroundMark x1="69048" y1="12457" x2="54464" y2="18339"/>
                        <a14:foregroundMark x1="54464" y1="18339" x2="61012" y2="40830"/>
                        <a14:foregroundMark x1="61012" y1="40830" x2="77381" y2="47751"/>
                        <a14:foregroundMark x1="77381" y1="47751" x2="92875" y2="40745"/>
                        <a14:foregroundMark x1="91218" y1="25183" x2="91119" y2="24506"/>
                        <a14:foregroundMark x1="87617" y1="20692" x2="76488" y2="15571"/>
                        <a14:foregroundMark x1="76488" y1="15571" x2="76190" y2="15917"/>
                        <a14:foregroundMark x1="75298" y1="20415" x2="63988" y2="34602"/>
                        <a14:foregroundMark x1="63988" y1="34602" x2="80952" y2="40484"/>
                        <a14:foregroundMark x1="80952" y1="40484" x2="82440" y2="20069"/>
                        <a14:foregroundMark x1="82440" y1="20069" x2="71726" y2="20761"/>
                        <a14:foregroundMark x1="43155" y1="5882" x2="28274" y2="10727"/>
                        <a14:foregroundMark x1="28274" y1="10727" x2="33036" y2="27336"/>
                        <a14:foregroundMark x1="33036" y1="27336" x2="50298" y2="34602"/>
                        <a14:foregroundMark x1="50298" y1="34602" x2="65179" y2="30450"/>
                        <a14:foregroundMark x1="65179" y1="30450" x2="61310" y2="11073"/>
                        <a14:foregroundMark x1="61310" y1="11073" x2="47619" y2="2422"/>
                        <a14:foregroundMark x1="47619" y1="2422" x2="41667" y2="5536"/>
                        <a14:foregroundMark x1="41964" y1="6228" x2="32143" y2="21799"/>
                        <a14:foregroundMark x1="32143" y1="21799" x2="46726" y2="34602"/>
                        <a14:foregroundMark x1="46726" y1="34602" x2="61310" y2="28028"/>
                        <a14:foregroundMark x1="61310" y1="28028" x2="59524" y2="10727"/>
                        <a14:foregroundMark x1="59524" y1="10727" x2="44940" y2="4844"/>
                        <a14:foregroundMark x1="44940" y1="4844" x2="38988" y2="5882"/>
                        <a14:foregroundMark x1="47024" y1="6574" x2="34821" y2="17301"/>
                        <a14:foregroundMark x1="34821" y1="17301" x2="48512" y2="29066"/>
                        <a14:foregroundMark x1="48512" y1="29066" x2="60714" y2="19031"/>
                        <a14:foregroundMark x1="60714" y1="19031" x2="50000" y2="7266"/>
                        <a14:foregroundMark x1="50000" y1="7266" x2="46131" y2="6574"/>
                        <a14:foregroundMark x1="49405" y1="9689" x2="34226" y2="9689"/>
                        <a14:foregroundMark x1="34226" y1="9689" x2="47024" y2="28028"/>
                        <a14:foregroundMark x1="47024" y1="28028" x2="58929" y2="16263"/>
                        <a14:foregroundMark x1="58929" y1="16263" x2="47321" y2="8651"/>
                        <a14:foregroundMark x1="50298" y1="13841" x2="50298" y2="14533"/>
                        <a14:foregroundMark x1="57440" y1="10727" x2="42560" y2="8651"/>
                        <a14:foregroundMark x1="42560" y1="8651" x2="44048" y2="27336"/>
                        <a14:foregroundMark x1="44048" y1="27336" x2="60417" y2="25952"/>
                        <a14:foregroundMark x1="60417" y1="25952" x2="56250" y2="9689"/>
                        <a14:foregroundMark x1="84821" y1="40830" x2="66667" y2="40830"/>
                        <a14:foregroundMark x1="66667" y1="40830" x2="66369" y2="60900"/>
                        <a14:foregroundMark x1="66369" y1="60900" x2="79762" y2="71280"/>
                        <a14:foregroundMark x1="79762" y1="71280" x2="96429" y2="71280"/>
                        <a14:foregroundMark x1="96429" y1="71280" x2="96624" y2="59219"/>
                        <a14:foregroundMark x1="93585" y1="49391" x2="86012" y2="40830"/>
                        <a14:foregroundMark x1="86012" y1="40830" x2="83929" y2="40830"/>
                        <a14:foregroundMark x1="13393" y1="19031" x2="0" y2="28028"/>
                        <a14:foregroundMark x1="0" y1="28028" x2="298" y2="55017"/>
                        <a14:foregroundMark x1="298" y1="55017" x2="14881" y2="69204"/>
                        <a14:foregroundMark x1="14881" y1="69204" x2="22321" y2="53287"/>
                        <a14:foregroundMark x1="22321" y1="53287" x2="22917" y2="33218"/>
                        <a14:foregroundMark x1="22917" y1="33218" x2="13988" y2="18685"/>
                        <a14:foregroundMark x1="13988" y1="18685" x2="13095" y2="18685"/>
                        <a14:foregroundMark x1="39881" y1="50865" x2="24107" y2="51557"/>
                        <a14:foregroundMark x1="24107" y1="51557" x2="23214" y2="71626"/>
                        <a14:foregroundMark x1="23214" y1="71626" x2="36310" y2="80277"/>
                        <a14:foregroundMark x1="36310" y1="80277" x2="55357" y2="80277"/>
                        <a14:foregroundMark x1="55357" y1="80277" x2="63988" y2="65744"/>
                        <a14:foregroundMark x1="63988" y1="65744" x2="52381" y2="50173"/>
                        <a14:foregroundMark x1="52381" y1="50173" x2="37500" y2="50173"/>
                        <a14:foregroundMark x1="37500" y1="50173" x2="37202" y2="50519"/>
                        <a14:foregroundMark x1="47321" y1="54671" x2="36607" y2="67820"/>
                        <a14:foregroundMark x1="36607" y1="67820" x2="50298" y2="82007"/>
                        <a14:foregroundMark x1="50298" y1="82007" x2="63690" y2="69550"/>
                        <a14:foregroundMark x1="63690" y1="69550" x2="54762" y2="54325"/>
                        <a14:foregroundMark x1="54762" y1="54325" x2="43452" y2="54671"/>
                        <a14:foregroundMark x1="57440" y1="55709" x2="42262" y2="57439"/>
                        <a14:foregroundMark x1="42262" y1="57439" x2="46429" y2="75779"/>
                        <a14:foregroundMark x1="46429" y1="75779" x2="61012" y2="71972"/>
                        <a14:foregroundMark x1="61012" y1="71972" x2="55655" y2="55709"/>
                        <a14:foregroundMark x1="74702" y1="52595" x2="81548" y2="69204"/>
                        <a14:foregroundMark x1="81548" y1="69204" x2="80357" y2="51557"/>
                        <a14:foregroundMark x1="80357" y1="51557" x2="73810" y2="51557"/>
                        <a14:backgroundMark x1="93155" y1="5882" x2="92560" y2="24567"/>
                        <a14:backgroundMark x1="92560" y1="24567" x2="98512" y2="41176"/>
                        <a14:backgroundMark x1="98512" y1="41176" x2="98810" y2="59170"/>
                        <a14:backgroundMark x1="98810" y1="59170" x2="96429" y2="10035"/>
                        <a14:backgroundMark x1="96429" y1="10035" x2="93155" y2="6228"/>
                        <a14:backgroundMark x1="98810" y1="10727" x2="97321" y2="28374"/>
                        <a14:backgroundMark x1="97321" y1="28374" x2="99107" y2="11765"/>
                      </a14:backgroundRemoval>
                    </a14:imgEffect>
                  </a14:imgLayer>
                </a14:imgProps>
              </a:ext>
            </a:extLst>
          </a:blip>
          <a:stretch>
            <a:fillRect/>
          </a:stretch>
        </p:blipFill>
        <p:spPr>
          <a:xfrm>
            <a:off x="1101360" y="888116"/>
            <a:ext cx="1576846" cy="1356276"/>
          </a:xfrm>
          <a:prstGeom prst="rect">
            <a:avLst/>
          </a:prstGeom>
        </p:spPr>
      </p:pic>
      <p:sp>
        <p:nvSpPr>
          <p:cNvPr id="10" name="Rectangle 9">
            <a:extLst>
              <a:ext uri="{FF2B5EF4-FFF2-40B4-BE49-F238E27FC236}">
                <a16:creationId xmlns:a16="http://schemas.microsoft.com/office/drawing/2014/main" id="{D6D1544C-F69D-4790-A741-D34A72308B28}"/>
              </a:ext>
            </a:extLst>
          </p:cNvPr>
          <p:cNvSpPr/>
          <p:nvPr/>
        </p:nvSpPr>
        <p:spPr>
          <a:xfrm>
            <a:off x="837451" y="2230755"/>
            <a:ext cx="3347840" cy="600164"/>
          </a:xfrm>
          <a:prstGeom prst="rect">
            <a:avLst/>
          </a:prstGeom>
        </p:spPr>
        <p:txBody>
          <a:bodyPr wrap="square">
            <a:spAutoFit/>
          </a:bodyPr>
          <a:lstStyle/>
          <a:p>
            <a:pPr marL="628650" lvl="1" indent="-171450">
              <a:buClr>
                <a:srgbClr val="3682A2"/>
              </a:buClr>
              <a:buSzPct val="80000"/>
              <a:buFont typeface="Century Gothic" panose="020B0502020202020204" pitchFamily="34" charset="0"/>
              <a:buChar char="►"/>
            </a:pPr>
            <a:r>
              <a:rPr lang="en-GB" sz="1100">
                <a:solidFill>
                  <a:srgbClr val="053657"/>
                </a:solidFill>
              </a:rPr>
              <a:t>Lots of reg noise and tech noise</a:t>
            </a:r>
          </a:p>
          <a:p>
            <a:pPr marL="628650" lvl="1" indent="-171450">
              <a:buClr>
                <a:srgbClr val="3682A2"/>
              </a:buClr>
              <a:buSzPct val="80000"/>
              <a:buFont typeface="Century Gothic" panose="020B0502020202020204" pitchFamily="34" charset="0"/>
              <a:buChar char="►"/>
            </a:pPr>
            <a:r>
              <a:rPr lang="en-GB" sz="1100">
                <a:solidFill>
                  <a:srgbClr val="053657"/>
                </a:solidFill>
              </a:rPr>
              <a:t>Low awareness</a:t>
            </a:r>
          </a:p>
          <a:p>
            <a:pPr marL="628650" lvl="1" indent="-171450">
              <a:buClr>
                <a:srgbClr val="3682A2"/>
              </a:buClr>
              <a:buSzPct val="80000"/>
              <a:buFont typeface="Century Gothic" panose="020B0502020202020204" pitchFamily="34" charset="0"/>
              <a:buChar char="►"/>
            </a:pPr>
            <a:r>
              <a:rPr lang="en-GB" sz="1100">
                <a:solidFill>
                  <a:srgbClr val="053657"/>
                </a:solidFill>
              </a:rPr>
              <a:t>Lots of siloed conversations</a:t>
            </a:r>
          </a:p>
        </p:txBody>
      </p:sp>
      <p:pic>
        <p:nvPicPr>
          <p:cNvPr id="14" name="Picture 7">
            <a:extLst>
              <a:ext uri="{FF2B5EF4-FFF2-40B4-BE49-F238E27FC236}">
                <a16:creationId xmlns:a16="http://schemas.microsoft.com/office/drawing/2014/main" id="{E5654AE3-B36F-43DC-A1A6-86997A894D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9179" y="3490005"/>
            <a:ext cx="1188092" cy="55260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E1838FB-7F4A-479F-8EA9-6D3F10761ABB}"/>
              </a:ext>
            </a:extLst>
          </p:cNvPr>
          <p:cNvSpPr/>
          <p:nvPr/>
        </p:nvSpPr>
        <p:spPr>
          <a:xfrm>
            <a:off x="-100451" y="4129322"/>
            <a:ext cx="3537602" cy="600164"/>
          </a:xfrm>
          <a:prstGeom prst="rect">
            <a:avLst/>
          </a:prstGeom>
        </p:spPr>
        <p:txBody>
          <a:bodyPr wrap="square">
            <a:spAutoFit/>
          </a:bodyPr>
          <a:lstStyle/>
          <a:p>
            <a:pPr lvl="1">
              <a:buClr>
                <a:srgbClr val="3682A2"/>
              </a:buClr>
              <a:buSzPct val="80000"/>
            </a:pPr>
            <a:r>
              <a:rPr lang="en-GB" sz="1100" u="sng">
                <a:solidFill>
                  <a:srgbClr val="053657"/>
                </a:solidFill>
              </a:rPr>
              <a:t>2019</a:t>
            </a:r>
            <a:r>
              <a:rPr lang="en-GB" sz="1100">
                <a:solidFill>
                  <a:srgbClr val="053657"/>
                </a:solidFill>
              </a:rPr>
              <a:t>: Ran 30+ global workshops with 50+ firms, vendors and regulators in a high-trust environment</a:t>
            </a:r>
          </a:p>
        </p:txBody>
      </p:sp>
      <p:pic>
        <p:nvPicPr>
          <p:cNvPr id="16" name="Content Placeholder 4">
            <a:extLst>
              <a:ext uri="{FF2B5EF4-FFF2-40B4-BE49-F238E27FC236}">
                <a16:creationId xmlns:a16="http://schemas.microsoft.com/office/drawing/2014/main" id="{3BD1DFF3-80A5-4CFD-8B29-69B93498626B}"/>
              </a:ext>
            </a:extLst>
          </p:cNvPr>
          <p:cNvPicPr>
            <a:picLocks noChangeAspect="1"/>
          </p:cNvPicPr>
          <p:nvPr/>
        </p:nvPicPr>
        <p:blipFill>
          <a:blip r:embed="rId7"/>
          <a:stretch>
            <a:fillRect/>
          </a:stretch>
        </p:blipFill>
        <p:spPr>
          <a:xfrm>
            <a:off x="6839917" y="3511307"/>
            <a:ext cx="1354507" cy="552861"/>
          </a:xfrm>
          <a:prstGeom prst="rect">
            <a:avLst/>
          </a:prstGeom>
        </p:spPr>
      </p:pic>
      <p:pic>
        <p:nvPicPr>
          <p:cNvPr id="18" name="Picture 17">
            <a:extLst>
              <a:ext uri="{FF2B5EF4-FFF2-40B4-BE49-F238E27FC236}">
                <a16:creationId xmlns:a16="http://schemas.microsoft.com/office/drawing/2014/main" id="{AF6445E4-C8B6-4CA1-8E95-514A8BA66980}"/>
              </a:ext>
            </a:extLst>
          </p:cNvPr>
          <p:cNvPicPr>
            <a:picLocks noChangeAspect="1"/>
          </p:cNvPicPr>
          <p:nvPr/>
        </p:nvPicPr>
        <p:blipFill>
          <a:blip r:embed="rId8"/>
          <a:stretch>
            <a:fillRect/>
          </a:stretch>
        </p:blipFill>
        <p:spPr>
          <a:xfrm>
            <a:off x="9625170" y="3522957"/>
            <a:ext cx="1520081" cy="620442"/>
          </a:xfrm>
          <a:prstGeom prst="rect">
            <a:avLst/>
          </a:prstGeom>
        </p:spPr>
      </p:pic>
      <p:grpSp>
        <p:nvGrpSpPr>
          <p:cNvPr id="29" name="Group 28">
            <a:extLst>
              <a:ext uri="{FF2B5EF4-FFF2-40B4-BE49-F238E27FC236}">
                <a16:creationId xmlns:a16="http://schemas.microsoft.com/office/drawing/2014/main" id="{AA0BBAC9-A46A-447C-B28D-A1CF64425637}"/>
              </a:ext>
            </a:extLst>
          </p:cNvPr>
          <p:cNvGrpSpPr/>
          <p:nvPr/>
        </p:nvGrpSpPr>
        <p:grpSpPr>
          <a:xfrm>
            <a:off x="1489841" y="3149541"/>
            <a:ext cx="10038631" cy="144800"/>
            <a:chOff x="508540" y="3583092"/>
            <a:chExt cx="10886090" cy="114215"/>
          </a:xfrm>
          <a:effectLst/>
        </p:grpSpPr>
        <p:cxnSp>
          <p:nvCxnSpPr>
            <p:cNvPr id="26" name="Straight Connector 25">
              <a:extLst>
                <a:ext uri="{FF2B5EF4-FFF2-40B4-BE49-F238E27FC236}">
                  <a16:creationId xmlns:a16="http://schemas.microsoft.com/office/drawing/2014/main" id="{80A1371B-77FA-49C3-A5A5-EC1AC1636CE4}"/>
                </a:ext>
              </a:extLst>
            </p:cNvPr>
            <p:cNvCxnSpPr/>
            <p:nvPr/>
          </p:nvCxnSpPr>
          <p:spPr>
            <a:xfrm>
              <a:off x="618899" y="3642649"/>
              <a:ext cx="10720552"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4F6C4E7F-4621-43CD-89F5-25AB20552B2D}"/>
                </a:ext>
              </a:extLst>
            </p:cNvPr>
            <p:cNvSpPr/>
            <p:nvPr/>
          </p:nvSpPr>
          <p:spPr>
            <a:xfrm>
              <a:off x="508540" y="3583092"/>
              <a:ext cx="110359" cy="114215"/>
            </a:xfrm>
            <a:prstGeom prst="flowChartConnector">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a:extLst>
                <a:ext uri="{FF2B5EF4-FFF2-40B4-BE49-F238E27FC236}">
                  <a16:creationId xmlns:a16="http://schemas.microsoft.com/office/drawing/2014/main" id="{5809A1EF-A838-47B0-9CCE-6DB6CA3A7110}"/>
                </a:ext>
              </a:extLst>
            </p:cNvPr>
            <p:cNvSpPr/>
            <p:nvPr/>
          </p:nvSpPr>
          <p:spPr>
            <a:xfrm>
              <a:off x="11284271" y="3583092"/>
              <a:ext cx="110359" cy="114215"/>
            </a:xfrm>
            <a:prstGeom prst="flowChartConnector">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Rectangle 38">
            <a:extLst>
              <a:ext uri="{FF2B5EF4-FFF2-40B4-BE49-F238E27FC236}">
                <a16:creationId xmlns:a16="http://schemas.microsoft.com/office/drawing/2014/main" id="{4B35E6EB-9F09-4E5C-A81E-E8A52E76D2F0}"/>
              </a:ext>
            </a:extLst>
          </p:cNvPr>
          <p:cNvSpPr/>
          <p:nvPr/>
        </p:nvSpPr>
        <p:spPr>
          <a:xfrm>
            <a:off x="3903842" y="2579186"/>
            <a:ext cx="3979370" cy="430887"/>
          </a:xfrm>
          <a:prstGeom prst="rect">
            <a:avLst/>
          </a:prstGeom>
        </p:spPr>
        <p:txBody>
          <a:bodyPr wrap="square">
            <a:spAutoFit/>
          </a:bodyPr>
          <a:lstStyle/>
          <a:p>
            <a:pPr marL="628650" lvl="1" indent="-171450">
              <a:buClr>
                <a:srgbClr val="3682A2"/>
              </a:buClr>
              <a:buSzPct val="80000"/>
              <a:buFont typeface="Century Gothic" panose="020B0502020202020204" pitchFamily="34" charset="0"/>
              <a:buChar char="►"/>
            </a:pPr>
            <a:r>
              <a:rPr lang="en-GB" sz="1100">
                <a:solidFill>
                  <a:srgbClr val="053657"/>
                </a:solidFill>
              </a:rPr>
              <a:t>2019: Produced </a:t>
            </a:r>
            <a:r>
              <a:rPr lang="en-GB" sz="1100" b="1">
                <a:solidFill>
                  <a:srgbClr val="053657"/>
                </a:solidFill>
              </a:rPr>
              <a:t>5</a:t>
            </a:r>
            <a:r>
              <a:rPr lang="en-GB" sz="1100">
                <a:solidFill>
                  <a:srgbClr val="053657"/>
                </a:solidFill>
              </a:rPr>
              <a:t> white papers and ran </a:t>
            </a:r>
            <a:r>
              <a:rPr lang="en-GB" sz="1100" b="1">
                <a:solidFill>
                  <a:srgbClr val="053657"/>
                </a:solidFill>
              </a:rPr>
              <a:t>2</a:t>
            </a:r>
            <a:r>
              <a:rPr lang="en-GB" sz="1100">
                <a:solidFill>
                  <a:srgbClr val="053657"/>
                </a:solidFill>
              </a:rPr>
              <a:t> webinars</a:t>
            </a:r>
          </a:p>
        </p:txBody>
      </p:sp>
      <p:pic>
        <p:nvPicPr>
          <p:cNvPr id="40" name="Picture 13" descr="Image result for jwg surveillance nice paper">
            <a:extLst>
              <a:ext uri="{FF2B5EF4-FFF2-40B4-BE49-F238E27FC236}">
                <a16:creationId xmlns:a16="http://schemas.microsoft.com/office/drawing/2014/main" id="{2E5E80E0-7AC1-421F-BF4D-5BC6965154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3892" y="1241787"/>
            <a:ext cx="1002718" cy="128738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5">
            <a:extLst>
              <a:ext uri="{FF2B5EF4-FFF2-40B4-BE49-F238E27FC236}">
                <a16:creationId xmlns:a16="http://schemas.microsoft.com/office/drawing/2014/main" id="{32D4E8E4-02B1-459F-887C-8722EBAEFB0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34864" y="1659326"/>
            <a:ext cx="806808" cy="9639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9">
            <a:extLst>
              <a:ext uri="{FF2B5EF4-FFF2-40B4-BE49-F238E27FC236}">
                <a16:creationId xmlns:a16="http://schemas.microsoft.com/office/drawing/2014/main" id="{BD721F7A-FF8C-448C-8B59-C610165631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3169" y="2860444"/>
            <a:ext cx="1856382" cy="745942"/>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Connector 56">
            <a:extLst>
              <a:ext uri="{FF2B5EF4-FFF2-40B4-BE49-F238E27FC236}">
                <a16:creationId xmlns:a16="http://schemas.microsoft.com/office/drawing/2014/main" id="{D717BF5C-4C74-4E01-9D76-1B60B2BF7778}"/>
              </a:ext>
            </a:extLst>
          </p:cNvPr>
          <p:cNvCxnSpPr/>
          <p:nvPr/>
        </p:nvCxnSpPr>
        <p:spPr>
          <a:xfrm flipV="1">
            <a:off x="2528270" y="2905958"/>
            <a:ext cx="0" cy="574593"/>
          </a:xfrm>
          <a:prstGeom prst="line">
            <a:avLst/>
          </a:prstGeom>
          <a:ln>
            <a:solidFill>
              <a:schemeClr val="bg1">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DF53D8B-7140-4668-9B55-739C968EED0A}"/>
              </a:ext>
            </a:extLst>
          </p:cNvPr>
          <p:cNvCxnSpPr/>
          <p:nvPr/>
        </p:nvCxnSpPr>
        <p:spPr>
          <a:xfrm flipV="1">
            <a:off x="6096000" y="2905958"/>
            <a:ext cx="0" cy="574593"/>
          </a:xfrm>
          <a:prstGeom prst="line">
            <a:avLst/>
          </a:prstGeom>
          <a:ln>
            <a:solidFill>
              <a:schemeClr val="bg1">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9FBB0FA-499F-4399-9BFD-28F4C17A5D39}"/>
              </a:ext>
            </a:extLst>
          </p:cNvPr>
          <p:cNvCxnSpPr/>
          <p:nvPr/>
        </p:nvCxnSpPr>
        <p:spPr>
          <a:xfrm flipV="1">
            <a:off x="10109146" y="2908587"/>
            <a:ext cx="0" cy="574593"/>
          </a:xfrm>
          <a:prstGeom prst="line">
            <a:avLst/>
          </a:prstGeom>
          <a:ln>
            <a:solidFill>
              <a:schemeClr val="bg1">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E399553-16AB-4DC8-BDC4-4B5B8B65B9A1}"/>
              </a:ext>
            </a:extLst>
          </p:cNvPr>
          <p:cNvCxnSpPr/>
          <p:nvPr/>
        </p:nvCxnSpPr>
        <p:spPr>
          <a:xfrm flipV="1">
            <a:off x="2527669" y="3491280"/>
            <a:ext cx="0" cy="574593"/>
          </a:xfrm>
          <a:prstGeom prst="line">
            <a:avLst/>
          </a:prstGeom>
          <a:ln>
            <a:solidFill>
              <a:schemeClr val="bg1">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AE33BDA-104E-4DFA-A894-3C3603F88068}"/>
              </a:ext>
            </a:extLst>
          </p:cNvPr>
          <p:cNvCxnSpPr/>
          <p:nvPr/>
        </p:nvCxnSpPr>
        <p:spPr>
          <a:xfrm flipV="1">
            <a:off x="6095399" y="3491280"/>
            <a:ext cx="0" cy="574593"/>
          </a:xfrm>
          <a:prstGeom prst="line">
            <a:avLst/>
          </a:prstGeom>
          <a:ln>
            <a:solidFill>
              <a:schemeClr val="bg1">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4307204-86FB-4149-8FDC-D645E2D8A6E2}"/>
              </a:ext>
            </a:extLst>
          </p:cNvPr>
          <p:cNvCxnSpPr/>
          <p:nvPr/>
        </p:nvCxnSpPr>
        <p:spPr>
          <a:xfrm flipV="1">
            <a:off x="10108545" y="3493909"/>
            <a:ext cx="0" cy="574593"/>
          </a:xfrm>
          <a:prstGeom prst="line">
            <a:avLst/>
          </a:prstGeom>
          <a:ln>
            <a:solidFill>
              <a:schemeClr val="bg1">
                <a:lumMod val="75000"/>
              </a:schemeClr>
            </a:solidFill>
            <a:prstDash val="lgDashDotDot"/>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C9022DCC-5C3B-4EDB-A8A0-B47BDD89E560}"/>
              </a:ext>
            </a:extLst>
          </p:cNvPr>
          <p:cNvGrpSpPr/>
          <p:nvPr/>
        </p:nvGrpSpPr>
        <p:grpSpPr>
          <a:xfrm>
            <a:off x="8698698" y="1064977"/>
            <a:ext cx="1863011" cy="1696807"/>
            <a:chOff x="6401500" y="2897208"/>
            <a:chExt cx="1863011" cy="1696807"/>
          </a:xfrm>
        </p:grpSpPr>
        <p:sp>
          <p:nvSpPr>
            <p:cNvPr id="38" name="Flowchart: Connector 37">
              <a:extLst>
                <a:ext uri="{FF2B5EF4-FFF2-40B4-BE49-F238E27FC236}">
                  <a16:creationId xmlns:a16="http://schemas.microsoft.com/office/drawing/2014/main" id="{56571F14-64F1-4C40-8998-8CBDF3066C81}"/>
                </a:ext>
              </a:extLst>
            </p:cNvPr>
            <p:cNvSpPr/>
            <p:nvPr/>
          </p:nvSpPr>
          <p:spPr>
            <a:xfrm>
              <a:off x="6572980" y="3226322"/>
              <a:ext cx="1633415" cy="1367693"/>
            </a:xfrm>
            <a:prstGeom prst="flowChartConnector">
              <a:avLst/>
            </a:prstGeom>
            <a:solidFill>
              <a:schemeClr val="bg1"/>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43" name="Picture 42">
              <a:extLst>
                <a:ext uri="{FF2B5EF4-FFF2-40B4-BE49-F238E27FC236}">
                  <a16:creationId xmlns:a16="http://schemas.microsoft.com/office/drawing/2014/main" id="{150E8AF8-18D3-4880-9D55-493F318DFD0E}"/>
                </a:ext>
              </a:extLst>
            </p:cNvPr>
            <p:cNvPicPr>
              <a:picLocks noChangeAspect="1"/>
            </p:cNvPicPr>
            <p:nvPr/>
          </p:nvPicPr>
          <p:blipFill>
            <a:blip r:embed="rId12"/>
            <a:stretch>
              <a:fillRect/>
            </a:stretch>
          </p:blipFill>
          <p:spPr>
            <a:xfrm>
              <a:off x="6717209" y="3637801"/>
              <a:ext cx="1344956" cy="573260"/>
            </a:xfrm>
            <a:prstGeom prst="rect">
              <a:avLst/>
            </a:prstGeom>
          </p:spPr>
        </p:pic>
        <p:sp>
          <p:nvSpPr>
            <p:cNvPr id="44" name="Rectangle 43">
              <a:extLst>
                <a:ext uri="{FF2B5EF4-FFF2-40B4-BE49-F238E27FC236}">
                  <a16:creationId xmlns:a16="http://schemas.microsoft.com/office/drawing/2014/main" id="{E903F92A-6587-4DE9-919D-12DADD310315}"/>
                </a:ext>
              </a:extLst>
            </p:cNvPr>
            <p:cNvSpPr/>
            <p:nvPr/>
          </p:nvSpPr>
          <p:spPr>
            <a:xfrm>
              <a:off x="6401500" y="2897208"/>
              <a:ext cx="1863011" cy="307777"/>
            </a:xfrm>
            <a:prstGeom prst="rect">
              <a:avLst/>
            </a:prstGeom>
          </p:spPr>
          <p:txBody>
            <a:bodyPr wrap="none">
              <a:spAutoFit/>
            </a:bodyPr>
            <a:lstStyle/>
            <a:p>
              <a:r>
                <a:rPr lang="en-GB" sz="1400" b="1">
                  <a:solidFill>
                    <a:srgbClr val="002060"/>
                  </a:solidFill>
                </a:rPr>
                <a:t>Global not for profit</a:t>
              </a:r>
            </a:p>
          </p:txBody>
        </p:sp>
      </p:grpSp>
      <p:sp>
        <p:nvSpPr>
          <p:cNvPr id="46" name="Rectangle 45">
            <a:extLst>
              <a:ext uri="{FF2B5EF4-FFF2-40B4-BE49-F238E27FC236}">
                <a16:creationId xmlns:a16="http://schemas.microsoft.com/office/drawing/2014/main" id="{02A2EE20-A0FA-454E-84B9-40A6D535B407}"/>
              </a:ext>
            </a:extLst>
          </p:cNvPr>
          <p:cNvSpPr/>
          <p:nvPr/>
        </p:nvSpPr>
        <p:spPr>
          <a:xfrm>
            <a:off x="8086748" y="2728463"/>
            <a:ext cx="3589821" cy="430887"/>
          </a:xfrm>
          <a:prstGeom prst="rect">
            <a:avLst/>
          </a:prstGeom>
        </p:spPr>
        <p:txBody>
          <a:bodyPr wrap="square">
            <a:spAutoFit/>
          </a:bodyPr>
          <a:lstStyle/>
          <a:p>
            <a:pPr marL="628650" lvl="1" indent="-171450">
              <a:buClr>
                <a:srgbClr val="3682A2"/>
              </a:buClr>
              <a:buSzPct val="80000"/>
              <a:buFont typeface="Century Gothic" panose="020B0502020202020204" pitchFamily="34" charset="0"/>
              <a:buChar char="►"/>
            </a:pPr>
            <a:r>
              <a:rPr lang="en-GB" sz="1100">
                <a:solidFill>
                  <a:srgbClr val="053657"/>
                </a:solidFill>
              </a:rPr>
              <a:t>2019: Helped set the public/private sector collaborative agenda</a:t>
            </a:r>
          </a:p>
        </p:txBody>
      </p:sp>
      <p:sp>
        <p:nvSpPr>
          <p:cNvPr id="47" name="Rectangle 46">
            <a:extLst>
              <a:ext uri="{FF2B5EF4-FFF2-40B4-BE49-F238E27FC236}">
                <a16:creationId xmlns:a16="http://schemas.microsoft.com/office/drawing/2014/main" id="{BBEA7221-15F5-4A69-AF7D-008181032E5A}"/>
              </a:ext>
            </a:extLst>
          </p:cNvPr>
          <p:cNvSpPr/>
          <p:nvPr/>
        </p:nvSpPr>
        <p:spPr>
          <a:xfrm>
            <a:off x="5881551" y="4090172"/>
            <a:ext cx="2942138" cy="430887"/>
          </a:xfrm>
          <a:prstGeom prst="rect">
            <a:avLst/>
          </a:prstGeom>
        </p:spPr>
        <p:txBody>
          <a:bodyPr wrap="square">
            <a:spAutoFit/>
          </a:bodyPr>
          <a:lstStyle/>
          <a:p>
            <a:pPr lvl="1">
              <a:buClr>
                <a:srgbClr val="3682A2"/>
              </a:buClr>
              <a:buSzPct val="80000"/>
            </a:pPr>
            <a:r>
              <a:rPr lang="en-GB" sz="1100">
                <a:solidFill>
                  <a:srgbClr val="053657"/>
                </a:solidFill>
              </a:rPr>
              <a:t>Helped shape the global agenda for Transparency 2.0</a:t>
            </a:r>
          </a:p>
        </p:txBody>
      </p:sp>
      <p:sp>
        <p:nvSpPr>
          <p:cNvPr id="49" name="Rectangle 48">
            <a:extLst>
              <a:ext uri="{FF2B5EF4-FFF2-40B4-BE49-F238E27FC236}">
                <a16:creationId xmlns:a16="http://schemas.microsoft.com/office/drawing/2014/main" id="{FBBAE79D-91EA-47DD-9EE6-A91ADDA17ED7}"/>
              </a:ext>
            </a:extLst>
          </p:cNvPr>
          <p:cNvSpPr/>
          <p:nvPr/>
        </p:nvSpPr>
        <p:spPr>
          <a:xfrm>
            <a:off x="8785336" y="4095740"/>
            <a:ext cx="2942138" cy="769441"/>
          </a:xfrm>
          <a:prstGeom prst="rect">
            <a:avLst/>
          </a:prstGeom>
        </p:spPr>
        <p:txBody>
          <a:bodyPr wrap="square">
            <a:spAutoFit/>
          </a:bodyPr>
          <a:lstStyle/>
          <a:p>
            <a:pPr lvl="1">
              <a:buClr>
                <a:srgbClr val="3682A2"/>
              </a:buClr>
              <a:buSzPct val="80000"/>
            </a:pPr>
            <a:r>
              <a:rPr lang="en-GB" sz="1100">
                <a:solidFill>
                  <a:srgbClr val="053657"/>
                </a:solidFill>
              </a:rPr>
              <a:t>Operating model requirements for a patchwork of trade, </a:t>
            </a:r>
            <a:r>
              <a:rPr lang="en-GB" sz="1100" err="1">
                <a:solidFill>
                  <a:srgbClr val="053657"/>
                </a:solidFill>
              </a:rPr>
              <a:t>eComms</a:t>
            </a:r>
            <a:r>
              <a:rPr lang="en-GB" sz="1100">
                <a:solidFill>
                  <a:srgbClr val="053657"/>
                </a:solidFill>
              </a:rPr>
              <a:t> and voice surveillance obligations</a:t>
            </a:r>
          </a:p>
        </p:txBody>
      </p:sp>
      <p:sp>
        <p:nvSpPr>
          <p:cNvPr id="50" name="TextBox 49">
            <a:extLst>
              <a:ext uri="{FF2B5EF4-FFF2-40B4-BE49-F238E27FC236}">
                <a16:creationId xmlns:a16="http://schemas.microsoft.com/office/drawing/2014/main" id="{30D1E6B8-BECF-4EB7-8A02-9ECC234D6724}"/>
              </a:ext>
            </a:extLst>
          </p:cNvPr>
          <p:cNvSpPr txBox="1"/>
          <p:nvPr/>
        </p:nvSpPr>
        <p:spPr>
          <a:xfrm>
            <a:off x="2232710" y="6158942"/>
            <a:ext cx="6433171" cy="261610"/>
          </a:xfrm>
          <a:prstGeom prst="rect">
            <a:avLst/>
          </a:prstGeom>
          <a:solidFill>
            <a:schemeClr val="accent4">
              <a:lumMod val="20000"/>
              <a:lumOff val="80000"/>
            </a:schemeClr>
          </a:solidFill>
          <a:ln w="19050">
            <a:solidFill>
              <a:schemeClr val="accent5">
                <a:lumMod val="20000"/>
                <a:lumOff val="80000"/>
              </a:schemeClr>
            </a:solidFill>
          </a:ln>
        </p:spPr>
        <p:txBody>
          <a:bodyPr wrap="none" rtlCol="0">
            <a:spAutoFit/>
          </a:bodyPr>
          <a:lstStyle>
            <a:defPPr>
              <a:defRPr lang="en-US"/>
            </a:defPPr>
            <a:lvl1pPr>
              <a:defRPr sz="1100" b="1">
                <a:solidFill>
                  <a:srgbClr val="053657"/>
                </a:solidFill>
              </a:defRPr>
            </a:lvl1pPr>
          </a:lstStyle>
          <a:p>
            <a:r>
              <a:rPr lang="en-GB"/>
              <a:t>Market effectiveness: MiFID III ꟾ Trading ꟾ Post trade ꟾ consolidated tape of record ꟾ data cost</a:t>
            </a:r>
          </a:p>
        </p:txBody>
      </p:sp>
      <p:sp>
        <p:nvSpPr>
          <p:cNvPr id="53" name="TextBox 52">
            <a:extLst>
              <a:ext uri="{FF2B5EF4-FFF2-40B4-BE49-F238E27FC236}">
                <a16:creationId xmlns:a16="http://schemas.microsoft.com/office/drawing/2014/main" id="{71E07D50-C1E4-46C5-966D-91962F487A11}"/>
              </a:ext>
            </a:extLst>
          </p:cNvPr>
          <p:cNvSpPr txBox="1"/>
          <p:nvPr/>
        </p:nvSpPr>
        <p:spPr>
          <a:xfrm>
            <a:off x="548116" y="5442667"/>
            <a:ext cx="7669087" cy="261610"/>
          </a:xfrm>
          <a:prstGeom prst="rect">
            <a:avLst/>
          </a:prstGeom>
          <a:noFill/>
          <a:ln>
            <a:solidFill>
              <a:schemeClr val="accent5">
                <a:lumMod val="20000"/>
                <a:lumOff val="80000"/>
              </a:schemeClr>
            </a:solidFill>
          </a:ln>
        </p:spPr>
        <p:txBody>
          <a:bodyPr wrap="none" rtlCol="0">
            <a:spAutoFit/>
          </a:bodyPr>
          <a:lstStyle>
            <a:defPPr>
              <a:defRPr lang="en-US"/>
            </a:defPPr>
            <a:lvl1pPr>
              <a:defRPr sz="1100">
                <a:solidFill>
                  <a:srgbClr val="053657"/>
                </a:solidFill>
              </a:defRPr>
            </a:lvl1pPr>
          </a:lstStyle>
          <a:p>
            <a:r>
              <a:rPr lang="en-GB" b="1"/>
              <a:t>Investor Protection</a:t>
            </a:r>
            <a:r>
              <a:rPr lang="en-GB"/>
              <a:t>: PRIIPS MiFID III ꟾ Researchꟾ Product Governance/ Info ꟾ Phone recordingꟾ Semi-professionals</a:t>
            </a:r>
          </a:p>
        </p:txBody>
      </p:sp>
      <p:sp>
        <p:nvSpPr>
          <p:cNvPr id="55" name="TextBox 54">
            <a:extLst>
              <a:ext uri="{FF2B5EF4-FFF2-40B4-BE49-F238E27FC236}">
                <a16:creationId xmlns:a16="http://schemas.microsoft.com/office/drawing/2014/main" id="{AD293C88-081A-4D65-B50F-2E8BDA3C42FF}"/>
              </a:ext>
            </a:extLst>
          </p:cNvPr>
          <p:cNvSpPr txBox="1"/>
          <p:nvPr/>
        </p:nvSpPr>
        <p:spPr>
          <a:xfrm>
            <a:off x="7695026" y="5926616"/>
            <a:ext cx="4179349" cy="261610"/>
          </a:xfrm>
          <a:prstGeom prst="rect">
            <a:avLst/>
          </a:prstGeom>
          <a:noFill/>
          <a:ln w="19050">
            <a:solidFill>
              <a:schemeClr val="accent5">
                <a:lumMod val="20000"/>
                <a:lumOff val="80000"/>
              </a:schemeClr>
            </a:solidFill>
          </a:ln>
        </p:spPr>
        <p:txBody>
          <a:bodyPr wrap="none" rtlCol="0">
            <a:spAutoFit/>
          </a:bodyPr>
          <a:lstStyle>
            <a:defPPr>
              <a:defRPr lang="en-US"/>
            </a:defPPr>
            <a:lvl1pPr>
              <a:defRPr sz="1100">
                <a:solidFill>
                  <a:srgbClr val="053657"/>
                </a:solidFill>
              </a:defRPr>
            </a:lvl1pPr>
          </a:lstStyle>
          <a:p>
            <a:r>
              <a:rPr lang="en-GB" b="1"/>
              <a:t>Surveillance</a:t>
            </a:r>
            <a:r>
              <a:rPr lang="en-GB"/>
              <a:t>: MAD/ MAR II ꟾ Conduct ꟾ Ethics ꟾ SM&amp;CR ꟾ ESG</a:t>
            </a:r>
          </a:p>
        </p:txBody>
      </p:sp>
      <p:sp>
        <p:nvSpPr>
          <p:cNvPr id="56" name="TextBox 55">
            <a:extLst>
              <a:ext uri="{FF2B5EF4-FFF2-40B4-BE49-F238E27FC236}">
                <a16:creationId xmlns:a16="http://schemas.microsoft.com/office/drawing/2014/main" id="{23A1F295-6A0D-4D31-9FFA-E5D4C8172631}"/>
              </a:ext>
            </a:extLst>
          </p:cNvPr>
          <p:cNvSpPr txBox="1"/>
          <p:nvPr/>
        </p:nvSpPr>
        <p:spPr>
          <a:xfrm>
            <a:off x="3377254" y="5726102"/>
            <a:ext cx="5288627" cy="261610"/>
          </a:xfrm>
          <a:prstGeom prst="rect">
            <a:avLst/>
          </a:prstGeom>
          <a:solidFill>
            <a:schemeClr val="accent4">
              <a:lumMod val="20000"/>
              <a:lumOff val="80000"/>
            </a:schemeClr>
          </a:solidFill>
          <a:ln w="19050">
            <a:solidFill>
              <a:schemeClr val="accent5">
                <a:lumMod val="20000"/>
                <a:lumOff val="80000"/>
              </a:schemeClr>
            </a:solidFill>
          </a:ln>
        </p:spPr>
        <p:txBody>
          <a:bodyPr wrap="none" rtlCol="0">
            <a:spAutoFit/>
          </a:bodyPr>
          <a:lstStyle>
            <a:defPPr>
              <a:defRPr lang="en-US"/>
            </a:defPPr>
            <a:lvl1pPr>
              <a:defRPr sz="1100" b="1">
                <a:solidFill>
                  <a:srgbClr val="053657"/>
                </a:solidFill>
              </a:defRPr>
            </a:lvl1pPr>
          </a:lstStyle>
          <a:p>
            <a:r>
              <a:rPr lang="en-GB"/>
              <a:t>Transparency 2.0: Public registries ꟾ Dictionary ꟾ Standards ꟾ Single hub ꟾ MRR</a:t>
            </a:r>
          </a:p>
        </p:txBody>
      </p:sp>
      <p:sp>
        <p:nvSpPr>
          <p:cNvPr id="63" name="TextBox 62">
            <a:extLst>
              <a:ext uri="{FF2B5EF4-FFF2-40B4-BE49-F238E27FC236}">
                <a16:creationId xmlns:a16="http://schemas.microsoft.com/office/drawing/2014/main" id="{867852A0-B230-4E92-B124-DABB225217E2}"/>
              </a:ext>
            </a:extLst>
          </p:cNvPr>
          <p:cNvSpPr txBox="1"/>
          <p:nvPr/>
        </p:nvSpPr>
        <p:spPr>
          <a:xfrm>
            <a:off x="548116" y="5130537"/>
            <a:ext cx="4687502" cy="261610"/>
          </a:xfrm>
          <a:prstGeom prst="rect">
            <a:avLst/>
          </a:prstGeom>
          <a:noFill/>
          <a:ln w="19050">
            <a:solidFill>
              <a:schemeClr val="accent5">
                <a:lumMod val="20000"/>
                <a:lumOff val="80000"/>
              </a:schemeClr>
            </a:solidFill>
          </a:ln>
        </p:spPr>
        <p:txBody>
          <a:bodyPr wrap="none" rtlCol="0">
            <a:spAutoFit/>
          </a:bodyPr>
          <a:lstStyle>
            <a:defPPr>
              <a:defRPr lang="en-US"/>
            </a:defPPr>
            <a:lvl1pPr>
              <a:defRPr sz="1100" b="1">
                <a:solidFill>
                  <a:srgbClr val="053657"/>
                </a:solidFill>
              </a:defRPr>
            </a:lvl1pPr>
          </a:lstStyle>
          <a:p>
            <a:r>
              <a:rPr lang="en-GB"/>
              <a:t>AML/ Tax: 5MLD ꟾ AML action plan ꟾ UK Economic Crime Plan ꟾ Tax </a:t>
            </a:r>
          </a:p>
        </p:txBody>
      </p:sp>
      <p:pic>
        <p:nvPicPr>
          <p:cNvPr id="64" name="Picture 63">
            <a:extLst>
              <a:ext uri="{FF2B5EF4-FFF2-40B4-BE49-F238E27FC236}">
                <a16:creationId xmlns:a16="http://schemas.microsoft.com/office/drawing/2014/main" id="{1DFB9039-3ECC-45CF-9B00-98C7FC14222A}"/>
              </a:ext>
            </a:extLst>
          </p:cNvPr>
          <p:cNvPicPr>
            <a:picLocks noChangeAspect="1"/>
          </p:cNvPicPr>
          <p:nvPr/>
        </p:nvPicPr>
        <p:blipFill>
          <a:blip r:embed="rId13"/>
          <a:stretch>
            <a:fillRect/>
          </a:stretch>
        </p:blipFill>
        <p:spPr>
          <a:xfrm>
            <a:off x="3984077" y="3522957"/>
            <a:ext cx="1407749" cy="574592"/>
          </a:xfrm>
          <a:prstGeom prst="rect">
            <a:avLst/>
          </a:prstGeom>
        </p:spPr>
      </p:pic>
      <p:sp>
        <p:nvSpPr>
          <p:cNvPr id="65" name="Rectangle 64">
            <a:extLst>
              <a:ext uri="{FF2B5EF4-FFF2-40B4-BE49-F238E27FC236}">
                <a16:creationId xmlns:a16="http://schemas.microsoft.com/office/drawing/2014/main" id="{1E09EE86-5040-4431-B61D-541B224F3AD8}"/>
              </a:ext>
            </a:extLst>
          </p:cNvPr>
          <p:cNvSpPr/>
          <p:nvPr/>
        </p:nvSpPr>
        <p:spPr>
          <a:xfrm>
            <a:off x="3229665" y="4102137"/>
            <a:ext cx="2942138" cy="430887"/>
          </a:xfrm>
          <a:prstGeom prst="rect">
            <a:avLst/>
          </a:prstGeom>
        </p:spPr>
        <p:txBody>
          <a:bodyPr wrap="square">
            <a:spAutoFit/>
          </a:bodyPr>
          <a:lstStyle/>
          <a:p>
            <a:pPr lvl="1">
              <a:buClr>
                <a:srgbClr val="3682A2"/>
              </a:buClr>
              <a:buSzPct val="80000"/>
            </a:pPr>
            <a:r>
              <a:rPr lang="en-GB" sz="1100">
                <a:solidFill>
                  <a:srgbClr val="053657"/>
                </a:solidFill>
              </a:rPr>
              <a:t>Drove the global agenda for AML registry data</a:t>
            </a:r>
          </a:p>
        </p:txBody>
      </p:sp>
      <p:sp>
        <p:nvSpPr>
          <p:cNvPr id="66" name="TextBox 65">
            <a:extLst>
              <a:ext uri="{FF2B5EF4-FFF2-40B4-BE49-F238E27FC236}">
                <a16:creationId xmlns:a16="http://schemas.microsoft.com/office/drawing/2014/main" id="{7C4DC4F8-3F1B-42DB-9D96-F0DC1603D8E0}"/>
              </a:ext>
            </a:extLst>
          </p:cNvPr>
          <p:cNvSpPr txBox="1"/>
          <p:nvPr/>
        </p:nvSpPr>
        <p:spPr>
          <a:xfrm>
            <a:off x="4777328" y="6419756"/>
            <a:ext cx="6513322" cy="261610"/>
          </a:xfrm>
          <a:prstGeom prst="rect">
            <a:avLst/>
          </a:prstGeom>
          <a:noFill/>
          <a:ln>
            <a:solidFill>
              <a:schemeClr val="accent5">
                <a:lumMod val="20000"/>
                <a:lumOff val="80000"/>
              </a:schemeClr>
            </a:solidFill>
          </a:ln>
        </p:spPr>
        <p:txBody>
          <a:bodyPr wrap="none" rtlCol="0">
            <a:spAutoFit/>
          </a:bodyPr>
          <a:lstStyle>
            <a:defPPr>
              <a:defRPr lang="en-US"/>
            </a:defPPr>
            <a:lvl1pPr>
              <a:defRPr sz="1100">
                <a:solidFill>
                  <a:srgbClr val="053657"/>
                </a:solidFill>
              </a:defRPr>
            </a:lvl1pPr>
          </a:lstStyle>
          <a:p>
            <a:r>
              <a:rPr lang="en-GB" b="1"/>
              <a:t>Digital supply chains</a:t>
            </a:r>
            <a:r>
              <a:rPr lang="en-GB"/>
              <a:t>: Op resilience ꟾ 3rd party risk ꟾ Green Finance ꟾ Cyber ꟾ SM&amp;CR ꟾ AI/ Data</a:t>
            </a:r>
          </a:p>
        </p:txBody>
      </p:sp>
      <p:grpSp>
        <p:nvGrpSpPr>
          <p:cNvPr id="67" name="Group 66">
            <a:extLst>
              <a:ext uri="{FF2B5EF4-FFF2-40B4-BE49-F238E27FC236}">
                <a16:creationId xmlns:a16="http://schemas.microsoft.com/office/drawing/2014/main" id="{C573A251-0E9F-44B4-8C50-2E76FFBC1ABD}"/>
              </a:ext>
            </a:extLst>
          </p:cNvPr>
          <p:cNvGrpSpPr/>
          <p:nvPr/>
        </p:nvGrpSpPr>
        <p:grpSpPr>
          <a:xfrm>
            <a:off x="1422356" y="4898154"/>
            <a:ext cx="10038631" cy="144800"/>
            <a:chOff x="508540" y="3583092"/>
            <a:chExt cx="10886090" cy="114215"/>
          </a:xfrm>
          <a:effectLst/>
        </p:grpSpPr>
        <p:cxnSp>
          <p:nvCxnSpPr>
            <p:cNvPr id="68" name="Straight Connector 67">
              <a:extLst>
                <a:ext uri="{FF2B5EF4-FFF2-40B4-BE49-F238E27FC236}">
                  <a16:creationId xmlns:a16="http://schemas.microsoft.com/office/drawing/2014/main" id="{938D03AC-026B-48E5-9F74-CDABC6AED233}"/>
                </a:ext>
              </a:extLst>
            </p:cNvPr>
            <p:cNvCxnSpPr/>
            <p:nvPr/>
          </p:nvCxnSpPr>
          <p:spPr>
            <a:xfrm>
              <a:off x="618899" y="3642649"/>
              <a:ext cx="10720552"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Flowchart: Connector 68">
              <a:extLst>
                <a:ext uri="{FF2B5EF4-FFF2-40B4-BE49-F238E27FC236}">
                  <a16:creationId xmlns:a16="http://schemas.microsoft.com/office/drawing/2014/main" id="{14D92695-C1ED-4C7B-8F30-6E77140DF0D0}"/>
                </a:ext>
              </a:extLst>
            </p:cNvPr>
            <p:cNvSpPr/>
            <p:nvPr/>
          </p:nvSpPr>
          <p:spPr>
            <a:xfrm>
              <a:off x="508540" y="3583092"/>
              <a:ext cx="110359" cy="114215"/>
            </a:xfrm>
            <a:prstGeom prst="flowChartConnector">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lowchart: Connector 69">
              <a:extLst>
                <a:ext uri="{FF2B5EF4-FFF2-40B4-BE49-F238E27FC236}">
                  <a16:creationId xmlns:a16="http://schemas.microsoft.com/office/drawing/2014/main" id="{5D76D74A-B4A5-4A91-B4FE-D0AC2DBD9F21}"/>
                </a:ext>
              </a:extLst>
            </p:cNvPr>
            <p:cNvSpPr/>
            <p:nvPr/>
          </p:nvSpPr>
          <p:spPr>
            <a:xfrm>
              <a:off x="11284271" y="3583092"/>
              <a:ext cx="110359" cy="114215"/>
            </a:xfrm>
            <a:prstGeom prst="flowChartConnector">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C3305E52-3E3A-4902-B40A-91A5F059B163}"/>
              </a:ext>
            </a:extLst>
          </p:cNvPr>
          <p:cNvSpPr/>
          <p:nvPr/>
        </p:nvSpPr>
        <p:spPr>
          <a:xfrm>
            <a:off x="24730" y="4767542"/>
            <a:ext cx="1412566" cy="369332"/>
          </a:xfrm>
          <a:prstGeom prst="rect">
            <a:avLst/>
          </a:prstGeom>
        </p:spPr>
        <p:txBody>
          <a:bodyPr wrap="none">
            <a:spAutoFit/>
          </a:bodyPr>
          <a:lstStyle/>
          <a:p>
            <a:r>
              <a:rPr lang="en-GB" b="1">
                <a:solidFill>
                  <a:srgbClr val="053657"/>
                </a:solidFill>
              </a:rPr>
              <a:t>2020 Focus</a:t>
            </a:r>
            <a:endParaRPr lang="en-GB"/>
          </a:p>
        </p:txBody>
      </p:sp>
      <p:pic>
        <p:nvPicPr>
          <p:cNvPr id="45" name="Picture 44">
            <a:extLst>
              <a:ext uri="{FF2B5EF4-FFF2-40B4-BE49-F238E27FC236}">
                <a16:creationId xmlns:a16="http://schemas.microsoft.com/office/drawing/2014/main" id="{78145C4E-12E8-4C19-A4AD-B8A5E9113CEB}"/>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10760644" y="4673215"/>
            <a:ext cx="1197150" cy="1183692"/>
          </a:xfrm>
          <a:prstGeom prst="rect">
            <a:avLst/>
          </a:prstGeom>
          <a:noFill/>
        </p:spPr>
      </p:pic>
    </p:spTree>
    <p:extLst>
      <p:ext uri="{BB962C8B-B14F-4D97-AF65-F5344CB8AC3E}">
        <p14:creationId xmlns:p14="http://schemas.microsoft.com/office/powerpoint/2010/main" val="374582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animBg="1"/>
      <p:bldP spid="55" grpId="0" animBg="1"/>
      <p:bldP spid="56" grpId="0" animBg="1"/>
      <p:bldP spid="63" grpId="0" animBg="1"/>
      <p:bldP spid="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453DB-D389-4973-8573-DEEE81F8C731}"/>
              </a:ext>
            </a:extLst>
          </p:cNvPr>
          <p:cNvSpPr>
            <a:spLocks noGrp="1"/>
          </p:cNvSpPr>
          <p:nvPr>
            <p:ph idx="13"/>
          </p:nvPr>
        </p:nvSpPr>
        <p:spPr>
          <a:xfrm>
            <a:off x="5070763" y="875223"/>
            <a:ext cx="7006937" cy="5600990"/>
          </a:xfrm>
        </p:spPr>
        <p:txBody>
          <a:bodyPr>
            <a:normAutofit/>
          </a:bodyPr>
          <a:lstStyle/>
          <a:p>
            <a:pPr lvl="0"/>
            <a:r>
              <a:rPr lang="en-GB" dirty="0"/>
              <a:t>Since 2017, with support from industry SMEs from 30+ firms including we have engaged with the FCA TechSprints, BoE, European and US regulators to </a:t>
            </a:r>
            <a:r>
              <a:rPr lang="en-GB" b="1" dirty="0"/>
              <a:t>help shape the dialogue</a:t>
            </a:r>
            <a:r>
              <a:rPr lang="en-GB" dirty="0"/>
              <a:t> on the </a:t>
            </a:r>
            <a:r>
              <a:rPr lang="en-GB" b="1" dirty="0"/>
              <a:t>next generation of reporting</a:t>
            </a:r>
            <a:endParaRPr lang="en-GB" sz="2000" dirty="0"/>
          </a:p>
          <a:p>
            <a:pPr lvl="0"/>
            <a:r>
              <a:rPr lang="en-GB" b="1" dirty="0"/>
              <a:t>Transparency 2.0 is now</a:t>
            </a:r>
            <a:r>
              <a:rPr lang="en-GB" dirty="0"/>
              <a:t> upon us as:</a:t>
            </a:r>
            <a:endParaRPr lang="en-GB" sz="2000" dirty="0"/>
          </a:p>
          <a:p>
            <a:pPr lvl="1"/>
            <a:r>
              <a:rPr lang="en-GB" dirty="0"/>
              <a:t>EU regulators redefine their approach: ROFIEG report, EU €5 Billion Data strategy, Forthcoming Digital Finance strategy/ EU fitness check on reporting; and MiFID III </a:t>
            </a:r>
            <a:endParaRPr lang="en-GB" sz="1800" dirty="0"/>
          </a:p>
          <a:p>
            <a:pPr lvl="1"/>
            <a:r>
              <a:rPr lang="en-GB" dirty="0"/>
              <a:t>The UK rolls out Digital Regulatory Reporting, and kicks off a 5-year dialogue on transformation of data collection and defines post Brexit ‘equivalence’</a:t>
            </a:r>
            <a:endParaRPr lang="en-GB" sz="1800" dirty="0"/>
          </a:p>
          <a:p>
            <a:pPr lvl="1"/>
            <a:r>
              <a:rPr lang="en-GB" dirty="0"/>
              <a:t>The US CFTC and other global OTC regulators move to standardise their reporting efforts by 20203</a:t>
            </a:r>
            <a:endParaRPr lang="en-GB" sz="1800" dirty="0"/>
          </a:p>
          <a:p>
            <a:pPr lvl="0"/>
            <a:r>
              <a:rPr lang="en-GB" dirty="0"/>
              <a:t>This year we have an ambitious agenda which will include alignment to </a:t>
            </a:r>
            <a:r>
              <a:rPr lang="en-GB" b="1" dirty="0"/>
              <a:t>a collective path of action to get from ‘rule book’ to ‘single hub of data’</a:t>
            </a:r>
            <a:r>
              <a:rPr lang="en-GB" dirty="0"/>
              <a:t> leveraging new semantic technology and AI</a:t>
            </a:r>
            <a:endParaRPr lang="en-GB" sz="2000" dirty="0"/>
          </a:p>
          <a:p>
            <a:pPr lvl="0"/>
            <a:r>
              <a:rPr lang="en-GB" dirty="0"/>
              <a:t>JWG’s RegTech RRDS provide the regulatory </a:t>
            </a:r>
            <a:r>
              <a:rPr lang="en-GB" b="1" dirty="0"/>
              <a:t>intelligence</a:t>
            </a:r>
            <a:r>
              <a:rPr lang="en-GB" dirty="0"/>
              <a:t> and </a:t>
            </a:r>
            <a:r>
              <a:rPr lang="en-GB" b="1" dirty="0"/>
              <a:t>collaborative, high-trust environment</a:t>
            </a:r>
            <a:r>
              <a:rPr lang="en-GB" dirty="0"/>
              <a:t> for SMEs to ensure they fully grasp an evolving landscape, develop their heat maps and identify solutions on a regular basis</a:t>
            </a:r>
            <a:endParaRPr lang="en-GB" sz="2000" dirty="0"/>
          </a:p>
        </p:txBody>
      </p:sp>
      <p:sp>
        <p:nvSpPr>
          <p:cNvPr id="3" name="Content Placeholder 2">
            <a:extLst>
              <a:ext uri="{FF2B5EF4-FFF2-40B4-BE49-F238E27FC236}">
                <a16:creationId xmlns:a16="http://schemas.microsoft.com/office/drawing/2014/main" id="{116F280D-678F-4CB3-8F77-832DA16A1319}"/>
              </a:ext>
            </a:extLst>
          </p:cNvPr>
          <p:cNvSpPr>
            <a:spLocks noGrp="1"/>
          </p:cNvSpPr>
          <p:nvPr>
            <p:ph idx="14"/>
          </p:nvPr>
        </p:nvSpPr>
        <p:spPr/>
        <p:txBody>
          <a:bodyPr/>
          <a:lstStyle/>
          <a:p>
            <a:r>
              <a:rPr lang="en-GB"/>
              <a:t>Reporting agenda overview</a:t>
            </a:r>
          </a:p>
        </p:txBody>
      </p:sp>
      <p:pic>
        <p:nvPicPr>
          <p:cNvPr id="4" name="Picture 3">
            <a:extLst>
              <a:ext uri="{FF2B5EF4-FFF2-40B4-BE49-F238E27FC236}">
                <a16:creationId xmlns:a16="http://schemas.microsoft.com/office/drawing/2014/main" id="{647EB809-7037-4184-A6FB-D9874EA5542A}"/>
              </a:ext>
            </a:extLst>
          </p:cNvPr>
          <p:cNvPicPr>
            <a:picLocks noChangeAspect="1"/>
          </p:cNvPicPr>
          <p:nvPr/>
        </p:nvPicPr>
        <p:blipFill>
          <a:blip r:embed="rId2"/>
          <a:stretch>
            <a:fillRect/>
          </a:stretch>
        </p:blipFill>
        <p:spPr>
          <a:xfrm>
            <a:off x="569796" y="875222"/>
            <a:ext cx="4013171" cy="5600991"/>
          </a:xfrm>
          <a:prstGeom prst="rect">
            <a:avLst/>
          </a:prstGeom>
        </p:spPr>
      </p:pic>
    </p:spTree>
    <p:extLst>
      <p:ext uri="{BB962C8B-B14F-4D97-AF65-F5344CB8AC3E}">
        <p14:creationId xmlns:p14="http://schemas.microsoft.com/office/powerpoint/2010/main" val="328817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5FA21-AC52-4CB0-92C3-53834FECE1BF}"/>
              </a:ext>
            </a:extLst>
          </p:cNvPr>
          <p:cNvSpPr>
            <a:spLocks noGrp="1"/>
          </p:cNvSpPr>
          <p:nvPr>
            <p:ph idx="14"/>
          </p:nvPr>
        </p:nvSpPr>
        <p:spPr/>
        <p:txBody>
          <a:bodyPr/>
          <a:lstStyle/>
          <a:p>
            <a:r>
              <a:rPr lang="en-GB"/>
              <a:t>RRDS Agenda 2020  </a:t>
            </a:r>
            <a:endParaRPr lang="en-US"/>
          </a:p>
        </p:txBody>
      </p:sp>
      <p:graphicFrame>
        <p:nvGraphicFramePr>
          <p:cNvPr id="6" name="Table 5">
            <a:extLst>
              <a:ext uri="{FF2B5EF4-FFF2-40B4-BE49-F238E27FC236}">
                <a16:creationId xmlns:a16="http://schemas.microsoft.com/office/drawing/2014/main" id="{E9C1D3BD-72A5-406C-82FC-A0B846C199DD}"/>
              </a:ext>
            </a:extLst>
          </p:cNvPr>
          <p:cNvGraphicFramePr>
            <a:graphicFrameLocks noGrp="1"/>
          </p:cNvGraphicFramePr>
          <p:nvPr>
            <p:extLst>
              <p:ext uri="{D42A27DB-BD31-4B8C-83A1-F6EECF244321}">
                <p14:modId xmlns:p14="http://schemas.microsoft.com/office/powerpoint/2010/main" val="1996316857"/>
              </p:ext>
            </p:extLst>
          </p:nvPr>
        </p:nvGraphicFramePr>
        <p:xfrm>
          <a:off x="424873" y="969185"/>
          <a:ext cx="10716751" cy="5031150"/>
        </p:xfrm>
        <a:graphic>
          <a:graphicData uri="http://schemas.openxmlformats.org/drawingml/2006/table">
            <a:tbl>
              <a:tblPr firstRow="1" bandRow="1">
                <a:tableStyleId>{5C22544A-7EE6-4342-B048-85BDC9FD1C3A}</a:tableStyleId>
              </a:tblPr>
              <a:tblGrid>
                <a:gridCol w="910420">
                  <a:extLst>
                    <a:ext uri="{9D8B030D-6E8A-4147-A177-3AD203B41FA5}">
                      <a16:colId xmlns:a16="http://schemas.microsoft.com/office/drawing/2014/main" val="3368591824"/>
                    </a:ext>
                  </a:extLst>
                </a:gridCol>
                <a:gridCol w="1949541">
                  <a:extLst>
                    <a:ext uri="{9D8B030D-6E8A-4147-A177-3AD203B41FA5}">
                      <a16:colId xmlns:a16="http://schemas.microsoft.com/office/drawing/2014/main" val="3157048358"/>
                    </a:ext>
                  </a:extLst>
                </a:gridCol>
                <a:gridCol w="6496475">
                  <a:extLst>
                    <a:ext uri="{9D8B030D-6E8A-4147-A177-3AD203B41FA5}">
                      <a16:colId xmlns:a16="http://schemas.microsoft.com/office/drawing/2014/main" val="1616474460"/>
                    </a:ext>
                  </a:extLst>
                </a:gridCol>
                <a:gridCol w="1360315">
                  <a:extLst>
                    <a:ext uri="{9D8B030D-6E8A-4147-A177-3AD203B41FA5}">
                      <a16:colId xmlns:a16="http://schemas.microsoft.com/office/drawing/2014/main" val="3939892357"/>
                    </a:ext>
                  </a:extLst>
                </a:gridCol>
              </a:tblGrid>
              <a:tr h="273200">
                <a:tc>
                  <a:txBody>
                    <a:bodyPr/>
                    <a:lstStyle/>
                    <a:p>
                      <a:pPr algn="ctr"/>
                      <a:r>
                        <a:rPr lang="en-GB" sz="1200">
                          <a:latin typeface="Century Gothic"/>
                        </a:rPr>
                        <a:t>Month </a:t>
                      </a:r>
                      <a:endParaRPr lang="en-US" sz="1200">
                        <a:latin typeface="Century Gothic" panose="020B0502020202020204" pitchFamily="34" charset="0"/>
                      </a:endParaRPr>
                    </a:p>
                  </a:txBody>
                  <a:tcPr>
                    <a:solidFill>
                      <a:srgbClr val="053657"/>
                    </a:solidFill>
                  </a:tcPr>
                </a:tc>
                <a:tc>
                  <a:txBody>
                    <a:bodyPr/>
                    <a:lstStyle/>
                    <a:p>
                      <a:pPr algn="ctr"/>
                      <a:r>
                        <a:rPr lang="en-GB" sz="1200">
                          <a:latin typeface="Century Gothic"/>
                        </a:rPr>
                        <a:t>Meeting Topic</a:t>
                      </a:r>
                      <a:endParaRPr lang="en-US" sz="1200">
                        <a:latin typeface="Century Gothic"/>
                      </a:endParaRPr>
                    </a:p>
                  </a:txBody>
                  <a:tcPr>
                    <a:solidFill>
                      <a:srgbClr val="053657"/>
                    </a:solidFill>
                  </a:tcPr>
                </a:tc>
                <a:tc>
                  <a:txBody>
                    <a:bodyPr/>
                    <a:lstStyle/>
                    <a:p>
                      <a:pPr algn="ctr"/>
                      <a:r>
                        <a:rPr lang="en-GB" sz="1200">
                          <a:latin typeface="Century Gothic"/>
                        </a:rPr>
                        <a:t>Agenda</a:t>
                      </a:r>
                      <a:endParaRPr lang="en-US" sz="1200">
                        <a:latin typeface="Century Gothic"/>
                      </a:endParaRPr>
                    </a:p>
                  </a:txBody>
                  <a:tcPr>
                    <a:solidFill>
                      <a:srgbClr val="053657"/>
                    </a:solidFill>
                  </a:tcPr>
                </a:tc>
                <a:tc>
                  <a:txBody>
                    <a:bodyPr/>
                    <a:lstStyle/>
                    <a:p>
                      <a:pPr algn="ctr"/>
                      <a:r>
                        <a:rPr lang="en-US" sz="1200">
                          <a:latin typeface="Century Gothic"/>
                        </a:rPr>
                        <a:t>Host</a:t>
                      </a:r>
                    </a:p>
                  </a:txBody>
                  <a:tcPr>
                    <a:solidFill>
                      <a:srgbClr val="053657"/>
                    </a:solidFill>
                  </a:tcPr>
                </a:tc>
                <a:extLst>
                  <a:ext uri="{0D108BD9-81ED-4DB2-BD59-A6C34878D82A}">
                    <a16:rowId xmlns:a16="http://schemas.microsoft.com/office/drawing/2014/main" val="988976999"/>
                  </a:ext>
                </a:extLst>
              </a:tr>
              <a:tr h="570476">
                <a:tc>
                  <a:txBody>
                    <a:bodyPr/>
                    <a:lstStyle/>
                    <a:p>
                      <a:pPr>
                        <a:buNone/>
                      </a:pPr>
                      <a:r>
                        <a:rPr lang="en-US" sz="1200">
                          <a:latin typeface="Century Gothic"/>
                        </a:rPr>
                        <a:t>9 Jan</a:t>
                      </a:r>
                    </a:p>
                  </a:txBody>
                  <a:tcPr>
                    <a:solidFill>
                      <a:srgbClr val="CDD0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latin typeface="Century Gothic" panose="020B0502020202020204" pitchFamily="34" charset="0"/>
                        </a:rPr>
                        <a:t>RRDS 20: EMIR Refit – DRR + </a:t>
                      </a:r>
                      <a:r>
                        <a:rPr lang="en-GB" sz="1200" b="1">
                          <a:latin typeface="Century Gothic" panose="020B0502020202020204" pitchFamily="34" charset="0"/>
                        </a:rPr>
                        <a:t>European Data </a:t>
                      </a:r>
                      <a:r>
                        <a:rPr lang="en-GB" sz="1200" b="1" err="1">
                          <a:latin typeface="Century Gothic" panose="020B0502020202020204" pitchFamily="34" charset="0"/>
                        </a:rPr>
                        <a:t>strateg</a:t>
                      </a:r>
                      <a:endParaRPr lang="en-GB" sz="1200" b="1">
                        <a:latin typeface="Century Gothic" panose="020B0502020202020204" pitchFamily="34" charset="0"/>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Key updates to EU/UK regulatory data collection strategies​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A plan for the RegTech Council EMIR Refit interpretation project​</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Next steps for the RTC and RRDS in 2020​</a:t>
                      </a:r>
                      <a:endParaRPr lang="en-US" sz="1200">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Goldman Sachs</a:t>
                      </a:r>
                    </a:p>
                  </a:txBody>
                  <a:tcPr>
                    <a:solidFill>
                      <a:srgbClr val="CDD0D6"/>
                    </a:solidFill>
                  </a:tcPr>
                </a:tc>
                <a:extLst>
                  <a:ext uri="{0D108BD9-81ED-4DB2-BD59-A6C34878D82A}">
                    <a16:rowId xmlns:a16="http://schemas.microsoft.com/office/drawing/2014/main" val="1224377089"/>
                  </a:ext>
                </a:extLst>
              </a:tr>
              <a:tr h="702645">
                <a:tc>
                  <a:txBody>
                    <a:bodyPr/>
                    <a:lstStyle/>
                    <a:p>
                      <a:pPr>
                        <a:buNone/>
                      </a:pPr>
                      <a:r>
                        <a:rPr lang="en-US" sz="1200">
                          <a:latin typeface="Century Gothic"/>
                        </a:rPr>
                        <a:t>7 Feb</a:t>
                      </a:r>
                    </a:p>
                  </a:txBody>
                  <a:tcPr>
                    <a:solidFill>
                      <a:srgbClr val="CDD0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effectLst/>
                          <a:latin typeface="Century Gothic" panose="020B0502020202020204" pitchFamily="34" charset="0"/>
                          <a:ea typeface="+mn-ea"/>
                          <a:cs typeface="+mn-cs"/>
                        </a:rPr>
                        <a:t>Changing the </a:t>
                      </a:r>
                      <a:r>
                        <a:rPr lang="en-GB" sz="1200" b="1" kern="1200">
                          <a:solidFill>
                            <a:schemeClr val="dk1"/>
                          </a:solidFill>
                          <a:effectLst/>
                          <a:latin typeface="Century Gothic" panose="020B0502020202020204" pitchFamily="34" charset="0"/>
                          <a:ea typeface="+mn-ea"/>
                          <a:cs typeface="+mn-cs"/>
                        </a:rPr>
                        <a:t>reporting framework</a:t>
                      </a:r>
                      <a:r>
                        <a:rPr lang="en-GB" sz="1200" kern="1200">
                          <a:solidFill>
                            <a:schemeClr val="dk1"/>
                          </a:solidFill>
                          <a:effectLst/>
                          <a:latin typeface="Century Gothic" panose="020B0502020202020204" pitchFamily="34" charset="0"/>
                          <a:ea typeface="+mn-ea"/>
                          <a:cs typeface="+mn-cs"/>
                        </a:rPr>
                        <a:t> with RegTech</a:t>
                      </a:r>
                      <a:endParaRPr lang="en-GB" sz="1200" b="0">
                        <a:latin typeface="Century Gothic" panose="020B0502020202020204" pitchFamily="34" charset="0"/>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Deploying new reporting tech assets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Moving to newly-agreed standards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Scaling approaches from lab to shop floor</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The promise of collaboration, standards and common reference data</a:t>
                      </a:r>
                      <a:endParaRPr lang="en-US" sz="1200">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Tower </a:t>
                      </a:r>
                      <a:r>
                        <a:rPr lang="en-US" sz="1200" err="1">
                          <a:latin typeface="Century Gothic"/>
                        </a:rPr>
                        <a:t>Gourman</a:t>
                      </a:r>
                      <a:endParaRPr lang="en-US" sz="1200">
                        <a:latin typeface="Century Gothic"/>
                      </a:endParaRPr>
                    </a:p>
                  </a:txBody>
                  <a:tcPr>
                    <a:solidFill>
                      <a:srgbClr val="CDD0D6"/>
                    </a:solidFill>
                  </a:tcPr>
                </a:tc>
                <a:extLst>
                  <a:ext uri="{0D108BD9-81ED-4DB2-BD59-A6C34878D82A}">
                    <a16:rowId xmlns:a16="http://schemas.microsoft.com/office/drawing/2014/main" val="1906794478"/>
                  </a:ext>
                </a:extLst>
              </a:tr>
              <a:tr h="566850">
                <a:tc>
                  <a:txBody>
                    <a:bodyPr/>
                    <a:lstStyle/>
                    <a:p>
                      <a:pPr>
                        <a:buNone/>
                      </a:pPr>
                      <a:r>
                        <a:rPr lang="en-US" sz="1200">
                          <a:latin typeface="Century Gothic"/>
                        </a:rPr>
                        <a:t>19 Mar</a:t>
                      </a:r>
                    </a:p>
                  </a:txBody>
                  <a:tcPr>
                    <a:solidFill>
                      <a:srgbClr val="CDD0D6"/>
                    </a:solidFill>
                  </a:tcPr>
                </a:tc>
                <a:tc>
                  <a:txBody>
                    <a:bodyPr/>
                    <a:lstStyle/>
                    <a:p>
                      <a:pPr>
                        <a:buNone/>
                      </a:pPr>
                      <a:r>
                        <a:rPr lang="en-GB" sz="1200">
                          <a:latin typeface="Century Gothic"/>
                        </a:rPr>
                        <a:t>RRDS 21: </a:t>
                      </a:r>
                      <a:r>
                        <a:rPr lang="en-GB" sz="1200" b="1">
                          <a:latin typeface="Century Gothic"/>
                        </a:rPr>
                        <a:t>EU and UK </a:t>
                      </a:r>
                      <a:r>
                        <a:rPr lang="en-GB" sz="1200">
                          <a:latin typeface="Century Gothic"/>
                        </a:rPr>
                        <a:t>regulatory</a:t>
                      </a:r>
                      <a:r>
                        <a:rPr lang="en-GB" sz="1200" b="1">
                          <a:latin typeface="Century Gothic"/>
                        </a:rPr>
                        <a:t> data plumbing plans</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Key updates to EU/UK regulatory data collection strategies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Group discussion of ‘end to end’ vision </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mn-lt"/>
                        </a:rPr>
                        <a:t>Key issues, priorities and milestones</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Online</a:t>
                      </a:r>
                    </a:p>
                  </a:txBody>
                  <a:tcPr>
                    <a:solidFill>
                      <a:srgbClr val="CDD0D6"/>
                    </a:solidFill>
                  </a:tcPr>
                </a:tc>
                <a:extLst>
                  <a:ext uri="{0D108BD9-81ED-4DB2-BD59-A6C34878D82A}">
                    <a16:rowId xmlns:a16="http://schemas.microsoft.com/office/drawing/2014/main" val="1371079198"/>
                  </a:ext>
                </a:extLst>
              </a:tr>
              <a:tr h="548942">
                <a:tc>
                  <a:txBody>
                    <a:bodyPr/>
                    <a:lstStyle/>
                    <a:p>
                      <a:pPr>
                        <a:buNone/>
                      </a:pPr>
                      <a:r>
                        <a:rPr lang="en-US" sz="1200">
                          <a:latin typeface="Century Gothic"/>
                        </a:rPr>
                        <a:t>30 April</a:t>
                      </a:r>
                    </a:p>
                  </a:txBody>
                  <a:tcPr>
                    <a:solidFill>
                      <a:srgbClr val="CDD0D6"/>
                    </a:solidFill>
                  </a:tcPr>
                </a:tc>
                <a:tc>
                  <a:txBody>
                    <a:bodyPr/>
                    <a:lstStyle/>
                    <a:p>
                      <a:pPr>
                        <a:buNone/>
                      </a:pPr>
                      <a:r>
                        <a:rPr lang="en-GB" sz="1200">
                          <a:latin typeface="Century Gothic"/>
                        </a:rPr>
                        <a:t>RRDS 22: </a:t>
                      </a:r>
                      <a:r>
                        <a:rPr lang="en-US" sz="1200" b="0" i="0" u="none" strike="noStrike" noProof="0"/>
                        <a:t>Jumpstarting the OTC reg </a:t>
                      </a:r>
                      <a:r>
                        <a:rPr lang="en-US" sz="1200" b="1" i="0" u="none" strike="noStrike" noProof="0"/>
                        <a:t>reporting 2.0 roadmap </a:t>
                      </a:r>
                      <a:endParaRPr lang="en-GB" sz="1200" b="1">
                        <a:latin typeface="Century Gothic"/>
                      </a:endParaRP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Century Gothic"/>
                        </a:rPr>
                        <a:t>Recap on priority issues and action items </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kern="1200">
                          <a:solidFill>
                            <a:schemeClr val="dk1"/>
                          </a:solidFill>
                          <a:latin typeface="+mn-lt"/>
                          <a:ea typeface="+mn-ea"/>
                          <a:cs typeface="+mn-cs"/>
                        </a:rPr>
                        <a:t>Transparency 2.0 target state articulation</a:t>
                      </a:r>
                    </a:p>
                    <a:p>
                      <a:pPr marL="285750" marR="0" lvl="0" indent="-285750" algn="l" defTabSz="914400">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latin typeface="Century Gothic"/>
                        </a:rPr>
                        <a:t>Potential approaches and priorities</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Online</a:t>
                      </a:r>
                    </a:p>
                  </a:txBody>
                  <a:tcPr>
                    <a:solidFill>
                      <a:srgbClr val="CDD0D6"/>
                    </a:solidFill>
                  </a:tcPr>
                </a:tc>
                <a:extLst>
                  <a:ext uri="{0D108BD9-81ED-4DB2-BD59-A6C34878D82A}">
                    <a16:rowId xmlns:a16="http://schemas.microsoft.com/office/drawing/2014/main" val="4101404150"/>
                  </a:ext>
                </a:extLst>
              </a:tr>
              <a:tr h="569559">
                <a:tc>
                  <a:txBody>
                    <a:bodyPr/>
                    <a:lstStyle/>
                    <a:p>
                      <a:pPr>
                        <a:buNone/>
                      </a:pPr>
                      <a:r>
                        <a:rPr lang="en-US" sz="1200">
                          <a:latin typeface="Century Gothic"/>
                        </a:rPr>
                        <a:t>2 June </a:t>
                      </a:r>
                    </a:p>
                  </a:txBody>
                  <a:tcPr>
                    <a:solidFill>
                      <a:srgbClr val="CDD0D6"/>
                    </a:solidFill>
                  </a:tcPr>
                </a:tc>
                <a:tc>
                  <a:txBody>
                    <a:bodyPr/>
                    <a:lstStyle/>
                    <a:p>
                      <a:pPr>
                        <a:buNone/>
                      </a:pPr>
                      <a:r>
                        <a:rPr lang="en-GB" sz="1200">
                          <a:latin typeface="Century Gothic"/>
                        </a:rPr>
                        <a:t>RRDS 23: UK OTC reg reporting </a:t>
                      </a:r>
                      <a:r>
                        <a:rPr lang="en-GB" sz="1200" b="1">
                          <a:latin typeface="Century Gothic"/>
                        </a:rPr>
                        <a:t>project plan</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Key milestones </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Resource requirements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Launch plans</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Online</a:t>
                      </a:r>
                    </a:p>
                  </a:txBody>
                  <a:tcPr>
                    <a:solidFill>
                      <a:srgbClr val="CDD0D6"/>
                    </a:solidFill>
                  </a:tcPr>
                </a:tc>
                <a:extLst>
                  <a:ext uri="{0D108BD9-81ED-4DB2-BD59-A6C34878D82A}">
                    <a16:rowId xmlns:a16="http://schemas.microsoft.com/office/drawing/2014/main" val="1616221730"/>
                  </a:ext>
                </a:extLst>
              </a:tr>
              <a:tr h="593470">
                <a:tc>
                  <a:txBody>
                    <a:bodyPr/>
                    <a:lstStyle/>
                    <a:p>
                      <a:pPr>
                        <a:buNone/>
                      </a:pPr>
                      <a:r>
                        <a:rPr lang="en-US" sz="1200">
                          <a:latin typeface="Century Gothic"/>
                        </a:rPr>
                        <a:t>16 July</a:t>
                      </a:r>
                    </a:p>
                  </a:txBody>
                  <a:tcPr>
                    <a:solidFill>
                      <a:srgbClr val="CDD0D6"/>
                    </a:solidFill>
                  </a:tcPr>
                </a:tc>
                <a:tc>
                  <a:txBody>
                    <a:bodyPr/>
                    <a:lstStyle/>
                    <a:p>
                      <a:pPr>
                        <a:buNone/>
                      </a:pPr>
                      <a:r>
                        <a:rPr lang="en-GB" sz="1200">
                          <a:latin typeface="Century Gothic"/>
                        </a:rPr>
                        <a:t>RRDS 24: UK OTC reg </a:t>
                      </a:r>
                      <a:r>
                        <a:rPr lang="en-GB" sz="1200" b="1">
                          <a:latin typeface="Century Gothic"/>
                        </a:rPr>
                        <a:t>reporting project launch</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Terms of reference</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Key stakeholders</a:t>
                      </a: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Communications</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Online</a:t>
                      </a:r>
                    </a:p>
                  </a:txBody>
                  <a:tcPr>
                    <a:solidFill>
                      <a:srgbClr val="CDD0D6"/>
                    </a:solidFill>
                  </a:tcPr>
                </a:tc>
                <a:extLst>
                  <a:ext uri="{0D108BD9-81ED-4DB2-BD59-A6C34878D82A}">
                    <a16:rowId xmlns:a16="http://schemas.microsoft.com/office/drawing/2014/main" val="1377930148"/>
                  </a:ext>
                </a:extLst>
              </a:tr>
              <a:tr h="733470">
                <a:tc>
                  <a:txBody>
                    <a:bodyPr/>
                    <a:lstStyle/>
                    <a:p>
                      <a:pPr>
                        <a:buNone/>
                      </a:pPr>
                      <a:r>
                        <a:rPr lang="en-US" sz="1200">
                          <a:latin typeface="Century Gothic"/>
                        </a:rPr>
                        <a:t>August</a:t>
                      </a:r>
                    </a:p>
                  </a:txBody>
                  <a:tcPr>
                    <a:solidFill>
                      <a:srgbClr val="CDD0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entury Gothic"/>
                        </a:rPr>
                        <a:t>RRDS 25: MiFID III transparency and the data agenda</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GB" sz="1200"/>
                        <a:t>New investment report with 109 data fields for </a:t>
                      </a:r>
                      <a:r>
                        <a:rPr lang="en-GB" sz="1200">
                          <a:hlinkClick r:id="rId2"/>
                        </a:rPr>
                        <a:t>3</a:t>
                      </a:r>
                      <a:r>
                        <a:rPr lang="en-GB" sz="1200" baseline="30000">
                          <a:hlinkClick r:id="rId2"/>
                        </a:rPr>
                        <a:t>rd</a:t>
                      </a:r>
                      <a:r>
                        <a:rPr lang="en-GB" sz="1200">
                          <a:hlinkClick r:id="rId2"/>
                        </a:rPr>
                        <a:t> country firms</a:t>
                      </a:r>
                      <a:endParaRPr lang="en-US" sz="1200">
                        <a:latin typeface="+mn-lt"/>
                      </a:endParaRPr>
                    </a:p>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mn-lt"/>
                        </a:rPr>
                        <a:t>MiFID III consultation </a:t>
                      </a:r>
                    </a:p>
                  </a:txBody>
                  <a:tcPr>
                    <a:solidFill>
                      <a:srgbClr val="CDD0D6"/>
                    </a:solidFill>
                  </a:tcPr>
                </a:tc>
                <a:tc>
                  <a:txBody>
                    <a:bodyPr/>
                    <a:lstStyle/>
                    <a:p>
                      <a:pPr marL="285750" marR="0" lvl="0" indent="-285750" algn="l" defTabSz="914400" rtl="0" eaLnBrk="1" fontAlgn="auto" latinLnBrk="0" hangingPunct="1">
                        <a:lnSpc>
                          <a:spcPct val="100000"/>
                        </a:lnSpc>
                        <a:spcBef>
                          <a:spcPts val="0"/>
                        </a:spcBef>
                        <a:spcAft>
                          <a:spcPts val="0"/>
                        </a:spcAft>
                        <a:buClr>
                          <a:srgbClr val="3682A2"/>
                        </a:buClr>
                        <a:buSzPct val="80000"/>
                        <a:buFont typeface="Century Gothic" panose="020B0502020202020204" pitchFamily="34" charset="0"/>
                        <a:buChar char="►"/>
                        <a:tabLst/>
                        <a:defRPr/>
                      </a:pPr>
                      <a:r>
                        <a:rPr lang="en-US" sz="1200">
                          <a:latin typeface="Century Gothic"/>
                        </a:rPr>
                        <a:t>TBC</a:t>
                      </a:r>
                    </a:p>
                  </a:txBody>
                  <a:tcPr>
                    <a:solidFill>
                      <a:srgbClr val="CDD0D6"/>
                    </a:solidFill>
                  </a:tcPr>
                </a:tc>
                <a:extLst>
                  <a:ext uri="{0D108BD9-81ED-4DB2-BD59-A6C34878D82A}">
                    <a16:rowId xmlns:a16="http://schemas.microsoft.com/office/drawing/2014/main" val="1026221291"/>
                  </a:ext>
                </a:extLst>
              </a:tr>
            </a:tbl>
          </a:graphicData>
        </a:graphic>
      </p:graphicFrame>
      <p:sp>
        <p:nvSpPr>
          <p:cNvPr id="9" name="Rectangle 217">
            <a:extLst>
              <a:ext uri="{FF2B5EF4-FFF2-40B4-BE49-F238E27FC236}">
                <a16:creationId xmlns:a16="http://schemas.microsoft.com/office/drawing/2014/main" id="{871BAD14-26F3-429F-A3BF-90B22D21D768}"/>
              </a:ext>
            </a:extLst>
          </p:cNvPr>
          <p:cNvSpPr>
            <a:spLocks noChangeArrowheads="1"/>
          </p:cNvSpPr>
          <p:nvPr/>
        </p:nvSpPr>
        <p:spPr bwMode="auto">
          <a:xfrm>
            <a:off x="99396" y="6057416"/>
            <a:ext cx="11993207" cy="431800"/>
          </a:xfrm>
          <a:prstGeom prst="rect">
            <a:avLst/>
          </a:prstGeom>
          <a:solidFill>
            <a:srgbClr val="053657"/>
          </a:solidFill>
          <a:ln w="9525">
            <a:noFill/>
            <a:miter lim="800000"/>
            <a:headEnd/>
            <a:tailEnd/>
          </a:ln>
          <a:effectLst/>
        </p:spPr>
        <p:txBody>
          <a:bodyPr wrap="none" anchor="ctr"/>
          <a:lstStyle/>
          <a:p>
            <a:pPr lvl="0" algn="ctr" fontAlgn="base">
              <a:spcBef>
                <a:spcPct val="0"/>
              </a:spcBef>
              <a:spcAft>
                <a:spcPct val="0"/>
              </a:spcAft>
              <a:defRPr/>
            </a:pPr>
            <a:r>
              <a:rPr lang="en-GB" sz="2000" b="1" kern="0">
                <a:solidFill>
                  <a:srgbClr val="FFFFFF"/>
                </a:solidFill>
                <a:cs typeface="Arial" charset="0"/>
              </a:rPr>
              <a:t>Signed up project members to participate in RRDS project workgroups/ meetings</a:t>
            </a:r>
            <a:endParaRPr kumimoji="0" lang="en-GB" sz="2000" b="1" i="0" u="none" strike="noStrike" kern="0" cap="none" spc="0" normalizeH="0" baseline="0" noProof="0">
              <a:ln>
                <a:noFill/>
              </a:ln>
              <a:solidFill>
                <a:srgbClr val="FFFFFF"/>
              </a:solidFill>
              <a:effectLst/>
              <a:uLnTx/>
              <a:uFillTx/>
              <a:cs typeface="Arial" charset="0"/>
            </a:endParaRPr>
          </a:p>
        </p:txBody>
      </p:sp>
      <p:sp>
        <p:nvSpPr>
          <p:cNvPr id="2" name="Arrow: Right 1">
            <a:extLst>
              <a:ext uri="{FF2B5EF4-FFF2-40B4-BE49-F238E27FC236}">
                <a16:creationId xmlns:a16="http://schemas.microsoft.com/office/drawing/2014/main" id="{459762B9-F9B0-4DB7-A080-3F892F020024}"/>
              </a:ext>
            </a:extLst>
          </p:cNvPr>
          <p:cNvSpPr/>
          <p:nvPr/>
        </p:nvSpPr>
        <p:spPr>
          <a:xfrm>
            <a:off x="34744" y="4091711"/>
            <a:ext cx="325477" cy="453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028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7E9141E-3A52-48A3-9A47-BA9A1DCEA301}"/>
              </a:ext>
            </a:extLst>
          </p:cNvPr>
          <p:cNvSpPr>
            <a:spLocks noGrp="1"/>
          </p:cNvSpPr>
          <p:nvPr>
            <p:ph idx="1"/>
          </p:nvPr>
        </p:nvSpPr>
        <p:spPr>
          <a:xfrm>
            <a:off x="182880" y="1311566"/>
            <a:ext cx="11313795" cy="5187744"/>
          </a:xfrm>
        </p:spPr>
        <p:txBody>
          <a:bodyPr vert="horz" lIns="91440" tIns="45720" rIns="91440" bIns="45720" rtlCol="0" anchor="t">
            <a:normAutofit/>
          </a:bodyPr>
          <a:lstStyle/>
          <a:p>
            <a:pPr>
              <a:lnSpc>
                <a:spcPct val="107000"/>
              </a:lnSpc>
              <a:spcAft>
                <a:spcPts val="800"/>
              </a:spcAft>
            </a:pPr>
            <a:r>
              <a:rPr lang="en-US" sz="1800">
                <a:effectLst/>
                <a:latin typeface="Century Gothic" panose="020B0502020202020204" pitchFamily="34" charset="0"/>
                <a:ea typeface="Calibri" panose="020F0502020204030204" pitchFamily="34" charset="0"/>
                <a:cs typeface="Arial" panose="020B0604020202020204" pitchFamily="34" charset="0"/>
              </a:rPr>
              <a:t>16:00 Introductions</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a:effectLst/>
                <a:latin typeface="Century Gothic" panose="020B0502020202020204" pitchFamily="34" charset="0"/>
                <a:ea typeface="Calibri" panose="020F0502020204030204" pitchFamily="34" charset="0"/>
                <a:cs typeface="Arial" panose="020B0604020202020204" pitchFamily="34" charset="0"/>
              </a:rPr>
              <a:t>16:10 30 April recap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a:effectLst/>
                <a:latin typeface="Century Gothic" panose="020B0502020202020204" pitchFamily="34" charset="0"/>
                <a:ea typeface="Calibri" panose="020F0502020204030204" pitchFamily="34" charset="0"/>
                <a:cs typeface="Arial" panose="020B0604020202020204" pitchFamily="34" charset="0"/>
              </a:rPr>
              <a:t>16:20 Proposed scope and key milestones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a:effectLst/>
                <a:latin typeface="Century Gothic" panose="020B0502020202020204" pitchFamily="34" charset="0"/>
                <a:ea typeface="Calibri" panose="020F0502020204030204" pitchFamily="34" charset="0"/>
                <a:cs typeface="Arial" panose="020B0604020202020204" pitchFamily="34" charset="0"/>
              </a:rPr>
              <a:t>16:30 Project plan and resource requirements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a:effectLst/>
                <a:latin typeface="Century Gothic" panose="020B0502020202020204" pitchFamily="34" charset="0"/>
                <a:ea typeface="Calibri" panose="020F0502020204030204" pitchFamily="34" charset="0"/>
                <a:cs typeface="Arial" panose="020B0604020202020204" pitchFamily="34" charset="0"/>
              </a:rPr>
              <a:t>17:15 Governance, Launch plans and next steps</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US" sz="1800">
                <a:effectLst/>
                <a:latin typeface="Century Gothic" panose="020B0502020202020204" pitchFamily="34" charset="0"/>
                <a:ea typeface="Calibri" panose="020F0502020204030204" pitchFamily="34" charset="0"/>
                <a:cs typeface="Arial" panose="020B0604020202020204" pitchFamily="34" charset="0"/>
              </a:rPr>
              <a:t>17:30 End</a:t>
            </a:r>
            <a:endParaRPr lang="en-GB"/>
          </a:p>
        </p:txBody>
      </p:sp>
      <p:sp>
        <p:nvSpPr>
          <p:cNvPr id="5" name="Title 4">
            <a:extLst>
              <a:ext uri="{FF2B5EF4-FFF2-40B4-BE49-F238E27FC236}">
                <a16:creationId xmlns:a16="http://schemas.microsoft.com/office/drawing/2014/main" id="{96CF127C-8EDD-40DA-BF95-3611D45C8F24}"/>
              </a:ext>
            </a:extLst>
          </p:cNvPr>
          <p:cNvSpPr>
            <a:spLocks noGrp="1"/>
          </p:cNvSpPr>
          <p:nvPr>
            <p:ph type="title"/>
          </p:nvPr>
        </p:nvSpPr>
        <p:spPr/>
        <p:txBody>
          <a:bodyPr/>
          <a:lstStyle/>
          <a:p>
            <a:r>
              <a:rPr lang="en-GB"/>
              <a:t>Agenda</a:t>
            </a:r>
          </a:p>
        </p:txBody>
      </p:sp>
      <p:sp>
        <p:nvSpPr>
          <p:cNvPr id="7" name="Rectangle 6">
            <a:extLst>
              <a:ext uri="{FF2B5EF4-FFF2-40B4-BE49-F238E27FC236}">
                <a16:creationId xmlns:a16="http://schemas.microsoft.com/office/drawing/2014/main" id="{249F4C8C-1FF2-4293-A85F-9D2EEF5D7553}"/>
              </a:ext>
            </a:extLst>
          </p:cNvPr>
          <p:cNvSpPr/>
          <p:nvPr/>
        </p:nvSpPr>
        <p:spPr>
          <a:xfrm>
            <a:off x="182880" y="1690577"/>
            <a:ext cx="9658349" cy="11217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1FC6042-D00A-4329-B045-E0B64B8B9D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3034" y="152684"/>
            <a:ext cx="947281" cy="432000"/>
          </a:xfrm>
          <a:prstGeom prst="rect">
            <a:avLst/>
          </a:prstGeom>
        </p:spPr>
      </p:pic>
    </p:spTree>
    <p:extLst>
      <p:ext uri="{BB962C8B-B14F-4D97-AF65-F5344CB8AC3E}">
        <p14:creationId xmlns:p14="http://schemas.microsoft.com/office/powerpoint/2010/main" val="2671999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B6E370-6DD1-4386-93B4-0321748BA7DD}"/>
              </a:ext>
            </a:extLst>
          </p:cNvPr>
          <p:cNvSpPr>
            <a:spLocks noGrp="1"/>
          </p:cNvSpPr>
          <p:nvPr>
            <p:ph idx="1"/>
          </p:nvPr>
        </p:nvSpPr>
        <p:spPr>
          <a:xfrm>
            <a:off x="182880" y="1653308"/>
            <a:ext cx="4555375" cy="4888807"/>
          </a:xfrm>
        </p:spPr>
        <p:txBody>
          <a:bodyPr/>
          <a:lstStyle/>
          <a:p>
            <a:pPr marL="342900" indent="-342900">
              <a:spcBef>
                <a:spcPts val="2400"/>
              </a:spcBef>
              <a:spcAft>
                <a:spcPts val="2400"/>
              </a:spcAft>
              <a:buFont typeface="+mj-lt"/>
              <a:buAutoNum type="arabicPeriod"/>
            </a:pPr>
            <a:r>
              <a:rPr lang="en-GB" b="1"/>
              <a:t>Engagement </a:t>
            </a:r>
            <a:r>
              <a:rPr lang="en-GB"/>
              <a:t>model</a:t>
            </a:r>
            <a:endParaRPr lang="en-GB" b="1"/>
          </a:p>
          <a:p>
            <a:pPr marL="342900" indent="-342900">
              <a:spcBef>
                <a:spcPts val="2400"/>
              </a:spcBef>
              <a:spcAft>
                <a:spcPts val="2400"/>
              </a:spcAft>
              <a:buFont typeface="+mj-lt"/>
              <a:buAutoNum type="arabicPeriod"/>
            </a:pPr>
            <a:r>
              <a:rPr lang="en-GB" b="1"/>
              <a:t>Disambiguation</a:t>
            </a:r>
          </a:p>
          <a:p>
            <a:pPr marL="342900" indent="-342900">
              <a:spcBef>
                <a:spcPts val="2400"/>
              </a:spcBef>
              <a:spcAft>
                <a:spcPts val="2400"/>
              </a:spcAft>
              <a:buFont typeface="+mj-lt"/>
              <a:buAutoNum type="arabicPeriod"/>
            </a:pPr>
            <a:r>
              <a:rPr lang="en-GB"/>
              <a:t>Business </a:t>
            </a:r>
            <a:r>
              <a:rPr lang="en-GB" b="1"/>
              <a:t>justification</a:t>
            </a:r>
            <a:r>
              <a:rPr lang="en-GB"/>
              <a:t> </a:t>
            </a:r>
          </a:p>
          <a:p>
            <a:pPr marL="342900" indent="-342900">
              <a:spcBef>
                <a:spcPts val="2400"/>
              </a:spcBef>
              <a:spcAft>
                <a:spcPts val="2400"/>
              </a:spcAft>
              <a:buFont typeface="+mj-lt"/>
              <a:buAutoNum type="arabicPeriod"/>
            </a:pPr>
            <a:r>
              <a:rPr lang="en-GB" b="1"/>
              <a:t>Resource</a:t>
            </a:r>
            <a:r>
              <a:rPr lang="en-GB"/>
              <a:t> commitment</a:t>
            </a:r>
          </a:p>
          <a:p>
            <a:pPr marL="342900" indent="-342900">
              <a:spcBef>
                <a:spcPts val="2400"/>
              </a:spcBef>
              <a:spcAft>
                <a:spcPts val="2400"/>
              </a:spcAft>
              <a:buFont typeface="+mj-lt"/>
              <a:buAutoNum type="arabicPeriod"/>
            </a:pPr>
            <a:endParaRPr lang="en-GB"/>
          </a:p>
          <a:p>
            <a:pPr>
              <a:spcBef>
                <a:spcPts val="2400"/>
              </a:spcBef>
              <a:spcAft>
                <a:spcPts val="2400"/>
              </a:spcAft>
            </a:pPr>
            <a:endParaRPr lang="en-GB"/>
          </a:p>
        </p:txBody>
      </p:sp>
      <p:sp>
        <p:nvSpPr>
          <p:cNvPr id="3" name="Title 2">
            <a:extLst>
              <a:ext uri="{FF2B5EF4-FFF2-40B4-BE49-F238E27FC236}">
                <a16:creationId xmlns:a16="http://schemas.microsoft.com/office/drawing/2014/main" id="{55F3EE4B-57D5-405A-BA9C-2315EADEEC10}"/>
              </a:ext>
            </a:extLst>
          </p:cNvPr>
          <p:cNvSpPr>
            <a:spLocks noGrp="1"/>
          </p:cNvSpPr>
          <p:nvPr>
            <p:ph type="title"/>
          </p:nvPr>
        </p:nvSpPr>
        <p:spPr/>
        <p:txBody>
          <a:bodyPr/>
          <a:lstStyle/>
          <a:p>
            <a:r>
              <a:rPr lang="en-GB"/>
              <a:t>RRDS 23 survey questions</a:t>
            </a:r>
          </a:p>
        </p:txBody>
      </p:sp>
      <p:pic>
        <p:nvPicPr>
          <p:cNvPr id="6" name="Picture 5">
            <a:extLst>
              <a:ext uri="{FF2B5EF4-FFF2-40B4-BE49-F238E27FC236}">
                <a16:creationId xmlns:a16="http://schemas.microsoft.com/office/drawing/2014/main" id="{4085D177-8065-4B00-8F30-BCB66F3892D7}"/>
              </a:ext>
            </a:extLst>
          </p:cNvPr>
          <p:cNvPicPr>
            <a:picLocks noChangeAspect="1"/>
          </p:cNvPicPr>
          <p:nvPr/>
        </p:nvPicPr>
        <p:blipFill>
          <a:blip r:embed="rId2"/>
          <a:stretch>
            <a:fillRect/>
          </a:stretch>
        </p:blipFill>
        <p:spPr>
          <a:xfrm>
            <a:off x="5024761" y="2873633"/>
            <a:ext cx="5903329" cy="1390650"/>
          </a:xfrm>
          <a:prstGeom prst="rect">
            <a:avLst/>
          </a:prstGeom>
        </p:spPr>
      </p:pic>
      <p:sp>
        <p:nvSpPr>
          <p:cNvPr id="7" name="TextBox 6">
            <a:extLst>
              <a:ext uri="{FF2B5EF4-FFF2-40B4-BE49-F238E27FC236}">
                <a16:creationId xmlns:a16="http://schemas.microsoft.com/office/drawing/2014/main" id="{1BDBB352-78BE-46D6-97BC-4ACE24047747}"/>
              </a:ext>
            </a:extLst>
          </p:cNvPr>
          <p:cNvSpPr txBox="1"/>
          <p:nvPr/>
        </p:nvSpPr>
        <p:spPr>
          <a:xfrm>
            <a:off x="5159050" y="2007623"/>
            <a:ext cx="5759910" cy="369332"/>
          </a:xfrm>
          <a:prstGeom prst="rect">
            <a:avLst/>
          </a:prstGeom>
          <a:noFill/>
        </p:spPr>
        <p:txBody>
          <a:bodyPr wrap="none" rtlCol="0">
            <a:spAutoFit/>
          </a:bodyPr>
          <a:lstStyle/>
          <a:p>
            <a:r>
              <a:rPr lang="en-GB"/>
              <a:t>Go to </a:t>
            </a:r>
            <a:r>
              <a:rPr lang="en-GB" b="1"/>
              <a:t>www.menti.com </a:t>
            </a:r>
            <a:r>
              <a:rPr lang="en-GB"/>
              <a:t>and use the </a:t>
            </a:r>
            <a:r>
              <a:rPr lang="en-GB">
                <a:highlight>
                  <a:srgbClr val="FFFF00"/>
                </a:highlight>
              </a:rPr>
              <a:t>code </a:t>
            </a:r>
            <a:r>
              <a:rPr lang="en-GB" sz="1800" b="1">
                <a:highlight>
                  <a:srgbClr val="FFFF00"/>
                </a:highlight>
              </a:rPr>
              <a:t>76 44 18</a:t>
            </a:r>
            <a:endParaRPr lang="en-GB" b="1">
              <a:highlight>
                <a:srgbClr val="FFFF00"/>
              </a:highlight>
            </a:endParaRPr>
          </a:p>
        </p:txBody>
      </p:sp>
      <p:sp>
        <p:nvSpPr>
          <p:cNvPr id="8" name="TextBox 7">
            <a:extLst>
              <a:ext uri="{FF2B5EF4-FFF2-40B4-BE49-F238E27FC236}">
                <a16:creationId xmlns:a16="http://schemas.microsoft.com/office/drawing/2014/main" id="{BC38C35A-8928-4D82-9E55-70156968403E}"/>
              </a:ext>
            </a:extLst>
          </p:cNvPr>
          <p:cNvSpPr txBox="1"/>
          <p:nvPr/>
        </p:nvSpPr>
        <p:spPr>
          <a:xfrm>
            <a:off x="5114577" y="5094599"/>
            <a:ext cx="1250663" cy="246221"/>
          </a:xfrm>
          <a:prstGeom prst="rect">
            <a:avLst/>
          </a:prstGeom>
          <a:noFill/>
        </p:spPr>
        <p:txBody>
          <a:bodyPr wrap="none" rtlCol="0">
            <a:spAutoFit/>
          </a:bodyPr>
          <a:lstStyle/>
          <a:p>
            <a:r>
              <a:rPr lang="en-GB" sz="1000" b="1">
                <a:solidFill>
                  <a:schemeClr val="tx1">
                    <a:lumMod val="65000"/>
                    <a:lumOff val="35000"/>
                  </a:schemeClr>
                </a:solidFill>
              </a:rPr>
              <a:t>Grab your phone</a:t>
            </a:r>
          </a:p>
        </p:txBody>
      </p:sp>
      <p:sp>
        <p:nvSpPr>
          <p:cNvPr id="10" name="TextBox 9">
            <a:extLst>
              <a:ext uri="{FF2B5EF4-FFF2-40B4-BE49-F238E27FC236}">
                <a16:creationId xmlns:a16="http://schemas.microsoft.com/office/drawing/2014/main" id="{F0CCC938-2452-4E3F-BD7E-E0CEA5409CB4}"/>
              </a:ext>
            </a:extLst>
          </p:cNvPr>
          <p:cNvSpPr txBox="1"/>
          <p:nvPr/>
        </p:nvSpPr>
        <p:spPr>
          <a:xfrm>
            <a:off x="7188451" y="5094598"/>
            <a:ext cx="1603324" cy="246221"/>
          </a:xfrm>
          <a:prstGeom prst="rect">
            <a:avLst/>
          </a:prstGeom>
          <a:noFill/>
        </p:spPr>
        <p:txBody>
          <a:bodyPr wrap="none" rtlCol="0">
            <a:spAutoFit/>
          </a:bodyPr>
          <a:lstStyle/>
          <a:p>
            <a:r>
              <a:rPr lang="en-GB" sz="1000" b="1">
                <a:solidFill>
                  <a:schemeClr val="tx1">
                    <a:lumMod val="65000"/>
                    <a:lumOff val="35000"/>
                  </a:schemeClr>
                </a:solidFill>
              </a:rPr>
              <a:t>Go to www.menti.com</a:t>
            </a:r>
          </a:p>
        </p:txBody>
      </p:sp>
      <p:sp>
        <p:nvSpPr>
          <p:cNvPr id="12" name="TextBox 11">
            <a:extLst>
              <a:ext uri="{FF2B5EF4-FFF2-40B4-BE49-F238E27FC236}">
                <a16:creationId xmlns:a16="http://schemas.microsoft.com/office/drawing/2014/main" id="{0E79A040-DB38-4386-BF51-7E4FBC00257A}"/>
              </a:ext>
            </a:extLst>
          </p:cNvPr>
          <p:cNvSpPr txBox="1"/>
          <p:nvPr/>
        </p:nvSpPr>
        <p:spPr>
          <a:xfrm>
            <a:off x="9013667" y="5094598"/>
            <a:ext cx="2156360" cy="246221"/>
          </a:xfrm>
          <a:prstGeom prst="rect">
            <a:avLst/>
          </a:prstGeom>
          <a:noFill/>
        </p:spPr>
        <p:txBody>
          <a:bodyPr wrap="none" rtlCol="0">
            <a:spAutoFit/>
          </a:bodyPr>
          <a:lstStyle/>
          <a:p>
            <a:r>
              <a:rPr lang="en-GB" sz="1000" b="1">
                <a:solidFill>
                  <a:schemeClr val="tx1">
                    <a:lumMod val="65000"/>
                    <a:lumOff val="35000"/>
                  </a:schemeClr>
                </a:solidFill>
              </a:rPr>
              <a:t>Enter the code above and vote!</a:t>
            </a:r>
          </a:p>
        </p:txBody>
      </p:sp>
      <p:sp>
        <p:nvSpPr>
          <p:cNvPr id="13" name="Flowchart: Connector 12">
            <a:extLst>
              <a:ext uri="{FF2B5EF4-FFF2-40B4-BE49-F238E27FC236}">
                <a16:creationId xmlns:a16="http://schemas.microsoft.com/office/drawing/2014/main" id="{8B5C5477-A9A0-4CBD-B5F3-8644E3A78631}"/>
              </a:ext>
            </a:extLst>
          </p:cNvPr>
          <p:cNvSpPr/>
          <p:nvPr/>
        </p:nvSpPr>
        <p:spPr>
          <a:xfrm>
            <a:off x="5548544" y="4793942"/>
            <a:ext cx="248574" cy="253916"/>
          </a:xfrm>
          <a:prstGeom prst="flowChartConnector">
            <a:avLst/>
          </a:prstGeom>
          <a:solidFill>
            <a:srgbClr val="2AA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1</a:t>
            </a:r>
          </a:p>
        </p:txBody>
      </p:sp>
      <p:sp>
        <p:nvSpPr>
          <p:cNvPr id="15" name="Flowchart: Connector 14">
            <a:extLst>
              <a:ext uri="{FF2B5EF4-FFF2-40B4-BE49-F238E27FC236}">
                <a16:creationId xmlns:a16="http://schemas.microsoft.com/office/drawing/2014/main" id="{FEDC82E1-5C6A-4C3A-9E51-A3EF4AD94F40}"/>
              </a:ext>
            </a:extLst>
          </p:cNvPr>
          <p:cNvSpPr/>
          <p:nvPr/>
        </p:nvSpPr>
        <p:spPr>
          <a:xfrm>
            <a:off x="7972739" y="4793942"/>
            <a:ext cx="248574" cy="253916"/>
          </a:xfrm>
          <a:prstGeom prst="flowChartConnector">
            <a:avLst/>
          </a:prstGeom>
          <a:solidFill>
            <a:srgbClr val="2AA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2</a:t>
            </a:r>
          </a:p>
        </p:txBody>
      </p:sp>
      <p:sp>
        <p:nvSpPr>
          <p:cNvPr id="17" name="Flowchart: Connector 16">
            <a:extLst>
              <a:ext uri="{FF2B5EF4-FFF2-40B4-BE49-F238E27FC236}">
                <a16:creationId xmlns:a16="http://schemas.microsoft.com/office/drawing/2014/main" id="{A1385836-EA0E-4F56-81D8-61723C88E813}"/>
              </a:ext>
            </a:extLst>
          </p:cNvPr>
          <p:cNvSpPr/>
          <p:nvPr/>
        </p:nvSpPr>
        <p:spPr>
          <a:xfrm>
            <a:off x="10091806" y="4793942"/>
            <a:ext cx="248574" cy="253916"/>
          </a:xfrm>
          <a:prstGeom prst="flowChartConnector">
            <a:avLst/>
          </a:prstGeom>
          <a:solidFill>
            <a:srgbClr val="2AA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3</a:t>
            </a:r>
          </a:p>
        </p:txBody>
      </p:sp>
    </p:spTree>
    <p:extLst>
      <p:ext uri="{BB962C8B-B14F-4D97-AF65-F5344CB8AC3E}">
        <p14:creationId xmlns:p14="http://schemas.microsoft.com/office/powerpoint/2010/main" val="379551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ECD8DE-DAFC-46FD-93C5-F6EEBF0A460B}"/>
              </a:ext>
            </a:extLst>
          </p:cNvPr>
          <p:cNvSpPr>
            <a:spLocks noGrp="1"/>
          </p:cNvSpPr>
          <p:nvPr>
            <p:ph idx="1"/>
          </p:nvPr>
        </p:nvSpPr>
        <p:spPr/>
        <p:txBody>
          <a:bodyPr>
            <a:normAutofit/>
          </a:bodyPr>
          <a:lstStyle/>
          <a:p>
            <a:r>
              <a:rPr lang="en-GB" sz="1200" dirty="0"/>
              <a:t>EU and UK reporting strategy</a:t>
            </a:r>
          </a:p>
          <a:p>
            <a:pPr lvl="1"/>
            <a:r>
              <a:rPr lang="en-US" sz="1200" dirty="0"/>
              <a:t>Though the UK vision is felt to be more comprehensive than Europe’s but </a:t>
            </a:r>
            <a:r>
              <a:rPr lang="en-US" sz="1200" b="1" dirty="0"/>
              <a:t>53% believe there is a disconnect between high-level messaging about the desire to ‘simplify’ UK rule books </a:t>
            </a:r>
            <a:r>
              <a:rPr lang="en-GB" sz="1200" dirty="0"/>
              <a:t>with a detailed data collection drive</a:t>
            </a:r>
          </a:p>
          <a:p>
            <a:pPr lvl="1"/>
            <a:r>
              <a:rPr lang="en-US" sz="1200" dirty="0"/>
              <a:t>A joined-up approach is required to: rule book text (i.e., </a:t>
            </a:r>
            <a:r>
              <a:rPr lang="en-US" sz="1200" b="1" dirty="0"/>
              <a:t>dictionaries/ glossaries), data model and interpretative standards</a:t>
            </a:r>
            <a:r>
              <a:rPr lang="en-US" sz="1200" dirty="0"/>
              <a:t> which will result in lower costs &amp; higher quality outcomes</a:t>
            </a:r>
            <a:endParaRPr lang="en-GB" sz="1200" dirty="0"/>
          </a:p>
          <a:p>
            <a:pPr lvl="1"/>
            <a:r>
              <a:rPr lang="en-US" sz="1200" dirty="0"/>
              <a:t>EMIR Article 9 rewrite is a great opportunity to get OTC data quality issues sorted through </a:t>
            </a:r>
            <a:r>
              <a:rPr lang="en-GB" sz="1200" b="1" dirty="0"/>
              <a:t>upstream alignment of standard texts to a common glossary. </a:t>
            </a:r>
            <a:r>
              <a:rPr lang="en-GB" sz="1200" dirty="0"/>
              <a:t>T</a:t>
            </a:r>
            <a:r>
              <a:rPr lang="en-US" sz="1200" dirty="0"/>
              <a:t>he </a:t>
            </a:r>
            <a:r>
              <a:rPr lang="en-US" sz="1200" b="1" dirty="0"/>
              <a:t>UK ‘EMIR’ technical standards will likely be consistent with other standards across the globe</a:t>
            </a:r>
            <a:br>
              <a:rPr lang="en-US" sz="1200" b="1" dirty="0"/>
            </a:br>
            <a:endParaRPr lang="en-US" sz="1200" dirty="0"/>
          </a:p>
          <a:p>
            <a:r>
              <a:rPr lang="en-US" sz="1200" dirty="0"/>
              <a:t>Target approach</a:t>
            </a:r>
          </a:p>
          <a:p>
            <a:pPr lvl="1"/>
            <a:r>
              <a:rPr lang="en-GB" sz="1200" dirty="0"/>
              <a:t>A </a:t>
            </a:r>
            <a:r>
              <a:rPr lang="en-GB" sz="1200" b="1" dirty="0"/>
              <a:t>three-stage </a:t>
            </a:r>
            <a:r>
              <a:rPr lang="en-GB" sz="1200" dirty="0"/>
              <a:t>ontology-based approach to link the </a:t>
            </a:r>
            <a:r>
              <a:rPr lang="en-GB" sz="1200" b="1" dirty="0"/>
              <a:t>legal</a:t>
            </a:r>
            <a:r>
              <a:rPr lang="en-GB" sz="1200" dirty="0"/>
              <a:t> </a:t>
            </a:r>
            <a:r>
              <a:rPr lang="en-GB" sz="1200" b="1" dirty="0"/>
              <a:t>obligations </a:t>
            </a:r>
            <a:r>
              <a:rPr lang="en-GB" sz="1200" dirty="0"/>
              <a:t>(e.g., pricing notation, settlement dates) to a </a:t>
            </a:r>
            <a:r>
              <a:rPr lang="en-GB" sz="1200" b="1" dirty="0"/>
              <a:t>common business view of data requirements </a:t>
            </a:r>
            <a:r>
              <a:rPr lang="en-GB" sz="1200" dirty="0"/>
              <a:t>in the second stage which enables organisation to </a:t>
            </a:r>
            <a:r>
              <a:rPr lang="en-GB" sz="1200" b="1" dirty="0"/>
              <a:t>map to their IT systems’ reporting artefacts</a:t>
            </a:r>
            <a:r>
              <a:rPr lang="en-GB" sz="1200" dirty="0"/>
              <a:t> in a third stage</a:t>
            </a:r>
          </a:p>
          <a:p>
            <a:pPr lvl="1"/>
            <a:r>
              <a:rPr lang="en-GB" sz="1200" dirty="0"/>
              <a:t>As regulators are now exploring the </a:t>
            </a:r>
            <a:r>
              <a:rPr lang="en-GB" sz="1200" b="1" dirty="0"/>
              <a:t>disambiguation of text via SBVR </a:t>
            </a:r>
            <a:r>
              <a:rPr lang="en-GB" sz="1200" dirty="0"/>
              <a:t>and aligning to </a:t>
            </a:r>
            <a:r>
              <a:rPr lang="en-GB" sz="1200" b="1" dirty="0"/>
              <a:t>ISO</a:t>
            </a:r>
            <a:r>
              <a:rPr lang="en-GB" sz="1200" dirty="0"/>
              <a:t> </a:t>
            </a:r>
            <a:r>
              <a:rPr lang="en-GB" sz="1200" b="1" dirty="0"/>
              <a:t>standards</a:t>
            </a:r>
            <a:r>
              <a:rPr lang="en-GB" sz="1200" dirty="0"/>
              <a:t>, it will be helpful to tie clarifying semantic interpretation to the actual messages used in the industry’s internal systems</a:t>
            </a:r>
          </a:p>
          <a:p>
            <a:pPr lvl="1"/>
            <a:r>
              <a:rPr lang="en-GB" sz="1200" b="1" dirty="0"/>
              <a:t>industry engagement should be formalised with attention on governance, a secretariat and project office</a:t>
            </a:r>
            <a:r>
              <a:rPr lang="en-GB" sz="1200" dirty="0"/>
              <a:t> with guidance from the UK regulators. </a:t>
            </a:r>
            <a:r>
              <a:rPr lang="en-GB" sz="1200" b="1" dirty="0"/>
              <a:t> </a:t>
            </a:r>
          </a:p>
          <a:p>
            <a:pPr marL="457200" lvl="1" indent="0">
              <a:buNone/>
            </a:pPr>
            <a:endParaRPr lang="en-GB" sz="1200" dirty="0"/>
          </a:p>
          <a:p>
            <a:r>
              <a:rPr lang="en-US" sz="1200" dirty="0"/>
              <a:t>JWG project + Industry oversight</a:t>
            </a:r>
          </a:p>
          <a:p>
            <a:pPr lvl="1"/>
            <a:r>
              <a:rPr lang="en-US" sz="1200" dirty="0"/>
              <a:t>A March survey showed </a:t>
            </a:r>
            <a:r>
              <a:rPr lang="en-US" sz="1200" b="1" dirty="0"/>
              <a:t>60% feel that the project should be moving now </a:t>
            </a:r>
            <a:r>
              <a:rPr lang="en-US" sz="1200" dirty="0"/>
              <a:t>to achieve better outcomes in 2021</a:t>
            </a:r>
            <a:endParaRPr lang="en-US" sz="1200" b="1" dirty="0"/>
          </a:p>
          <a:p>
            <a:pPr lvl="1"/>
            <a:r>
              <a:rPr lang="en-GB" sz="1200" b="1" dirty="0"/>
              <a:t>Project management / secretariat will be funded by subscription to JWG </a:t>
            </a:r>
            <a:r>
              <a:rPr lang="en-GB" sz="1200" dirty="0"/>
              <a:t>by vendors, consultants, and other service providers (</a:t>
            </a:r>
            <a:r>
              <a:rPr lang="en-GB" sz="1200" b="1" dirty="0"/>
              <a:t>open</a:t>
            </a:r>
            <a:r>
              <a:rPr lang="en-GB" sz="1200" dirty="0"/>
              <a:t> </a:t>
            </a:r>
            <a:r>
              <a:rPr lang="en-GB" sz="1200" b="1" dirty="0"/>
              <a:t>to all</a:t>
            </a:r>
            <a:r>
              <a:rPr lang="en-GB" sz="1200" dirty="0"/>
              <a:t>)</a:t>
            </a:r>
          </a:p>
          <a:p>
            <a:pPr lvl="1"/>
            <a:r>
              <a:rPr lang="en-GB" sz="1200" b="1" dirty="0"/>
              <a:t>Dedicated resource from the firms </a:t>
            </a:r>
            <a:r>
              <a:rPr lang="en-GB" sz="1200" dirty="0"/>
              <a:t>and some form of </a:t>
            </a:r>
            <a:r>
              <a:rPr lang="en-GB" sz="1200" b="1" dirty="0"/>
              <a:t>engagement from the regulators </a:t>
            </a:r>
            <a:r>
              <a:rPr lang="en-GB" sz="1200" dirty="0"/>
              <a:t>is critical to the success of the effort</a:t>
            </a:r>
          </a:p>
          <a:p>
            <a:endParaRPr lang="en-GB" sz="1200" dirty="0"/>
          </a:p>
        </p:txBody>
      </p:sp>
      <p:sp>
        <p:nvSpPr>
          <p:cNvPr id="3" name="Title 2">
            <a:extLst>
              <a:ext uri="{FF2B5EF4-FFF2-40B4-BE49-F238E27FC236}">
                <a16:creationId xmlns:a16="http://schemas.microsoft.com/office/drawing/2014/main" id="{4F19BF77-D093-4CA2-BC66-3609950E592D}"/>
              </a:ext>
            </a:extLst>
          </p:cNvPr>
          <p:cNvSpPr>
            <a:spLocks noGrp="1"/>
          </p:cNvSpPr>
          <p:nvPr>
            <p:ph type="title"/>
          </p:nvPr>
        </p:nvSpPr>
        <p:spPr/>
        <p:txBody>
          <a:bodyPr/>
          <a:lstStyle/>
          <a:p>
            <a:r>
              <a:rPr lang="en-GB"/>
              <a:t>RRDS 21-22 conclusions</a:t>
            </a:r>
          </a:p>
        </p:txBody>
      </p:sp>
    </p:spTree>
    <p:extLst>
      <p:ext uri="{BB962C8B-B14F-4D97-AF65-F5344CB8AC3E}">
        <p14:creationId xmlns:p14="http://schemas.microsoft.com/office/powerpoint/2010/main" val="350747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Effect transition="in" filter="fade">
                                      <p:cBhvr>
                                        <p:cTn id="41" dur="500"/>
                                        <p:tgtEl>
                                          <p:spTgt spid="2">
                                            <p:txEl>
                                              <p:pRg st="11" end="1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txEl>
                                              <p:pRg st="12" end="12"/>
                                            </p:txEl>
                                          </p:spTgt>
                                        </p:tgtEl>
                                        <p:attrNameLst>
                                          <p:attrName>style.visibility</p:attrName>
                                        </p:attrNameLst>
                                      </p:cBhvr>
                                      <p:to>
                                        <p:strVal val="visible"/>
                                      </p:to>
                                    </p:set>
                                    <p:animEffect transition="in" filter="fade">
                                      <p:cBhvr>
                                        <p:cTn id="44"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AADD942-ED4A-4832-965F-A8A985E3F863}"/>
              </a:ext>
            </a:extLst>
          </p:cNvPr>
          <p:cNvGrpSpPr/>
          <p:nvPr/>
        </p:nvGrpSpPr>
        <p:grpSpPr>
          <a:xfrm>
            <a:off x="917050" y="1243475"/>
            <a:ext cx="5977115" cy="3883270"/>
            <a:chOff x="917050" y="1243474"/>
            <a:chExt cx="5977115" cy="4051509"/>
          </a:xfrm>
        </p:grpSpPr>
        <p:sp>
          <p:nvSpPr>
            <p:cNvPr id="35" name="Rectangle 34">
              <a:extLst>
                <a:ext uri="{FF2B5EF4-FFF2-40B4-BE49-F238E27FC236}">
                  <a16:creationId xmlns:a16="http://schemas.microsoft.com/office/drawing/2014/main" id="{B84CBBDE-0495-40F0-8894-8108F843242F}"/>
                </a:ext>
              </a:extLst>
            </p:cNvPr>
            <p:cNvSpPr/>
            <p:nvPr/>
          </p:nvSpPr>
          <p:spPr>
            <a:xfrm>
              <a:off x="4389619" y="1243474"/>
              <a:ext cx="2504546" cy="4051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EB22AFF-3CB8-4FD5-A280-AD2E936BF366}"/>
                </a:ext>
              </a:extLst>
            </p:cNvPr>
            <p:cNvSpPr/>
            <p:nvPr/>
          </p:nvSpPr>
          <p:spPr>
            <a:xfrm>
              <a:off x="917050" y="1243474"/>
              <a:ext cx="3462713" cy="4051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B8F3485C-C6C6-4951-B792-CC6FFBD67BE1}"/>
                </a:ext>
              </a:extLst>
            </p:cNvPr>
            <p:cNvGrpSpPr/>
            <p:nvPr/>
          </p:nvGrpSpPr>
          <p:grpSpPr>
            <a:xfrm>
              <a:off x="1404678" y="1563017"/>
              <a:ext cx="5454872" cy="623888"/>
              <a:chOff x="1404678" y="1563017"/>
              <a:chExt cx="5454872" cy="623888"/>
            </a:xfrm>
          </p:grpSpPr>
          <p:sp>
            <p:nvSpPr>
              <p:cNvPr id="4" name="Rectangle 3">
                <a:extLst>
                  <a:ext uri="{FF2B5EF4-FFF2-40B4-BE49-F238E27FC236}">
                    <a16:creationId xmlns:a16="http://schemas.microsoft.com/office/drawing/2014/main" id="{FF6131B3-1212-4735-B963-003B77CD6A6C}"/>
                  </a:ext>
                </a:extLst>
              </p:cNvPr>
              <p:cNvSpPr/>
              <p:nvPr/>
            </p:nvSpPr>
            <p:spPr>
              <a:xfrm>
                <a:off x="1404678" y="1563017"/>
                <a:ext cx="5454872" cy="623888"/>
              </a:xfrm>
              <a:prstGeom prst="rect">
                <a:avLst/>
              </a:prstGeom>
              <a:solidFill>
                <a:schemeClr val="bg2">
                  <a:lumMod val="9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44DA4F7-1FAE-4B42-9B06-7BE96A16F776}"/>
                  </a:ext>
                </a:extLst>
              </p:cNvPr>
              <p:cNvSpPr txBox="1"/>
              <p:nvPr/>
            </p:nvSpPr>
            <p:spPr>
              <a:xfrm>
                <a:off x="2627006" y="1614938"/>
                <a:ext cx="1527269"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defRPr sz="1200" b="1"/>
                </a:lvl1pPr>
              </a:lstStyle>
              <a:p>
                <a:pPr algn="ctr"/>
                <a:r>
                  <a:rPr lang="en-GB"/>
                  <a:t>Machine </a:t>
                </a:r>
                <a:r>
                  <a:rPr lang="en-GB" sz="1100"/>
                  <a:t>readable</a:t>
                </a:r>
                <a:r>
                  <a:rPr lang="en-GB"/>
                  <a:t> Rule books</a:t>
                </a:r>
              </a:p>
            </p:txBody>
          </p:sp>
          <p:sp>
            <p:nvSpPr>
              <p:cNvPr id="8" name="TextBox 7">
                <a:extLst>
                  <a:ext uri="{FF2B5EF4-FFF2-40B4-BE49-F238E27FC236}">
                    <a16:creationId xmlns:a16="http://schemas.microsoft.com/office/drawing/2014/main" id="{D7C4D590-32EB-48CC-8A45-E636E72362F7}"/>
                  </a:ext>
                </a:extLst>
              </p:cNvPr>
              <p:cNvSpPr txBox="1"/>
              <p:nvPr/>
            </p:nvSpPr>
            <p:spPr>
              <a:xfrm>
                <a:off x="1481274" y="1653367"/>
                <a:ext cx="877163" cy="430887"/>
              </a:xfrm>
              <a:prstGeom prst="rect">
                <a:avLst/>
              </a:prstGeom>
              <a:solidFill>
                <a:schemeClr val="accent3">
                  <a:lumMod val="20000"/>
                  <a:lumOff val="80000"/>
                </a:schemeClr>
              </a:solidFill>
              <a:ln>
                <a:solidFill>
                  <a:schemeClr val="tx2">
                    <a:lumMod val="50000"/>
                  </a:schemeClr>
                </a:solidFill>
                <a:prstDash val="solid"/>
              </a:ln>
            </p:spPr>
            <p:txBody>
              <a:bodyPr wrap="none" rtlCol="0">
                <a:spAutoFit/>
              </a:bodyPr>
              <a:lstStyle>
                <a:defPPr>
                  <a:defRPr lang="en-US"/>
                </a:defPPr>
                <a:lvl1pPr>
                  <a:defRPr sz="1200" b="1"/>
                </a:lvl1pPr>
              </a:lstStyle>
              <a:p>
                <a:r>
                  <a:rPr lang="en-GB" sz="1100"/>
                  <a:t>Dictionary</a:t>
                </a:r>
                <a:br>
                  <a:rPr lang="en-GB" sz="1100"/>
                </a:br>
                <a:endParaRPr lang="en-GB" sz="1100"/>
              </a:p>
            </p:txBody>
          </p:sp>
          <p:sp>
            <p:nvSpPr>
              <p:cNvPr id="9" name="TextBox 8">
                <a:extLst>
                  <a:ext uri="{FF2B5EF4-FFF2-40B4-BE49-F238E27FC236}">
                    <a16:creationId xmlns:a16="http://schemas.microsoft.com/office/drawing/2014/main" id="{58280DD5-DF92-4A12-9EAF-5533BC84D493}"/>
                  </a:ext>
                </a:extLst>
              </p:cNvPr>
              <p:cNvSpPr txBox="1"/>
              <p:nvPr/>
            </p:nvSpPr>
            <p:spPr>
              <a:xfrm>
                <a:off x="4456317" y="1605738"/>
                <a:ext cx="1295792"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defRPr sz="1200" b="1"/>
                </a:lvl1pPr>
              </a:lstStyle>
              <a:p>
                <a:r>
                  <a:rPr lang="en-GB"/>
                  <a:t>Common Interpretation </a:t>
                </a:r>
              </a:p>
            </p:txBody>
          </p:sp>
          <p:sp>
            <p:nvSpPr>
              <p:cNvPr id="10" name="TextBox 9">
                <a:extLst>
                  <a:ext uri="{FF2B5EF4-FFF2-40B4-BE49-F238E27FC236}">
                    <a16:creationId xmlns:a16="http://schemas.microsoft.com/office/drawing/2014/main" id="{365A249F-A8F8-49FF-A342-9AF3F2D55E68}"/>
                  </a:ext>
                </a:extLst>
              </p:cNvPr>
              <p:cNvSpPr txBox="1"/>
              <p:nvPr/>
            </p:nvSpPr>
            <p:spPr>
              <a:xfrm>
                <a:off x="5887730" y="1624232"/>
                <a:ext cx="931398" cy="430887"/>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defPPr>
                  <a:defRPr lang="en-US"/>
                </a:defPPr>
                <a:lvl1pPr>
                  <a:defRPr sz="1200" b="1"/>
                </a:lvl1pPr>
              </a:lstStyle>
              <a:p>
                <a:r>
                  <a:rPr lang="en-GB" sz="1100"/>
                  <a:t>Standards</a:t>
                </a:r>
                <a:br>
                  <a:rPr lang="en-GB" sz="1100"/>
                </a:br>
                <a:endParaRPr lang="en-GB" sz="1100"/>
              </a:p>
            </p:txBody>
          </p:sp>
        </p:grpSp>
        <p:sp>
          <p:nvSpPr>
            <p:cNvPr id="41" name="TextBox 40">
              <a:extLst>
                <a:ext uri="{FF2B5EF4-FFF2-40B4-BE49-F238E27FC236}">
                  <a16:creationId xmlns:a16="http://schemas.microsoft.com/office/drawing/2014/main" id="{5DC8AE3B-3E72-43B7-AE66-C47ED29DEFC1}"/>
                </a:ext>
              </a:extLst>
            </p:cNvPr>
            <p:cNvSpPr txBox="1"/>
            <p:nvPr/>
          </p:nvSpPr>
          <p:spPr>
            <a:xfrm>
              <a:off x="2118466" y="1273855"/>
              <a:ext cx="1592103" cy="276999"/>
            </a:xfrm>
            <a:prstGeom prst="rect">
              <a:avLst/>
            </a:prstGeom>
            <a:noFill/>
          </p:spPr>
          <p:txBody>
            <a:bodyPr wrap="none" rtlCol="0">
              <a:spAutoFit/>
            </a:bodyPr>
            <a:lstStyle/>
            <a:p>
              <a:r>
                <a:rPr lang="en-GB" sz="1200" b="1"/>
                <a:t>Write the rules right</a:t>
              </a:r>
            </a:p>
          </p:txBody>
        </p:sp>
        <p:sp>
          <p:nvSpPr>
            <p:cNvPr id="43" name="TextBox 42">
              <a:extLst>
                <a:ext uri="{FF2B5EF4-FFF2-40B4-BE49-F238E27FC236}">
                  <a16:creationId xmlns:a16="http://schemas.microsoft.com/office/drawing/2014/main" id="{D1D2694D-65FB-4705-9FE7-8E5798202275}"/>
                </a:ext>
              </a:extLst>
            </p:cNvPr>
            <p:cNvSpPr txBox="1"/>
            <p:nvPr/>
          </p:nvSpPr>
          <p:spPr>
            <a:xfrm>
              <a:off x="4803821" y="1295890"/>
              <a:ext cx="1712328" cy="276999"/>
            </a:xfrm>
            <a:prstGeom prst="rect">
              <a:avLst/>
            </a:prstGeom>
            <a:noFill/>
          </p:spPr>
          <p:txBody>
            <a:bodyPr wrap="none" rtlCol="0">
              <a:spAutoFit/>
            </a:bodyPr>
            <a:lstStyle/>
            <a:p>
              <a:r>
                <a:rPr lang="en-GB" sz="1200" b="1"/>
                <a:t>Get the data correct</a:t>
              </a:r>
            </a:p>
          </p:txBody>
        </p:sp>
      </p:grpSp>
      <p:sp>
        <p:nvSpPr>
          <p:cNvPr id="51" name="Rectangle 50">
            <a:extLst>
              <a:ext uri="{FF2B5EF4-FFF2-40B4-BE49-F238E27FC236}">
                <a16:creationId xmlns:a16="http://schemas.microsoft.com/office/drawing/2014/main" id="{9EF7002F-DBD3-4837-9224-97E640FEA532}"/>
              </a:ext>
            </a:extLst>
          </p:cNvPr>
          <p:cNvSpPr/>
          <p:nvPr/>
        </p:nvSpPr>
        <p:spPr>
          <a:xfrm>
            <a:off x="5603270" y="5458013"/>
            <a:ext cx="2504546" cy="830997"/>
          </a:xfrm>
          <a:prstGeom prst="rect">
            <a:avLst/>
          </a:prstGeom>
          <a:ln>
            <a:solidFill>
              <a:schemeClr val="tx2"/>
            </a:solidFill>
          </a:ln>
        </p:spPr>
        <p:txBody>
          <a:bodyPr wrap="square">
            <a:spAutoFit/>
          </a:bodyPr>
          <a:lstStyle/>
          <a:p>
            <a:r>
              <a:rPr lang="en-GB" sz="1200">
                <a:solidFill>
                  <a:srgbClr val="002060"/>
                </a:solidFill>
              </a:rPr>
              <a:t>FCA/ BoE DRR</a:t>
            </a:r>
          </a:p>
          <a:p>
            <a:pPr algn="ctr"/>
            <a:endParaRPr lang="en-GB" sz="1200">
              <a:solidFill>
                <a:srgbClr val="002060"/>
              </a:solidFill>
            </a:endParaRPr>
          </a:p>
          <a:p>
            <a:pPr algn="ctr"/>
            <a:endParaRPr lang="en-GB" sz="1200">
              <a:solidFill>
                <a:srgbClr val="002060"/>
              </a:solidFill>
            </a:endParaRPr>
          </a:p>
          <a:p>
            <a:pPr algn="ctr"/>
            <a:endParaRPr lang="en-GB" sz="1200">
              <a:solidFill>
                <a:srgbClr val="002060"/>
              </a:solidFill>
            </a:endParaRPr>
          </a:p>
        </p:txBody>
      </p:sp>
      <p:sp>
        <p:nvSpPr>
          <p:cNvPr id="36" name="Rectangle 35">
            <a:extLst>
              <a:ext uri="{FF2B5EF4-FFF2-40B4-BE49-F238E27FC236}">
                <a16:creationId xmlns:a16="http://schemas.microsoft.com/office/drawing/2014/main" id="{523BA426-9C45-4EFC-8089-6193C7DB5B42}"/>
              </a:ext>
            </a:extLst>
          </p:cNvPr>
          <p:cNvSpPr/>
          <p:nvPr/>
        </p:nvSpPr>
        <p:spPr>
          <a:xfrm>
            <a:off x="9547458" y="1243473"/>
            <a:ext cx="2504546" cy="4051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8E45E1FA-1819-48AF-A674-797C3651BC5B}"/>
              </a:ext>
            </a:extLst>
          </p:cNvPr>
          <p:cNvSpPr>
            <a:spLocks noGrp="1"/>
          </p:cNvSpPr>
          <p:nvPr>
            <p:ph type="title"/>
          </p:nvPr>
        </p:nvSpPr>
        <p:spPr/>
        <p:txBody>
          <a:bodyPr/>
          <a:lstStyle/>
          <a:p>
            <a:r>
              <a:rPr lang="en-GB"/>
              <a:t>Transparency 2.0 framework</a:t>
            </a:r>
          </a:p>
        </p:txBody>
      </p:sp>
      <p:sp>
        <p:nvSpPr>
          <p:cNvPr id="5" name="TextBox 4">
            <a:extLst>
              <a:ext uri="{FF2B5EF4-FFF2-40B4-BE49-F238E27FC236}">
                <a16:creationId xmlns:a16="http://schemas.microsoft.com/office/drawing/2014/main" id="{9CE99DFB-40D0-4714-BEE7-58A3BDCA0836}"/>
              </a:ext>
            </a:extLst>
          </p:cNvPr>
          <p:cNvSpPr txBox="1"/>
          <p:nvPr/>
        </p:nvSpPr>
        <p:spPr>
          <a:xfrm>
            <a:off x="3533385" y="935146"/>
            <a:ext cx="1189749" cy="276999"/>
          </a:xfrm>
          <a:prstGeom prst="rect">
            <a:avLst/>
          </a:prstGeom>
          <a:noFill/>
        </p:spPr>
        <p:txBody>
          <a:bodyPr wrap="none" rtlCol="0">
            <a:spAutoFit/>
          </a:bodyPr>
          <a:lstStyle/>
          <a:p>
            <a:r>
              <a:rPr lang="en-GB" sz="1200" b="1"/>
              <a:t>Transparency</a:t>
            </a:r>
          </a:p>
        </p:txBody>
      </p:sp>
      <p:sp>
        <p:nvSpPr>
          <p:cNvPr id="6" name="TextBox 5">
            <a:extLst>
              <a:ext uri="{FF2B5EF4-FFF2-40B4-BE49-F238E27FC236}">
                <a16:creationId xmlns:a16="http://schemas.microsoft.com/office/drawing/2014/main" id="{FB54210A-A7DE-474E-B110-A1D6379E1B49}"/>
              </a:ext>
            </a:extLst>
          </p:cNvPr>
          <p:cNvSpPr txBox="1"/>
          <p:nvPr/>
        </p:nvSpPr>
        <p:spPr>
          <a:xfrm>
            <a:off x="9581983" y="1607243"/>
            <a:ext cx="1234633" cy="446276"/>
          </a:xfrm>
          <a:prstGeom prst="rect">
            <a:avLst/>
          </a:prstGeom>
          <a:solidFill>
            <a:schemeClr val="accent3">
              <a:lumMod val="20000"/>
              <a:lumOff val="80000"/>
            </a:schemeClr>
          </a:solidFill>
          <a:ln>
            <a:solidFill>
              <a:schemeClr val="tx2">
                <a:lumMod val="50000"/>
              </a:schemeClr>
            </a:solidFill>
            <a:prstDash val="solid"/>
          </a:ln>
        </p:spPr>
        <p:txBody>
          <a:bodyPr wrap="none" rtlCol="0">
            <a:spAutoFit/>
          </a:bodyPr>
          <a:lstStyle>
            <a:defPPr>
              <a:defRPr lang="en-US"/>
            </a:defPPr>
            <a:lvl1pPr>
              <a:defRPr sz="1200" b="1"/>
            </a:lvl1pPr>
          </a:lstStyle>
          <a:p>
            <a:r>
              <a:rPr lang="en-GB" sz="1100"/>
              <a:t>Public registries</a:t>
            </a:r>
          </a:p>
          <a:p>
            <a:endParaRPr lang="en-GB" sz="1100"/>
          </a:p>
        </p:txBody>
      </p:sp>
      <p:sp>
        <p:nvSpPr>
          <p:cNvPr id="11" name="TextBox 10">
            <a:extLst>
              <a:ext uri="{FF2B5EF4-FFF2-40B4-BE49-F238E27FC236}">
                <a16:creationId xmlns:a16="http://schemas.microsoft.com/office/drawing/2014/main" id="{E892681C-D31A-4A7F-A7C7-0890903C7CE5}"/>
              </a:ext>
            </a:extLst>
          </p:cNvPr>
          <p:cNvSpPr txBox="1"/>
          <p:nvPr/>
        </p:nvSpPr>
        <p:spPr>
          <a:xfrm>
            <a:off x="10899890" y="1605738"/>
            <a:ext cx="907621" cy="430887"/>
          </a:xfrm>
          <a:prstGeom prst="rect">
            <a:avLst/>
          </a:prstGeom>
          <a:solidFill>
            <a:schemeClr val="accent3">
              <a:lumMod val="20000"/>
              <a:lumOff val="80000"/>
            </a:schemeClr>
          </a:solidFill>
          <a:ln>
            <a:solidFill>
              <a:schemeClr val="tx2">
                <a:lumMod val="50000"/>
              </a:schemeClr>
            </a:solidFill>
            <a:prstDash val="solid"/>
          </a:ln>
        </p:spPr>
        <p:txBody>
          <a:bodyPr wrap="none" rtlCol="0">
            <a:spAutoFit/>
          </a:bodyPr>
          <a:lstStyle>
            <a:defPPr>
              <a:defRPr lang="en-US"/>
            </a:defPPr>
            <a:lvl1pPr>
              <a:defRPr sz="1200" b="1"/>
            </a:lvl1pPr>
          </a:lstStyle>
          <a:p>
            <a:r>
              <a:rPr lang="en-GB" sz="1100"/>
              <a:t>Single Hub</a:t>
            </a:r>
            <a:br>
              <a:rPr lang="en-GB" sz="1100"/>
            </a:br>
            <a:endParaRPr lang="en-GB" sz="1100"/>
          </a:p>
        </p:txBody>
      </p:sp>
      <p:sp>
        <p:nvSpPr>
          <p:cNvPr id="13" name="TextBox 12">
            <a:extLst>
              <a:ext uri="{FF2B5EF4-FFF2-40B4-BE49-F238E27FC236}">
                <a16:creationId xmlns:a16="http://schemas.microsoft.com/office/drawing/2014/main" id="{B220CBD6-1741-430E-A010-7CCED47A1434}"/>
              </a:ext>
            </a:extLst>
          </p:cNvPr>
          <p:cNvSpPr txBox="1"/>
          <p:nvPr/>
        </p:nvSpPr>
        <p:spPr>
          <a:xfrm>
            <a:off x="1404678" y="2248615"/>
            <a:ext cx="2855269" cy="307777"/>
          </a:xfrm>
          <a:prstGeom prst="rect">
            <a:avLst/>
          </a:prstGeom>
          <a:noFill/>
        </p:spPr>
        <p:txBody>
          <a:bodyPr wrap="none" rtlCol="0">
            <a:spAutoFit/>
          </a:bodyPr>
          <a:lstStyle/>
          <a:p>
            <a:r>
              <a:rPr lang="en-GB" sz="1400" b="1" u="sng">
                <a:solidFill>
                  <a:schemeClr val="tx2"/>
                </a:solidFill>
              </a:rPr>
              <a:t>Express reporting requirements</a:t>
            </a:r>
          </a:p>
        </p:txBody>
      </p:sp>
      <p:sp>
        <p:nvSpPr>
          <p:cNvPr id="15" name="TextBox 14">
            <a:extLst>
              <a:ext uri="{FF2B5EF4-FFF2-40B4-BE49-F238E27FC236}">
                <a16:creationId xmlns:a16="http://schemas.microsoft.com/office/drawing/2014/main" id="{A2856243-8C09-4E0B-B50B-A695B917DBB8}"/>
              </a:ext>
            </a:extLst>
          </p:cNvPr>
          <p:cNvSpPr txBox="1"/>
          <p:nvPr/>
        </p:nvSpPr>
        <p:spPr>
          <a:xfrm>
            <a:off x="9716138" y="2257162"/>
            <a:ext cx="2351926" cy="307777"/>
          </a:xfrm>
          <a:prstGeom prst="rect">
            <a:avLst/>
          </a:prstGeom>
          <a:noFill/>
        </p:spPr>
        <p:txBody>
          <a:bodyPr wrap="none" rtlCol="0">
            <a:spAutoFit/>
          </a:bodyPr>
          <a:lstStyle/>
          <a:p>
            <a:r>
              <a:rPr lang="en-GB" sz="1400" b="1" u="sng">
                <a:solidFill>
                  <a:schemeClr val="tx2"/>
                </a:solidFill>
              </a:rPr>
              <a:t>Data processing strategy</a:t>
            </a:r>
          </a:p>
        </p:txBody>
      </p:sp>
      <p:sp>
        <p:nvSpPr>
          <p:cNvPr id="16" name="TextBox 15">
            <a:extLst>
              <a:ext uri="{FF2B5EF4-FFF2-40B4-BE49-F238E27FC236}">
                <a16:creationId xmlns:a16="http://schemas.microsoft.com/office/drawing/2014/main" id="{4C175131-349F-40AA-8AD7-2AA48DBB7D86}"/>
              </a:ext>
            </a:extLst>
          </p:cNvPr>
          <p:cNvSpPr txBox="1"/>
          <p:nvPr/>
        </p:nvSpPr>
        <p:spPr>
          <a:xfrm>
            <a:off x="10079074" y="3893192"/>
            <a:ext cx="1475084" cy="307777"/>
          </a:xfrm>
          <a:prstGeom prst="rect">
            <a:avLst/>
          </a:prstGeom>
          <a:noFill/>
        </p:spPr>
        <p:txBody>
          <a:bodyPr wrap="none" rtlCol="0">
            <a:spAutoFit/>
          </a:bodyPr>
          <a:lstStyle/>
          <a:p>
            <a:r>
              <a:rPr lang="en-GB" sz="1400" b="1" u="sng">
                <a:solidFill>
                  <a:schemeClr val="tx2"/>
                </a:solidFill>
              </a:rPr>
              <a:t>Cloud Strategy</a:t>
            </a:r>
          </a:p>
        </p:txBody>
      </p:sp>
      <p:sp>
        <p:nvSpPr>
          <p:cNvPr id="17" name="Content Placeholder 1">
            <a:extLst>
              <a:ext uri="{FF2B5EF4-FFF2-40B4-BE49-F238E27FC236}">
                <a16:creationId xmlns:a16="http://schemas.microsoft.com/office/drawing/2014/main" id="{DAD37D6C-EE0F-4A26-8262-E66A8E71A445}"/>
              </a:ext>
            </a:extLst>
          </p:cNvPr>
          <p:cNvSpPr txBox="1">
            <a:spLocks/>
          </p:cNvSpPr>
          <p:nvPr/>
        </p:nvSpPr>
        <p:spPr>
          <a:xfrm>
            <a:off x="9632695" y="2613835"/>
            <a:ext cx="2181791" cy="77892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sz="1200"/>
              <a:t>Who reports what to whom</a:t>
            </a:r>
          </a:p>
          <a:p>
            <a:pPr marL="268288" lvl="1" indent="-242888">
              <a:buFont typeface="Wingdings" panose="05000000000000000000" pitchFamily="2" charset="2"/>
              <a:buChar char="§"/>
            </a:pPr>
            <a:r>
              <a:rPr lang="en-GB" sz="1200"/>
              <a:t>Summary of statistics reporting requirements</a:t>
            </a:r>
          </a:p>
          <a:p>
            <a:pPr marL="268288" lvl="1" indent="-242888">
              <a:buFont typeface="Wingdings" panose="05000000000000000000" pitchFamily="2" charset="2"/>
              <a:buChar char="§"/>
            </a:pPr>
            <a:r>
              <a:rPr lang="en-GB" sz="1200"/>
              <a:t>Single data hub</a:t>
            </a:r>
          </a:p>
        </p:txBody>
      </p:sp>
      <p:sp>
        <p:nvSpPr>
          <p:cNvPr id="18" name="Content Placeholder 1">
            <a:extLst>
              <a:ext uri="{FF2B5EF4-FFF2-40B4-BE49-F238E27FC236}">
                <a16:creationId xmlns:a16="http://schemas.microsoft.com/office/drawing/2014/main" id="{EFCC776E-176F-4759-A4B8-727384CA81EF}"/>
              </a:ext>
            </a:extLst>
          </p:cNvPr>
          <p:cNvSpPr txBox="1">
            <a:spLocks/>
          </p:cNvSpPr>
          <p:nvPr/>
        </p:nvSpPr>
        <p:spPr>
          <a:xfrm>
            <a:off x="1274486" y="2644783"/>
            <a:ext cx="3585556" cy="11627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sz="1200"/>
              <a:t>Legislative process and instruments</a:t>
            </a:r>
          </a:p>
          <a:p>
            <a:pPr marL="268288" lvl="1" indent="-242888">
              <a:buFont typeface="Wingdings" panose="05000000000000000000" pitchFamily="2" charset="2"/>
              <a:buChar char="§"/>
            </a:pPr>
            <a:r>
              <a:rPr lang="en-GB" sz="1200"/>
              <a:t>Inconsistent definitions / formats</a:t>
            </a:r>
          </a:p>
          <a:p>
            <a:pPr marL="268288" lvl="1" indent="-242888">
              <a:buFont typeface="Wingdings" panose="05000000000000000000" pitchFamily="2" charset="2"/>
              <a:buChar char="§"/>
            </a:pPr>
            <a:r>
              <a:rPr lang="en-GB" sz="1200"/>
              <a:t>Common dictionary/ standards</a:t>
            </a:r>
          </a:p>
          <a:p>
            <a:pPr marL="268288" lvl="1" indent="-242888">
              <a:buFont typeface="Wingdings" panose="05000000000000000000" pitchFamily="2" charset="2"/>
              <a:buChar char="§"/>
            </a:pPr>
            <a:r>
              <a:rPr lang="en-GB" sz="1200"/>
              <a:t>Implementation planning/timing</a:t>
            </a:r>
          </a:p>
          <a:p>
            <a:pPr marL="268288" lvl="1" indent="-242888">
              <a:buFont typeface="Wingdings" panose="05000000000000000000" pitchFamily="2" charset="2"/>
              <a:buChar char="§"/>
            </a:pPr>
            <a:endParaRPr lang="en-GB" sz="1100"/>
          </a:p>
        </p:txBody>
      </p:sp>
      <p:sp>
        <p:nvSpPr>
          <p:cNvPr id="19" name="Content Placeholder 1">
            <a:extLst>
              <a:ext uri="{FF2B5EF4-FFF2-40B4-BE49-F238E27FC236}">
                <a16:creationId xmlns:a16="http://schemas.microsoft.com/office/drawing/2014/main" id="{4A936316-9F5F-4A7C-B900-46CD2DF96A9C}"/>
              </a:ext>
            </a:extLst>
          </p:cNvPr>
          <p:cNvSpPr txBox="1">
            <a:spLocks/>
          </p:cNvSpPr>
          <p:nvPr/>
        </p:nvSpPr>
        <p:spPr>
          <a:xfrm>
            <a:off x="9585938" y="4310904"/>
            <a:ext cx="2410112" cy="104314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sz="1100"/>
              <a:t>Concentration risk</a:t>
            </a:r>
          </a:p>
          <a:p>
            <a:pPr marL="268288" lvl="1" indent="-242888">
              <a:buFont typeface="Wingdings" panose="05000000000000000000" pitchFamily="2" charset="2"/>
              <a:buChar char="§"/>
            </a:pPr>
            <a:r>
              <a:rPr lang="en-GB" sz="1100"/>
              <a:t>User rights to stay in control</a:t>
            </a:r>
          </a:p>
          <a:p>
            <a:pPr marL="268288" lvl="1" indent="-242888">
              <a:buFont typeface="Wingdings" panose="05000000000000000000" pitchFamily="2" charset="2"/>
              <a:buChar char="§"/>
            </a:pPr>
            <a:r>
              <a:rPr lang="en-GB" sz="1100"/>
              <a:t>Firms’ internal IT governance</a:t>
            </a:r>
          </a:p>
          <a:p>
            <a:pPr marL="268288" lvl="1" indent="-242888">
              <a:buFont typeface="Wingdings" panose="05000000000000000000" pitchFamily="2" charset="2"/>
              <a:buChar char="§"/>
            </a:pPr>
            <a:endParaRPr lang="en-GB" sz="1100"/>
          </a:p>
        </p:txBody>
      </p:sp>
      <p:sp>
        <p:nvSpPr>
          <p:cNvPr id="24" name="Content Placeholder 1">
            <a:extLst>
              <a:ext uri="{FF2B5EF4-FFF2-40B4-BE49-F238E27FC236}">
                <a16:creationId xmlns:a16="http://schemas.microsoft.com/office/drawing/2014/main" id="{2F6270B6-E26E-4C73-B8B4-68550086C090}"/>
              </a:ext>
            </a:extLst>
          </p:cNvPr>
          <p:cNvSpPr txBox="1">
            <a:spLocks/>
          </p:cNvSpPr>
          <p:nvPr/>
        </p:nvSpPr>
        <p:spPr>
          <a:xfrm>
            <a:off x="1316397" y="3988534"/>
            <a:ext cx="3031829" cy="11382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lnSpc>
                <a:spcPct val="80000"/>
              </a:lnSpc>
              <a:buFont typeface="Wingdings" panose="05000000000000000000" pitchFamily="2" charset="2"/>
              <a:buChar char="§"/>
            </a:pPr>
            <a:r>
              <a:rPr lang="en-GB" sz="1200"/>
              <a:t>Standardisation of legal terminology and classification of actors, services, products and processes</a:t>
            </a:r>
          </a:p>
          <a:p>
            <a:pPr marL="268288" lvl="1" indent="-242888">
              <a:lnSpc>
                <a:spcPct val="80000"/>
              </a:lnSpc>
              <a:buFont typeface="Wingdings" panose="05000000000000000000" pitchFamily="2" charset="2"/>
              <a:buChar char="§"/>
            </a:pPr>
            <a:r>
              <a:rPr lang="en-GB" sz="1200"/>
              <a:t>Human- and machine-readable legal and regulatory language </a:t>
            </a:r>
          </a:p>
        </p:txBody>
      </p:sp>
      <p:sp>
        <p:nvSpPr>
          <p:cNvPr id="26" name="TextBox 25">
            <a:extLst>
              <a:ext uri="{FF2B5EF4-FFF2-40B4-BE49-F238E27FC236}">
                <a16:creationId xmlns:a16="http://schemas.microsoft.com/office/drawing/2014/main" id="{8B9F6999-4655-4C83-A3AB-2F36D28CE3DF}"/>
              </a:ext>
            </a:extLst>
          </p:cNvPr>
          <p:cNvSpPr txBox="1"/>
          <p:nvPr/>
        </p:nvSpPr>
        <p:spPr>
          <a:xfrm>
            <a:off x="1518610" y="3594319"/>
            <a:ext cx="2749471" cy="307777"/>
          </a:xfrm>
          <a:prstGeom prst="rect">
            <a:avLst/>
          </a:prstGeom>
          <a:noFill/>
        </p:spPr>
        <p:txBody>
          <a:bodyPr wrap="none" rtlCol="0">
            <a:spAutoFit/>
          </a:bodyPr>
          <a:lstStyle/>
          <a:p>
            <a:r>
              <a:rPr lang="en-GB" sz="1400" b="1" u="sng">
                <a:solidFill>
                  <a:schemeClr val="tx2"/>
                </a:solidFill>
              </a:rPr>
              <a:t>Establish semantic references</a:t>
            </a:r>
          </a:p>
        </p:txBody>
      </p:sp>
      <p:sp>
        <p:nvSpPr>
          <p:cNvPr id="28" name="Content Placeholder 1">
            <a:extLst>
              <a:ext uri="{FF2B5EF4-FFF2-40B4-BE49-F238E27FC236}">
                <a16:creationId xmlns:a16="http://schemas.microsoft.com/office/drawing/2014/main" id="{CB7C8CC7-4A7C-4606-B7CB-214087EF9F6C}"/>
              </a:ext>
            </a:extLst>
          </p:cNvPr>
          <p:cNvSpPr txBox="1">
            <a:spLocks/>
          </p:cNvSpPr>
          <p:nvPr/>
        </p:nvSpPr>
        <p:spPr>
          <a:xfrm>
            <a:off x="4510920" y="3923324"/>
            <a:ext cx="2184700" cy="116276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sz="4800"/>
              <a:t>Regulatory Clearing House</a:t>
            </a:r>
          </a:p>
          <a:p>
            <a:pPr marL="268288" lvl="1" indent="-242888">
              <a:buFont typeface="Wingdings" panose="05000000000000000000" pitchFamily="2" charset="2"/>
              <a:buChar char="§"/>
            </a:pPr>
            <a:r>
              <a:rPr lang="en-GB" sz="4800"/>
              <a:t>‘Pro-competitive’ reporting rules</a:t>
            </a:r>
          </a:p>
          <a:p>
            <a:pPr marL="268288" lvl="1" indent="-242888">
              <a:buFont typeface="Wingdings" panose="05000000000000000000" pitchFamily="2" charset="2"/>
              <a:buChar char="§"/>
            </a:pPr>
            <a:r>
              <a:rPr lang="en-GB" sz="4800"/>
              <a:t>Improving market transparency</a:t>
            </a:r>
          </a:p>
          <a:p>
            <a:pPr marL="268288" lvl="1" indent="-242888">
              <a:buFont typeface="Wingdings" panose="05000000000000000000" pitchFamily="2" charset="2"/>
              <a:buChar char="§"/>
            </a:pPr>
            <a:endParaRPr lang="en-GB" sz="900"/>
          </a:p>
        </p:txBody>
      </p:sp>
      <p:sp>
        <p:nvSpPr>
          <p:cNvPr id="30" name="TextBox 29">
            <a:extLst>
              <a:ext uri="{FF2B5EF4-FFF2-40B4-BE49-F238E27FC236}">
                <a16:creationId xmlns:a16="http://schemas.microsoft.com/office/drawing/2014/main" id="{2F08AEED-12F7-4A2C-901C-FE759FAAD4F8}"/>
              </a:ext>
            </a:extLst>
          </p:cNvPr>
          <p:cNvSpPr txBox="1"/>
          <p:nvPr/>
        </p:nvSpPr>
        <p:spPr>
          <a:xfrm>
            <a:off x="4903726" y="3590316"/>
            <a:ext cx="1354858" cy="307777"/>
          </a:xfrm>
          <a:prstGeom prst="rect">
            <a:avLst/>
          </a:prstGeom>
          <a:noFill/>
        </p:spPr>
        <p:txBody>
          <a:bodyPr wrap="none" rtlCol="0">
            <a:spAutoFit/>
          </a:bodyPr>
          <a:lstStyle/>
          <a:p>
            <a:r>
              <a:rPr lang="en-GB" sz="1400" b="1" u="sng">
                <a:solidFill>
                  <a:schemeClr val="tx2"/>
                </a:solidFill>
              </a:rPr>
              <a:t>Interpretation</a:t>
            </a:r>
          </a:p>
        </p:txBody>
      </p:sp>
      <p:pic>
        <p:nvPicPr>
          <p:cNvPr id="38" name="Picture 37">
            <a:extLst>
              <a:ext uri="{FF2B5EF4-FFF2-40B4-BE49-F238E27FC236}">
                <a16:creationId xmlns:a16="http://schemas.microsoft.com/office/drawing/2014/main" id="{A0E57EC5-F27E-42B9-B77F-2BE6158F8C71}"/>
              </a:ext>
            </a:extLst>
          </p:cNvPr>
          <p:cNvPicPr>
            <a:picLocks noChangeAspect="1"/>
          </p:cNvPicPr>
          <p:nvPr/>
        </p:nvPicPr>
        <p:blipFill>
          <a:blip r:embed="rId2"/>
          <a:stretch>
            <a:fillRect/>
          </a:stretch>
        </p:blipFill>
        <p:spPr>
          <a:xfrm>
            <a:off x="1478923" y="5301341"/>
            <a:ext cx="812396" cy="609297"/>
          </a:xfrm>
          <a:prstGeom prst="rect">
            <a:avLst/>
          </a:prstGeom>
        </p:spPr>
      </p:pic>
      <p:sp>
        <p:nvSpPr>
          <p:cNvPr id="39" name="Content Placeholder 1">
            <a:extLst>
              <a:ext uri="{FF2B5EF4-FFF2-40B4-BE49-F238E27FC236}">
                <a16:creationId xmlns:a16="http://schemas.microsoft.com/office/drawing/2014/main" id="{03E2FC54-F0D3-4316-A4B0-8CA1E07C4D51}"/>
              </a:ext>
            </a:extLst>
          </p:cNvPr>
          <p:cNvSpPr txBox="1">
            <a:spLocks/>
          </p:cNvSpPr>
          <p:nvPr/>
        </p:nvSpPr>
        <p:spPr>
          <a:xfrm>
            <a:off x="4589577" y="2643807"/>
            <a:ext cx="2184700" cy="120164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0"/>
              </a:spcBef>
              <a:spcAft>
                <a:spcPts val="800"/>
              </a:spcAft>
              <a:buClr>
                <a:srgbClr val="3682A2"/>
              </a:buClr>
              <a:buSzPct val="80000"/>
              <a:buFont typeface="Wingdings 3" panose="05040102010807070707" pitchFamily="18" charset="2"/>
              <a:buChar char=""/>
              <a:defRPr sz="1800" kern="1200">
                <a:solidFill>
                  <a:srgbClr val="053657"/>
                </a:solidFill>
                <a:latin typeface="+mn-lt"/>
                <a:ea typeface="+mn-ea"/>
                <a:cs typeface="+mn-cs"/>
              </a:defRPr>
            </a:lvl1pPr>
            <a:lvl2pPr marL="685800" indent="-228600" algn="l" defTabSz="914400" rtl="0" eaLnBrk="1" latinLnBrk="0" hangingPunct="1">
              <a:lnSpc>
                <a:spcPct val="100000"/>
              </a:lnSpc>
              <a:spcBef>
                <a:spcPts val="0"/>
              </a:spcBef>
              <a:spcAft>
                <a:spcPts val="800"/>
              </a:spcAft>
              <a:buClr>
                <a:srgbClr val="3682A2"/>
              </a:buClr>
              <a:buFont typeface="Century Gothic" panose="020B0502020202020204" pitchFamily="34" charset="0"/>
              <a:buChar char="─"/>
              <a:defRPr sz="1400" kern="1200">
                <a:solidFill>
                  <a:srgbClr val="053657"/>
                </a:solidFill>
                <a:latin typeface="+mn-lt"/>
                <a:ea typeface="+mn-ea"/>
                <a:cs typeface="+mn-cs"/>
              </a:defRPr>
            </a:lvl2pPr>
            <a:lvl3pPr marL="11430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200" kern="1200">
                <a:solidFill>
                  <a:srgbClr val="053657"/>
                </a:solidFill>
                <a:latin typeface="+mn-lt"/>
                <a:ea typeface="+mn-ea"/>
                <a:cs typeface="+mn-cs"/>
              </a:defRPr>
            </a:lvl3pPr>
            <a:lvl4pPr marL="16002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4pPr>
            <a:lvl5pPr marL="2057400" indent="-228600" algn="l" defTabSz="914400" rtl="0" eaLnBrk="1" latinLnBrk="0" hangingPunct="1">
              <a:lnSpc>
                <a:spcPct val="100000"/>
              </a:lnSpc>
              <a:spcBef>
                <a:spcPts val="400"/>
              </a:spcBef>
              <a:spcAft>
                <a:spcPts val="800"/>
              </a:spcAft>
              <a:buClr>
                <a:srgbClr val="3682A2"/>
              </a:buClr>
              <a:buFont typeface="Arial" panose="020B0604020202020204" pitchFamily="34" charset="0"/>
              <a:buChar char="•"/>
              <a:defRPr sz="1100" kern="1200">
                <a:solidFill>
                  <a:srgbClr val="0536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lvl="1" indent="-242888">
              <a:buFont typeface="Wingdings" panose="05000000000000000000" pitchFamily="2" charset="2"/>
              <a:buChar char="§"/>
            </a:pPr>
            <a:r>
              <a:rPr lang="en-GB"/>
              <a:t>Data model</a:t>
            </a:r>
          </a:p>
          <a:p>
            <a:pPr marL="268288" lvl="1" indent="-242888">
              <a:buFont typeface="Wingdings" panose="05000000000000000000" pitchFamily="2" charset="2"/>
              <a:buChar char="§"/>
            </a:pPr>
            <a:r>
              <a:rPr lang="en-GB"/>
              <a:t>Operational standards</a:t>
            </a:r>
          </a:p>
          <a:p>
            <a:pPr marL="268288" lvl="1" indent="-242888">
              <a:buFont typeface="Wingdings" panose="05000000000000000000" pitchFamily="2" charset="2"/>
              <a:buChar char="§"/>
            </a:pPr>
            <a:r>
              <a:rPr lang="en-GB"/>
              <a:t>Code</a:t>
            </a:r>
          </a:p>
          <a:p>
            <a:pPr marL="268288" lvl="1" indent="-242888">
              <a:buFont typeface="Wingdings" panose="05000000000000000000" pitchFamily="2" charset="2"/>
              <a:buChar char="§"/>
            </a:pPr>
            <a:r>
              <a:rPr lang="en-GB"/>
              <a:t>CPMI/ IOSCO OTC message standards</a:t>
            </a:r>
          </a:p>
          <a:p>
            <a:pPr marL="268288" lvl="1" indent="-242888">
              <a:buFont typeface="Wingdings" panose="05000000000000000000" pitchFamily="2" charset="2"/>
              <a:buChar char="§"/>
            </a:pPr>
            <a:endParaRPr lang="en-GB" sz="1000"/>
          </a:p>
        </p:txBody>
      </p:sp>
      <p:sp>
        <p:nvSpPr>
          <p:cNvPr id="40" name="TextBox 39">
            <a:extLst>
              <a:ext uri="{FF2B5EF4-FFF2-40B4-BE49-F238E27FC236}">
                <a16:creationId xmlns:a16="http://schemas.microsoft.com/office/drawing/2014/main" id="{9078B2DF-38FC-4B91-9A63-BA4D862FF286}"/>
              </a:ext>
            </a:extLst>
          </p:cNvPr>
          <p:cNvSpPr txBox="1"/>
          <p:nvPr/>
        </p:nvSpPr>
        <p:spPr>
          <a:xfrm>
            <a:off x="4763246" y="2289282"/>
            <a:ext cx="1837362" cy="307777"/>
          </a:xfrm>
          <a:prstGeom prst="rect">
            <a:avLst/>
          </a:prstGeom>
          <a:noFill/>
        </p:spPr>
        <p:txBody>
          <a:bodyPr wrap="none" rtlCol="0">
            <a:spAutoFit/>
          </a:bodyPr>
          <a:lstStyle/>
          <a:p>
            <a:r>
              <a:rPr lang="en-GB" sz="1400" b="1" u="sng">
                <a:solidFill>
                  <a:schemeClr val="tx2"/>
                </a:solidFill>
              </a:rPr>
              <a:t>Input/ Output layer</a:t>
            </a:r>
          </a:p>
        </p:txBody>
      </p:sp>
      <p:sp>
        <p:nvSpPr>
          <p:cNvPr id="42" name="TextBox 41">
            <a:extLst>
              <a:ext uri="{FF2B5EF4-FFF2-40B4-BE49-F238E27FC236}">
                <a16:creationId xmlns:a16="http://schemas.microsoft.com/office/drawing/2014/main" id="{6E78B704-60A4-4BFC-84C8-D6F47C395DA9}"/>
              </a:ext>
            </a:extLst>
          </p:cNvPr>
          <p:cNvSpPr txBox="1"/>
          <p:nvPr/>
        </p:nvSpPr>
        <p:spPr>
          <a:xfrm>
            <a:off x="9616608" y="962072"/>
            <a:ext cx="2400016" cy="276999"/>
          </a:xfrm>
          <a:prstGeom prst="rect">
            <a:avLst/>
          </a:prstGeom>
          <a:noFill/>
        </p:spPr>
        <p:txBody>
          <a:bodyPr wrap="none" rtlCol="0">
            <a:spAutoFit/>
          </a:bodyPr>
          <a:lstStyle/>
          <a:p>
            <a:r>
              <a:rPr lang="en-GB" sz="1200" b="1"/>
              <a:t>Transparency 2.0 vision reset?</a:t>
            </a:r>
          </a:p>
        </p:txBody>
      </p:sp>
      <p:pic>
        <p:nvPicPr>
          <p:cNvPr id="45" name="Picture 44">
            <a:extLst>
              <a:ext uri="{FF2B5EF4-FFF2-40B4-BE49-F238E27FC236}">
                <a16:creationId xmlns:a16="http://schemas.microsoft.com/office/drawing/2014/main" id="{7B6D4BAB-BB60-4E13-ADEC-C8361A268713}"/>
              </a:ext>
            </a:extLst>
          </p:cNvPr>
          <p:cNvPicPr>
            <a:picLocks noChangeAspect="1"/>
          </p:cNvPicPr>
          <p:nvPr/>
        </p:nvPicPr>
        <p:blipFill>
          <a:blip r:embed="rId3"/>
          <a:stretch>
            <a:fillRect/>
          </a:stretch>
        </p:blipFill>
        <p:spPr>
          <a:xfrm>
            <a:off x="396505" y="5614526"/>
            <a:ext cx="658871" cy="930256"/>
          </a:xfrm>
          <a:prstGeom prst="rect">
            <a:avLst/>
          </a:prstGeom>
        </p:spPr>
      </p:pic>
      <p:pic>
        <p:nvPicPr>
          <p:cNvPr id="44" name="Picture 43">
            <a:extLst>
              <a:ext uri="{FF2B5EF4-FFF2-40B4-BE49-F238E27FC236}">
                <a16:creationId xmlns:a16="http://schemas.microsoft.com/office/drawing/2014/main" id="{FC586890-D784-4E6C-9D9B-69EE457B90A8}"/>
              </a:ext>
            </a:extLst>
          </p:cNvPr>
          <p:cNvPicPr>
            <a:picLocks noChangeAspect="1"/>
          </p:cNvPicPr>
          <p:nvPr/>
        </p:nvPicPr>
        <p:blipFill>
          <a:blip r:embed="rId4"/>
          <a:stretch>
            <a:fillRect/>
          </a:stretch>
        </p:blipFill>
        <p:spPr>
          <a:xfrm>
            <a:off x="949591" y="5620884"/>
            <a:ext cx="529375" cy="923898"/>
          </a:xfrm>
          <a:prstGeom prst="rect">
            <a:avLst/>
          </a:prstGeom>
          <a:ln>
            <a:solidFill>
              <a:schemeClr val="tx2"/>
            </a:solidFill>
          </a:ln>
        </p:spPr>
      </p:pic>
      <p:sp>
        <p:nvSpPr>
          <p:cNvPr id="47" name="Rectangle 46">
            <a:extLst>
              <a:ext uri="{FF2B5EF4-FFF2-40B4-BE49-F238E27FC236}">
                <a16:creationId xmlns:a16="http://schemas.microsoft.com/office/drawing/2014/main" id="{A0DB995C-5B92-44E4-BF9D-4118278B5933}"/>
              </a:ext>
            </a:extLst>
          </p:cNvPr>
          <p:cNvSpPr/>
          <p:nvPr/>
        </p:nvSpPr>
        <p:spPr>
          <a:xfrm>
            <a:off x="1543816" y="5713785"/>
            <a:ext cx="2743495" cy="830997"/>
          </a:xfrm>
          <a:prstGeom prst="rect">
            <a:avLst/>
          </a:prstGeom>
          <a:ln>
            <a:solidFill>
              <a:schemeClr val="tx2"/>
            </a:solidFill>
          </a:ln>
        </p:spPr>
        <p:txBody>
          <a:bodyPr wrap="square">
            <a:spAutoFit/>
          </a:bodyPr>
          <a:lstStyle/>
          <a:p>
            <a:pPr algn="ctr"/>
            <a:r>
              <a:rPr lang="en-GB" sz="1200">
                <a:solidFill>
                  <a:srgbClr val="002060"/>
                </a:solidFill>
              </a:rPr>
              <a:t>Machine Readable and Executable Reporting Requirements - Proof of Concept (</a:t>
            </a:r>
            <a:r>
              <a:rPr lang="en-GB" sz="1200" err="1">
                <a:solidFill>
                  <a:srgbClr val="002060"/>
                </a:solidFill>
              </a:rPr>
              <a:t>PoC</a:t>
            </a:r>
            <a:r>
              <a:rPr lang="en-GB" sz="1200">
                <a:solidFill>
                  <a:srgbClr val="002060"/>
                </a:solidFill>
              </a:rPr>
              <a:t>) for EMIR Refit</a:t>
            </a:r>
          </a:p>
        </p:txBody>
      </p:sp>
      <p:sp>
        <p:nvSpPr>
          <p:cNvPr id="49" name="Rectangle 48">
            <a:extLst>
              <a:ext uri="{FF2B5EF4-FFF2-40B4-BE49-F238E27FC236}">
                <a16:creationId xmlns:a16="http://schemas.microsoft.com/office/drawing/2014/main" id="{7E0A4AE5-8EDA-4734-88C6-E82089FD60B4}"/>
              </a:ext>
            </a:extLst>
          </p:cNvPr>
          <p:cNvSpPr/>
          <p:nvPr/>
        </p:nvSpPr>
        <p:spPr>
          <a:xfrm>
            <a:off x="4366878" y="5713785"/>
            <a:ext cx="2743495" cy="830997"/>
          </a:xfrm>
          <a:prstGeom prst="rect">
            <a:avLst/>
          </a:prstGeom>
          <a:solidFill>
            <a:schemeClr val="bg1"/>
          </a:solidFill>
          <a:ln>
            <a:solidFill>
              <a:schemeClr val="tx2"/>
            </a:solidFill>
          </a:ln>
        </p:spPr>
        <p:txBody>
          <a:bodyPr wrap="square">
            <a:spAutoFit/>
          </a:bodyPr>
          <a:lstStyle/>
          <a:p>
            <a:pPr algn="ctr"/>
            <a:r>
              <a:rPr lang="en-GB" sz="1200">
                <a:solidFill>
                  <a:srgbClr val="002060"/>
                </a:solidFill>
              </a:rPr>
              <a:t>EMIR Art. 9 DRR project: Test scenarios, report output, reporting logic on the cross-industry association CDM </a:t>
            </a:r>
          </a:p>
        </p:txBody>
      </p:sp>
      <p:pic>
        <p:nvPicPr>
          <p:cNvPr id="52" name="Picture 51">
            <a:extLst>
              <a:ext uri="{FF2B5EF4-FFF2-40B4-BE49-F238E27FC236}">
                <a16:creationId xmlns:a16="http://schemas.microsoft.com/office/drawing/2014/main" id="{53A0E5F0-316D-4EB9-BC80-0D51970DCEED}"/>
              </a:ext>
            </a:extLst>
          </p:cNvPr>
          <p:cNvPicPr>
            <a:picLocks noChangeAspect="1"/>
          </p:cNvPicPr>
          <p:nvPr/>
        </p:nvPicPr>
        <p:blipFill>
          <a:blip r:embed="rId5"/>
          <a:stretch>
            <a:fillRect/>
          </a:stretch>
        </p:blipFill>
        <p:spPr>
          <a:xfrm>
            <a:off x="6910162" y="5458013"/>
            <a:ext cx="772238" cy="262561"/>
          </a:xfrm>
          <a:prstGeom prst="rect">
            <a:avLst/>
          </a:prstGeom>
        </p:spPr>
      </p:pic>
      <p:grpSp>
        <p:nvGrpSpPr>
          <p:cNvPr id="20" name="Group 19">
            <a:extLst>
              <a:ext uri="{FF2B5EF4-FFF2-40B4-BE49-F238E27FC236}">
                <a16:creationId xmlns:a16="http://schemas.microsoft.com/office/drawing/2014/main" id="{72DF2E86-FEA5-4784-9389-31A7013EFD26}"/>
              </a:ext>
            </a:extLst>
          </p:cNvPr>
          <p:cNvGrpSpPr/>
          <p:nvPr/>
        </p:nvGrpSpPr>
        <p:grpSpPr>
          <a:xfrm>
            <a:off x="7121912" y="1422400"/>
            <a:ext cx="2082894" cy="3881781"/>
            <a:chOff x="7121912" y="1422400"/>
            <a:chExt cx="2082894" cy="3881781"/>
          </a:xfrm>
        </p:grpSpPr>
        <p:sp>
          <p:nvSpPr>
            <p:cNvPr id="56" name="TextBox 55">
              <a:extLst>
                <a:ext uri="{FF2B5EF4-FFF2-40B4-BE49-F238E27FC236}">
                  <a16:creationId xmlns:a16="http://schemas.microsoft.com/office/drawing/2014/main" id="{D0706A34-BF13-4AF7-B050-F19053C6932B}"/>
                </a:ext>
              </a:extLst>
            </p:cNvPr>
            <p:cNvSpPr txBox="1"/>
            <p:nvPr/>
          </p:nvSpPr>
          <p:spPr>
            <a:xfrm rot="16200000">
              <a:off x="6776485" y="3544145"/>
              <a:ext cx="3052726"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200" b="1"/>
                <a:t>CMU: </a:t>
              </a:r>
              <a:r>
                <a:rPr lang="en-GB" sz="1200"/>
                <a:t>MiFID III </a:t>
              </a:r>
              <a:r>
                <a:rPr lang="en-GB" sz="1200">
                  <a:latin typeface="Arial" panose="020B0604020202020204" pitchFamily="34" charset="0"/>
                  <a:cs typeface="Arial" panose="020B0604020202020204" pitchFamily="34" charset="0"/>
                </a:rPr>
                <a:t>ꟾ Trading ꟾ Post trade ꟾ consolidated tape of record ꟾ data cost</a:t>
              </a:r>
            </a:p>
          </p:txBody>
        </p:sp>
        <p:sp>
          <p:nvSpPr>
            <p:cNvPr id="63" name="TextBox 62">
              <a:extLst>
                <a:ext uri="{FF2B5EF4-FFF2-40B4-BE49-F238E27FC236}">
                  <a16:creationId xmlns:a16="http://schemas.microsoft.com/office/drawing/2014/main" id="{3740BD47-9ACD-4F0B-B3EF-E5142C96F7BD}"/>
                </a:ext>
              </a:extLst>
            </p:cNvPr>
            <p:cNvSpPr txBox="1"/>
            <p:nvPr/>
          </p:nvSpPr>
          <p:spPr>
            <a:xfrm rot="16200000">
              <a:off x="7542802" y="3627271"/>
              <a:ext cx="3047009" cy="276999"/>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200" b="1"/>
                <a:t>LEI</a:t>
              </a:r>
              <a:r>
                <a:rPr lang="en-GB" sz="1200"/>
                <a:t> Strategy</a:t>
              </a:r>
              <a:endParaRPr lang="en-GB" sz="120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693ABE75-48BD-425F-BF7E-203B05C7479E}"/>
                </a:ext>
              </a:extLst>
            </p:cNvPr>
            <p:cNvSpPr txBox="1"/>
            <p:nvPr/>
          </p:nvSpPr>
          <p:spPr>
            <a:xfrm rot="16200000">
              <a:off x="7214292" y="3636476"/>
              <a:ext cx="3052726" cy="276999"/>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200" b="1"/>
                <a:t>CPMI/IOSCO </a:t>
              </a:r>
              <a:r>
                <a:rPr lang="en-GB" sz="1200"/>
                <a:t>OTC</a:t>
              </a:r>
              <a:r>
                <a:rPr lang="en-GB" sz="1200" b="1"/>
                <a:t> </a:t>
              </a:r>
              <a:r>
                <a:rPr lang="en-GB" sz="1200"/>
                <a:t>Standards</a:t>
              </a:r>
              <a:endParaRPr lang="en-GB" sz="120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7822B811-28A7-4D49-886C-17C249DE7EDE}"/>
                </a:ext>
              </a:extLst>
            </p:cNvPr>
            <p:cNvSpPr txBox="1"/>
            <p:nvPr/>
          </p:nvSpPr>
          <p:spPr>
            <a:xfrm rot="16200000">
              <a:off x="6307835" y="3640749"/>
              <a:ext cx="3044178" cy="276999"/>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200" b="1"/>
                <a:t>EU data strategy</a:t>
              </a:r>
              <a:r>
                <a:rPr lang="en-GB" sz="1200"/>
                <a:t>: Digital Finance: </a:t>
              </a:r>
              <a:endParaRPr lang="en-GB" sz="120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BB04178F-CFBF-4E3A-9548-8F0597331B82}"/>
                </a:ext>
              </a:extLst>
            </p:cNvPr>
            <p:cNvSpPr txBox="1"/>
            <p:nvPr/>
          </p:nvSpPr>
          <p:spPr>
            <a:xfrm rot="16200000">
              <a:off x="5829303" y="3549907"/>
              <a:ext cx="3046883" cy="461665"/>
            </a:xfrm>
            <a:prstGeom prst="rect">
              <a:avLst/>
            </a:prstGeom>
            <a:solidFill>
              <a:schemeClr val="accent3">
                <a:lumMod val="20000"/>
                <a:lumOff val="80000"/>
              </a:schemeClr>
            </a:solidFill>
            <a:ln>
              <a:solidFill>
                <a:schemeClr val="tx2">
                  <a:lumMod val="50000"/>
                </a:schemeClr>
              </a:solidFill>
              <a:prstDash val="solid"/>
            </a:ln>
          </p:spPr>
          <p:txBody>
            <a:bodyPr wrap="square" rtlCol="0">
              <a:spAutoFit/>
            </a:bodyPr>
            <a:lstStyle/>
            <a:p>
              <a:r>
                <a:rPr lang="en-GB" sz="1200" b="1"/>
                <a:t>Post Brexit UK: </a:t>
              </a:r>
              <a:r>
                <a:rPr lang="en-GB" sz="1200"/>
                <a:t>New reporting plumbing infrastructure</a:t>
              </a:r>
              <a:endParaRPr lang="en-GB" sz="1200">
                <a:latin typeface="Arial" panose="020B0604020202020204" pitchFamily="34" charset="0"/>
                <a:cs typeface="Arial" panose="020B0604020202020204" pitchFamily="34" charset="0"/>
              </a:endParaRPr>
            </a:p>
          </p:txBody>
        </p:sp>
        <p:pic>
          <p:nvPicPr>
            <p:cNvPr id="1028" name="Picture 4" descr="Image result for strategy">
              <a:extLst>
                <a:ext uri="{FF2B5EF4-FFF2-40B4-BE49-F238E27FC236}">
                  <a16:creationId xmlns:a16="http://schemas.microsoft.com/office/drawing/2014/main" id="{C81AD109-D6D7-4C53-AEB3-9876ADE014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3118" y="1422400"/>
              <a:ext cx="2081687" cy="714110"/>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Rectangle 53">
            <a:extLst>
              <a:ext uri="{FF2B5EF4-FFF2-40B4-BE49-F238E27FC236}">
                <a16:creationId xmlns:a16="http://schemas.microsoft.com/office/drawing/2014/main" id="{C2F1B8C4-FCC9-4F04-994E-FD152036DFA8}"/>
              </a:ext>
            </a:extLst>
          </p:cNvPr>
          <p:cNvSpPr/>
          <p:nvPr/>
        </p:nvSpPr>
        <p:spPr>
          <a:xfrm>
            <a:off x="6992283" y="900341"/>
            <a:ext cx="2129109" cy="461665"/>
          </a:xfrm>
          <a:prstGeom prst="rect">
            <a:avLst/>
          </a:prstGeom>
        </p:spPr>
        <p:txBody>
          <a:bodyPr wrap="square">
            <a:spAutoFit/>
          </a:bodyPr>
          <a:lstStyle/>
          <a:p>
            <a:pPr algn="ctr"/>
            <a:r>
              <a:rPr lang="en-GB" sz="1200" b="1">
                <a:solidFill>
                  <a:srgbClr val="FF0000"/>
                </a:solidFill>
              </a:rPr>
              <a:t>Recession countermeasures?</a:t>
            </a:r>
          </a:p>
        </p:txBody>
      </p:sp>
      <p:pic>
        <p:nvPicPr>
          <p:cNvPr id="53" name="Picture 52">
            <a:extLst>
              <a:ext uri="{FF2B5EF4-FFF2-40B4-BE49-F238E27FC236}">
                <a16:creationId xmlns:a16="http://schemas.microsoft.com/office/drawing/2014/main" id="{51C45289-5E38-47D0-824B-B1861A611D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3294" y="5433019"/>
            <a:ext cx="750719" cy="300913"/>
          </a:xfrm>
          <a:prstGeom prst="rect">
            <a:avLst/>
          </a:prstGeom>
          <a:ln>
            <a:noFill/>
          </a:ln>
        </p:spPr>
      </p:pic>
      <p:sp>
        <p:nvSpPr>
          <p:cNvPr id="48" name="TextBox 47">
            <a:extLst>
              <a:ext uri="{FF2B5EF4-FFF2-40B4-BE49-F238E27FC236}">
                <a16:creationId xmlns:a16="http://schemas.microsoft.com/office/drawing/2014/main" id="{4AF89A39-D38F-4B07-A87C-9542634B32D3}"/>
              </a:ext>
            </a:extLst>
          </p:cNvPr>
          <p:cNvSpPr txBox="1"/>
          <p:nvPr/>
        </p:nvSpPr>
        <p:spPr>
          <a:xfrm>
            <a:off x="988959" y="5136883"/>
            <a:ext cx="3421182" cy="461665"/>
          </a:xfrm>
          <a:prstGeom prst="rect">
            <a:avLst/>
          </a:prstGeom>
          <a:noFill/>
        </p:spPr>
        <p:txBody>
          <a:bodyPr wrap="square">
            <a:spAutoFit/>
          </a:bodyPr>
          <a:lstStyle/>
          <a:p>
            <a:r>
              <a:rPr lang="en-US" sz="1200" b="1">
                <a:solidFill>
                  <a:schemeClr val="tx2"/>
                </a:solidFill>
                <a:cs typeface="Century Gothic"/>
              </a:rPr>
              <a:t>Disambiguated EMIR </a:t>
            </a:r>
            <a:r>
              <a:rPr lang="en-US" sz="1200" b="1">
                <a:solidFill>
                  <a:schemeClr val="tx2"/>
                </a:solidFill>
                <a:latin typeface="Century Gothic"/>
                <a:cs typeface="Century Gothic"/>
              </a:rPr>
              <a:t>Provisions, Definitions &amp; Report Data Contents</a:t>
            </a:r>
            <a:endParaRPr lang="en-GB" sz="1200" b="1">
              <a:solidFill>
                <a:schemeClr val="tx2"/>
              </a:solidFill>
            </a:endParaRPr>
          </a:p>
        </p:txBody>
      </p:sp>
      <p:sp>
        <p:nvSpPr>
          <p:cNvPr id="50" name="TextBox 49">
            <a:extLst>
              <a:ext uri="{FF2B5EF4-FFF2-40B4-BE49-F238E27FC236}">
                <a16:creationId xmlns:a16="http://schemas.microsoft.com/office/drawing/2014/main" id="{58794602-86CD-445C-B20D-05DB9CE3CFF3}"/>
              </a:ext>
            </a:extLst>
          </p:cNvPr>
          <p:cNvSpPr txBox="1"/>
          <p:nvPr/>
        </p:nvSpPr>
        <p:spPr>
          <a:xfrm>
            <a:off x="4326978" y="5085964"/>
            <a:ext cx="2763397" cy="461665"/>
          </a:xfrm>
          <a:prstGeom prst="rect">
            <a:avLst/>
          </a:prstGeom>
          <a:noFill/>
        </p:spPr>
        <p:txBody>
          <a:bodyPr wrap="square">
            <a:spAutoFit/>
          </a:bodyPr>
          <a:lstStyle/>
          <a:p>
            <a:r>
              <a:rPr lang="en-US" sz="1200" b="1">
                <a:solidFill>
                  <a:schemeClr val="tx2"/>
                </a:solidFill>
                <a:latin typeface="Century Gothic"/>
              </a:rPr>
              <a:t>UK obligation disambiguation + CDM population of test scenarios</a:t>
            </a:r>
          </a:p>
        </p:txBody>
      </p:sp>
    </p:spTree>
    <p:extLst>
      <p:ext uri="{BB962C8B-B14F-4D97-AF65-F5344CB8AC3E}">
        <p14:creationId xmlns:p14="http://schemas.microsoft.com/office/powerpoint/2010/main" val="32931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4">
                                            <p:txEl>
                                              <p:pRg st="0" end="0"/>
                                            </p:txEl>
                                          </p:spTgt>
                                        </p:tgtEl>
                                        <p:attrNameLst>
                                          <p:attrName>style.visibility</p:attrName>
                                        </p:attrNameLst>
                                      </p:cBhvr>
                                      <p:to>
                                        <p:strVal val="visible"/>
                                      </p:to>
                                    </p:set>
                                    <p:animEffect transition="in" filter="fade">
                                      <p:cBhvr>
                                        <p:cTn id="85" dur="500"/>
                                        <p:tgtEl>
                                          <p:spTgt spid="54">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fade">
                                      <p:cBhvr>
                                        <p:cTn id="93" dur="500"/>
                                        <p:tgtEl>
                                          <p:spTgt spid="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500"/>
                                        <p:tgtEl>
                                          <p:spTgt spid="1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500"/>
                                        <p:tgtEl>
                                          <p:spTgt spid="1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500"/>
                                        <p:tgtEl>
                                          <p:spTgt spid="1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500"/>
                                        <p:tgtEl>
                                          <p:spTgt spid="1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6" grpId="0" animBg="1"/>
      <p:bldP spid="6" grpId="0" animBg="1"/>
      <p:bldP spid="11" grpId="0" animBg="1"/>
      <p:bldP spid="13" grpId="0"/>
      <p:bldP spid="15" grpId="0"/>
      <p:bldP spid="16" grpId="0"/>
      <p:bldP spid="17" grpId="0"/>
      <p:bldP spid="18" grpId="0"/>
      <p:bldP spid="19" grpId="0"/>
      <p:bldP spid="24" grpId="0"/>
      <p:bldP spid="26" grpId="0"/>
      <p:bldP spid="28" grpId="0"/>
      <p:bldP spid="30" grpId="0"/>
      <p:bldP spid="39" grpId="0"/>
      <p:bldP spid="40" grpId="0"/>
      <p:bldP spid="42" grpId="0"/>
      <p:bldP spid="47" grpId="0" animBg="1"/>
      <p:bldP spid="49" grpId="0" animBg="1"/>
      <p:bldP spid="48" grpId="0"/>
      <p:bldP spid="50" grpId="0"/>
    </p:bldLst>
  </p:timing>
</p:sld>
</file>

<file path=ppt/tags/tag1.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43073.5104976852033965"/>
</p:tagLst>
</file>

<file path=ppt/tags/tag11.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24126"/>
</p:tagLst>
</file>

<file path=ppt/tags/tag12.xml><?xml version="1.0" encoding="utf-8"?>
<p:tagLst xmlns:a="http://schemas.openxmlformats.org/drawingml/2006/main" xmlns:r="http://schemas.openxmlformats.org/officeDocument/2006/relationships" xmlns:p="http://schemas.openxmlformats.org/presentationml/2006/main">
  <p:tag name="MS_PLACEHOLDERID" val="PlaceholderID43073.5104976852043799"/>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43073.5104976852033065"/>
</p:tagLst>
</file>

<file path=ppt/tags/tag1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64160"/>
</p:tagLst>
</file>

<file path=ppt/tags/tag1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42940"/>
</p:tagLst>
</file>

<file path=ppt/tags/tag16.xml><?xml version="1.0" encoding="utf-8"?>
<p:tagLst xmlns:a="http://schemas.openxmlformats.org/drawingml/2006/main" xmlns:r="http://schemas.openxmlformats.org/officeDocument/2006/relationships" xmlns:p="http://schemas.openxmlformats.org/presentationml/2006/main">
  <p:tag name="MS_PLACEHOLDERID" val="PlaceholderID43073.5104976852084160"/>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43073.5104976852046578"/>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43073.5104976852044840"/>
</p:tagLst>
</file>

<file path=ppt/tags/tag1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62254"/>
</p:tagLst>
</file>

<file path=ppt/tags/tag2.xml><?xml version="1.0" encoding="utf-8"?>
<p:tagLst xmlns:a="http://schemas.openxmlformats.org/drawingml/2006/main" xmlns:r="http://schemas.openxmlformats.org/officeDocument/2006/relationships" xmlns:p="http://schemas.openxmlformats.org/presentationml/2006/main">
  <p:tag name="MS_PLACEHOLDERID" val="PlaceholderID43073.5104976852020217"/>
</p:tagLst>
</file>

<file path=ppt/tags/tag20.xml><?xml version="1.0" encoding="utf-8"?>
<p:tagLst xmlns:a="http://schemas.openxmlformats.org/drawingml/2006/main" xmlns:r="http://schemas.openxmlformats.org/officeDocument/2006/relationships" xmlns:p="http://schemas.openxmlformats.org/presentationml/2006/main">
  <p:tag name="MS_PLACEHOLDERID" val="PlaceholderID43073.5104976852067158"/>
</p:tagLst>
</file>

<file path=ppt/tags/tag2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9754"/>
</p:tagLst>
</file>

<file path=ppt/tags/tag22.xml><?xml version="1.0" encoding="utf-8"?>
<p:tagLst xmlns:a="http://schemas.openxmlformats.org/drawingml/2006/main" xmlns:r="http://schemas.openxmlformats.org/officeDocument/2006/relationships" xmlns:p="http://schemas.openxmlformats.org/presentationml/2006/main">
  <p:tag name="MS_PLACEHOLDERID" val="PlaceholderID43073.5104976852003793"/>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43073.5104976852054952"/>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43073.5104976852005399"/>
</p:tagLst>
</file>

<file path=ppt/tags/tag25.xml><?xml version="1.0" encoding="utf-8"?>
<p:tagLst xmlns:a="http://schemas.openxmlformats.org/drawingml/2006/main" xmlns:r="http://schemas.openxmlformats.org/officeDocument/2006/relationships" xmlns:p="http://schemas.openxmlformats.org/presentationml/2006/main">
  <p:tag name="MS_PLACEHOLDERID" val="PlaceholderID43073.5104976852061033"/>
</p:tagLst>
</file>

<file path=ppt/tags/tag2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16952"/>
</p:tagLst>
</file>

<file path=ppt/tags/tag27.xml><?xml version="1.0" encoding="utf-8"?>
<p:tagLst xmlns:a="http://schemas.openxmlformats.org/drawingml/2006/main" xmlns:r="http://schemas.openxmlformats.org/officeDocument/2006/relationships" xmlns:p="http://schemas.openxmlformats.org/presentationml/2006/main">
  <p:tag name="MS_PLACEHOLDERID" val="PlaceholderID43073.5104976852049480"/>
</p:tagLst>
</file>

<file path=ppt/tags/tag2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44786"/>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43073.5104976852098951"/>
</p:tagLst>
</file>

<file path=ppt/tags/tag3.xml><?xml version="1.0" encoding="utf-8"?>
<p:tagLst xmlns:a="http://schemas.openxmlformats.org/drawingml/2006/main" xmlns:r="http://schemas.openxmlformats.org/officeDocument/2006/relationships" xmlns:p="http://schemas.openxmlformats.org/presentationml/2006/main">
  <p:tag name="MS_PLACEHOLDERID" val="PlaceholderID43073.5104976852077430"/>
</p:tagLst>
</file>

<file path=ppt/tags/tag3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9961"/>
</p:tagLst>
</file>

<file path=ppt/tags/tag31.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75168"/>
</p:tagLst>
</file>

<file path=ppt/tags/tag32.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28587"/>
</p:tagLst>
</file>

<file path=ppt/tags/tag3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9955"/>
</p:tagLst>
</file>

<file path=ppt/tags/tag34.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4727"/>
</p:tagLst>
</file>

<file path=ppt/tags/tag35.xml><?xml version="1.0" encoding="utf-8"?>
<p:tagLst xmlns:a="http://schemas.openxmlformats.org/drawingml/2006/main" xmlns:r="http://schemas.openxmlformats.org/officeDocument/2006/relationships" xmlns:p="http://schemas.openxmlformats.org/presentationml/2006/main">
  <p:tag name="MS_PLACEHOLDERID" val="PlaceholderID43073.5104976852032533"/>
</p:tagLst>
</file>

<file path=ppt/tags/tag3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86496"/>
</p:tagLst>
</file>

<file path=ppt/tags/tag3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1214"/>
</p:tagLst>
</file>

<file path=ppt/tags/tag3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0995"/>
</p:tagLst>
</file>

<file path=ppt/tags/tag3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88599"/>
</p:tagLst>
</file>

<file path=ppt/tags/tag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7705"/>
</p:tagLst>
</file>

<file path=ppt/tags/tag40.xml><?xml version="1.0" encoding="utf-8"?>
<p:tagLst xmlns:a="http://schemas.openxmlformats.org/drawingml/2006/main" xmlns:r="http://schemas.openxmlformats.org/officeDocument/2006/relationships" xmlns:p="http://schemas.openxmlformats.org/presentationml/2006/main">
  <p:tag name="MS_PLACEHOLDERID" val="PlaceholderID43073.5104976852048694"/>
</p:tagLst>
</file>

<file path=ppt/tags/tag4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8432"/>
</p:tagLst>
</file>

<file path=ppt/tags/tag42.xml><?xml version="1.0" encoding="utf-8"?>
<p:tagLst xmlns:a="http://schemas.openxmlformats.org/drawingml/2006/main" xmlns:r="http://schemas.openxmlformats.org/officeDocument/2006/relationships" xmlns:p="http://schemas.openxmlformats.org/presentationml/2006/main">
  <p:tag name="MS_PLACEHOLDERID" val="PlaceholderID43073.5104976852002900"/>
</p:tagLst>
</file>

<file path=ppt/tags/tag4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7204"/>
</p:tagLst>
</file>

<file path=ppt/tags/tag44.xml><?xml version="1.0" encoding="utf-8"?>
<p:tagLst xmlns:a="http://schemas.openxmlformats.org/drawingml/2006/main" xmlns:r="http://schemas.openxmlformats.org/officeDocument/2006/relationships" xmlns:p="http://schemas.openxmlformats.org/presentationml/2006/main">
  <p:tag name="MS_PLACEHOLDERID" val="PlaceholderID43073.5104976852084915"/>
</p:tagLst>
</file>

<file path=ppt/tags/tag45.xml><?xml version="1.0" encoding="utf-8"?>
<p:tagLst xmlns:a="http://schemas.openxmlformats.org/drawingml/2006/main" xmlns:r="http://schemas.openxmlformats.org/officeDocument/2006/relationships" xmlns:p="http://schemas.openxmlformats.org/presentationml/2006/main">
  <p:tag name="MS_PLACEHOLDERID" val="PlaceholderID43073.5104976852028661"/>
</p:tagLst>
</file>

<file path=ppt/tags/tag4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0537"/>
</p:tagLst>
</file>

<file path=ppt/tags/tag47.xml><?xml version="1.0" encoding="utf-8"?>
<p:tagLst xmlns:a="http://schemas.openxmlformats.org/drawingml/2006/main" xmlns:r="http://schemas.openxmlformats.org/officeDocument/2006/relationships" xmlns:p="http://schemas.openxmlformats.org/presentationml/2006/main">
  <p:tag name="MS_PLACEHOLDERID" val="PlaceholderID43073.5104976852044317"/>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43073.5104976852068504"/>
</p:tagLst>
</file>

<file path=ppt/tags/tag49.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28114"/>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43073.5104976852079892"/>
</p:tagLst>
</file>

<file path=ppt/tags/tag50.xml><?xml version="1.0" encoding="utf-8"?>
<p:tagLst xmlns:a="http://schemas.openxmlformats.org/drawingml/2006/main" xmlns:r="http://schemas.openxmlformats.org/officeDocument/2006/relationships" xmlns:p="http://schemas.openxmlformats.org/presentationml/2006/main">
  <p:tag name="MS_PLACEHOLDERID" val="PlaceholderID43073.5104976852096520"/>
</p:tagLst>
</file>

<file path=ppt/tags/tag51.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18346"/>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43073.5104976852065483"/>
</p:tagLst>
</file>

<file path=ppt/tags/tag5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04975"/>
</p:tagLst>
</file>

<file path=ppt/tags/tag54.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87544"/>
</p:tagLst>
</file>

<file path=ppt/tags/tag55.xml><?xml version="1.0" encoding="utf-8"?>
<p:tagLst xmlns:a="http://schemas.openxmlformats.org/drawingml/2006/main" xmlns:r="http://schemas.openxmlformats.org/officeDocument/2006/relationships" xmlns:p="http://schemas.openxmlformats.org/presentationml/2006/main">
  <p:tag name="MS_PLACEHOLDERID" val="PlaceholderID43073.5104976852005456"/>
</p:tagLst>
</file>

<file path=ppt/tags/tag56.xml><?xml version="1.0" encoding="utf-8"?>
<p:tagLst xmlns:a="http://schemas.openxmlformats.org/drawingml/2006/main" xmlns:r="http://schemas.openxmlformats.org/officeDocument/2006/relationships" xmlns:p="http://schemas.openxmlformats.org/presentationml/2006/main">
  <p:tag name="MS_PLACEHOLDERID" val="PlaceholderID43073.5104976852048612"/>
</p:tagLst>
</file>

<file path=ppt/tags/tag57.xml><?xml version="1.0" encoding="utf-8"?>
<p:tagLst xmlns:a="http://schemas.openxmlformats.org/drawingml/2006/main" xmlns:r="http://schemas.openxmlformats.org/officeDocument/2006/relationships" xmlns:p="http://schemas.openxmlformats.org/presentationml/2006/main">
  <p:tag name="MS_PLACEHOLDERID" val="PlaceholderID43073.5104976852047214"/>
</p:tagLst>
</file>

<file path=ppt/tags/tag58.xml><?xml version="1.0" encoding="utf-8"?>
<p:tagLst xmlns:a="http://schemas.openxmlformats.org/drawingml/2006/main" xmlns:r="http://schemas.openxmlformats.org/officeDocument/2006/relationships" xmlns:p="http://schemas.openxmlformats.org/presentationml/2006/main">
  <p:tag name="MS_PLACEHOLDERID" val="PlaceholderID43073.5104976852010948"/>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43073.5104976852009876"/>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43073.5104976852048047"/>
</p:tagLst>
</file>

<file path=ppt/tags/tag60.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36452"/>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43073.5104976852005399"/>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43073.5104976852096281"/>
</p:tagLst>
</file>

<file path=ppt/tags/tag63.xml><?xml version="1.0" encoding="utf-8"?>
<p:tagLst xmlns:a="http://schemas.openxmlformats.org/drawingml/2006/main" xmlns:r="http://schemas.openxmlformats.org/officeDocument/2006/relationships" xmlns:p="http://schemas.openxmlformats.org/presentationml/2006/main">
  <p:tag name="MS_PLACEHOLDERID" val="PlaceholderID43073.5104976852099214"/>
</p:tagLst>
</file>

<file path=ppt/tags/tag64.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57426"/>
</p:tagLst>
</file>

<file path=ppt/tags/tag65.xml><?xml version="1.0" encoding="utf-8"?>
<p:tagLst xmlns:a="http://schemas.openxmlformats.org/drawingml/2006/main" xmlns:r="http://schemas.openxmlformats.org/officeDocument/2006/relationships" xmlns:p="http://schemas.openxmlformats.org/presentationml/2006/main">
  <p:tag name="MS_PLACEHOLDERID" val="PlaceholderID43073.5104976852000507"/>
</p:tagLst>
</file>

<file path=ppt/tags/tag66.xml><?xml version="1.0" encoding="utf-8"?>
<p:tagLst xmlns:a="http://schemas.openxmlformats.org/drawingml/2006/main" xmlns:r="http://schemas.openxmlformats.org/officeDocument/2006/relationships" xmlns:p="http://schemas.openxmlformats.org/presentationml/2006/main">
  <p:tag name="MS_PLACEHOLDERID" val="PlaceholderID43073.5104976852061859"/>
</p:tagLst>
</file>

<file path=ppt/tags/tag67.xml><?xml version="1.0" encoding="utf-8"?>
<p:tagLst xmlns:a="http://schemas.openxmlformats.org/drawingml/2006/main" xmlns:r="http://schemas.openxmlformats.org/officeDocument/2006/relationships" xmlns:p="http://schemas.openxmlformats.org/presentationml/2006/main">
  <p:tag name="MS_PLACEHOLDERID" val="PlaceholderID43073.5104976852074771"/>
</p:tagLst>
</file>

<file path=ppt/tags/tag68.xml><?xml version="1.0" encoding="utf-8"?>
<p:tagLst xmlns:a="http://schemas.openxmlformats.org/drawingml/2006/main" xmlns:r="http://schemas.openxmlformats.org/officeDocument/2006/relationships" xmlns:p="http://schemas.openxmlformats.org/presentationml/2006/main">
  <p:tag name="MS_PLACEHOLDERID" val="PlaceholderID43073.5104976852038886"/>
</p:tagLst>
</file>

<file path=ppt/tags/tag69.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56740"/>
</p:tagLst>
</file>

<file path=ppt/tags/tag7.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XMLFILE_REGKEY" val=""/>
  <p:tag name="MS_PLACEHOLDERID" val="PlaceholderID43073.5104976852068185"/>
</p:tagLst>
</file>

<file path=ppt/tags/tag70.xml><?xml version="1.0" encoding="utf-8"?>
<p:tagLst xmlns:a="http://schemas.openxmlformats.org/drawingml/2006/main" xmlns:r="http://schemas.openxmlformats.org/officeDocument/2006/relationships" xmlns:p="http://schemas.openxmlformats.org/presentationml/2006/main">
  <p:tag name="MS_PLACEHOLDERID" val="PlaceholderID43073.5104976852016330"/>
</p:tagLst>
</file>

<file path=ppt/tags/tag7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66850"/>
</p:tagLst>
</file>

<file path=ppt/tags/tag7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1168"/>
</p:tagLst>
</file>

<file path=ppt/tags/tag7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9332"/>
</p:tagLst>
</file>

<file path=ppt/tags/tag7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85238"/>
</p:tagLst>
</file>

<file path=ppt/tags/tag7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5073"/>
</p:tagLst>
</file>

<file path=ppt/tags/tag7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6662"/>
</p:tagLst>
</file>

<file path=ppt/tags/tag77.xml><?xml version="1.0" encoding="utf-8"?>
<p:tagLst xmlns:a="http://schemas.openxmlformats.org/drawingml/2006/main" xmlns:r="http://schemas.openxmlformats.org/officeDocument/2006/relationships" xmlns:p="http://schemas.openxmlformats.org/presentationml/2006/main">
  <p:tag name="MS_PLACEHOLDERID" val="PlaceholderID43073.5104976852037367"/>
</p:tagLst>
</file>

<file path=ppt/tags/tag78.xml><?xml version="1.0" encoding="utf-8"?>
<p:tagLst xmlns:a="http://schemas.openxmlformats.org/drawingml/2006/main" xmlns:r="http://schemas.openxmlformats.org/officeDocument/2006/relationships" xmlns:p="http://schemas.openxmlformats.org/presentationml/2006/main">
  <p:tag name="MS_PLACEHOLDERID" val="PlaceholderID43073.5104976852062583"/>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3073.5104976852013687"/>
</p:tagLst>
</file>

<file path=ppt/tags/tag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7710"/>
</p:tagLst>
</file>

<file path=ppt/tags/tag80.xml><?xml version="1.0" encoding="utf-8"?>
<p:tagLst xmlns:a="http://schemas.openxmlformats.org/drawingml/2006/main" xmlns:r="http://schemas.openxmlformats.org/officeDocument/2006/relationships" xmlns:p="http://schemas.openxmlformats.org/presentationml/2006/main">
  <p:tag name="MS_PLACEHOLDERID" val="PlaceholderID43073.5104976852073869"/>
</p:tagLst>
</file>

<file path=ppt/tags/tag81.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073.5104976852071589"/>
</p:tagLst>
</file>

<file path=ppt/tags/tag82.xml><?xml version="1.0" encoding="utf-8"?>
<p:tagLst xmlns:a="http://schemas.openxmlformats.org/drawingml/2006/main" xmlns:r="http://schemas.openxmlformats.org/officeDocument/2006/relationships" xmlns:p="http://schemas.openxmlformats.org/presentationml/2006/main">
  <p:tag name="MS_PLACEHOLDERID" val="PlaceholderID43073.5104976852087385"/>
</p:tagLst>
</file>

<file path=ppt/tags/tag83.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073.5104976852081885"/>
</p:tagLst>
</file>

<file path=ppt/tags/tag84.xml><?xml version="1.0" encoding="utf-8"?>
<p:tagLst xmlns:a="http://schemas.openxmlformats.org/drawingml/2006/main" xmlns:r="http://schemas.openxmlformats.org/officeDocument/2006/relationships" xmlns:p="http://schemas.openxmlformats.org/presentationml/2006/main">
  <p:tag name="MS_PLACEHOLDERID" val="PlaceholderID43073.5104976852066469"/>
</p:tagLst>
</file>

<file path=ppt/tags/tag85.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073.5104976852027212"/>
</p:tagLst>
</file>

<file path=ppt/tags/tag86.xml><?xml version="1.0" encoding="utf-8"?>
<p:tagLst xmlns:a="http://schemas.openxmlformats.org/drawingml/2006/main" xmlns:r="http://schemas.openxmlformats.org/officeDocument/2006/relationships" xmlns:p="http://schemas.openxmlformats.org/presentationml/2006/main">
  <p:tag name="MS_PLACEHOLDERID" val="PlaceholderID43073.5104976852045245"/>
</p:tagLst>
</file>

<file path=ppt/tags/tag87.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073.5104976852059110"/>
</p:tagLst>
</file>

<file path=ppt/tags/tag88.xml><?xml version="1.0" encoding="utf-8"?>
<p:tagLst xmlns:a="http://schemas.openxmlformats.org/drawingml/2006/main" xmlns:r="http://schemas.openxmlformats.org/officeDocument/2006/relationships" xmlns:p="http://schemas.openxmlformats.org/presentationml/2006/main">
  <p:tag name="MS_PLACEHOLDERID" val="PlaceholderID43073.5104976852007377"/>
</p:tagLst>
</file>

<file path=ppt/tags/tag89.xml><?xml version="1.0" encoding="utf-8"?>
<p:tagLst xmlns:a="http://schemas.openxmlformats.org/drawingml/2006/main" xmlns:r="http://schemas.openxmlformats.org/officeDocument/2006/relationships" xmlns:p="http://schemas.openxmlformats.org/presentationml/2006/main">
  <p:tag name="MS_PLACEHOLDERID" val="PlaceholderID43073.5104976852011740"/>
</p:tagLst>
</file>

<file path=ppt/tags/tag9.xml><?xml version="1.0" encoding="utf-8"?>
<p:tagLst xmlns:a="http://schemas.openxmlformats.org/drawingml/2006/main" xmlns:r="http://schemas.openxmlformats.org/officeDocument/2006/relationships" xmlns:p="http://schemas.openxmlformats.org/presentationml/2006/main">
  <p:tag name="MS_PLACEHOLDERID" val="PlaceholderID43073.5104976852008064"/>
</p:tagLst>
</file>

<file path=ppt/tags/tag90.xml><?xml version="1.0" encoding="utf-8"?>
<p:tagLst xmlns:a="http://schemas.openxmlformats.org/drawingml/2006/main" xmlns:r="http://schemas.openxmlformats.org/officeDocument/2006/relationships" xmlns:p="http://schemas.openxmlformats.org/presentationml/2006/main">
  <p:tag name="STYLEXMLFILE" val="Cover Contact"/>
  <p:tag name="MS_XMLFILE_REGKEY" val=""/>
  <p:tag name="MS_PLACEHOLDERID" val="PlaceholderID43073.5104976852094910"/>
</p:tagLst>
</file>

<file path=ppt/tags/tag91.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25373"/>
</p:tagLst>
</file>

<file path=ppt/tags/tag92.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073.5104976852087810"/>
</p:tagLst>
</file>

<file path=ppt/tags/tag93.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3073.5104976852057769"/>
</p:tagLst>
</file>

<file path=ppt/tags/tag94.xml><?xml version="1.0" encoding="utf-8"?>
<p:tagLst xmlns:a="http://schemas.openxmlformats.org/drawingml/2006/main" xmlns:r="http://schemas.openxmlformats.org/officeDocument/2006/relationships" xmlns:p="http://schemas.openxmlformats.org/presentationml/2006/main">
  <p:tag name="MS_PLACEHOLDERID" val="PlaceholderID43073.5104976852019833"/>
</p:tagLst>
</file>

<file path=ppt/tags/tag9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65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ysis Financial Dar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ysis Powerpoint Redesign v2" id="{C2A4CB93-9F9E-419E-B4F8-D703DFAEA96E}" vid="{66E00AED-066A-4173-8711-36E758710165}"/>
    </a:ext>
  </a:extLst>
</a:theme>
</file>

<file path=ppt/theme/theme4.xml><?xml version="1.0" encoding="utf-8"?>
<a:theme xmlns:a="http://schemas.openxmlformats.org/drawingml/2006/main" name="Presentation Landscape A4_Purple-Red_Logo with strapline">
  <a:themeElements>
    <a:clrScheme name="_Purple-Red">
      <a:dk1>
        <a:sysClr val="windowText" lastClr="000000"/>
      </a:dk1>
      <a:lt1>
        <a:sysClr val="window" lastClr="FFFFFF"/>
      </a:lt1>
      <a:dk2>
        <a:srgbClr val="4F2D7F"/>
      </a:dk2>
      <a:lt2>
        <a:srgbClr val="FFFFFF"/>
      </a:lt2>
      <a:accent1>
        <a:srgbClr val="4F2D7F"/>
      </a:accent1>
      <a:accent2>
        <a:srgbClr val="9581B2"/>
      </a:accent2>
      <a:accent3>
        <a:srgbClr val="E92841"/>
      </a:accent3>
      <a:accent4>
        <a:srgbClr val="F27E8D"/>
      </a:accent4>
      <a:accent5>
        <a:srgbClr val="C8BEAF"/>
      </a:accent5>
      <a:accent6>
        <a:srgbClr val="E9E5DF"/>
      </a:accent6>
      <a:hlink>
        <a:srgbClr val="4F2D7F"/>
      </a:hlink>
      <a:folHlink>
        <a:srgbClr val="4F2D7F"/>
      </a:folHlink>
    </a:clrScheme>
    <a:fontScheme name="_Grant_Thornt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6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 Landscape A4_Purple-Red_Logo with strapline" id="{C5985403-D10E-4FB4-A52A-A2392391EE78}" vid="{E143BBC3-D3E8-4B23-8365-732A2C996C78}"/>
    </a:ext>
  </a:extLst>
</a:theme>
</file>

<file path=ppt/theme/theme5.xml><?xml version="1.0" encoding="utf-8"?>
<a:theme xmlns:a="http://schemas.openxmlformats.org/drawingml/2006/main" name="Default Design">
  <a:themeElements>
    <a:clrScheme name="">
      <a:dk1>
        <a:srgbClr val="000000"/>
      </a:dk1>
      <a:lt1>
        <a:srgbClr val="FFFFFF"/>
      </a:lt1>
      <a:dk2>
        <a:srgbClr val="000099"/>
      </a:dk2>
      <a:lt2>
        <a:srgbClr val="808080"/>
      </a:lt2>
      <a:accent1>
        <a:srgbClr val="FFFF99"/>
      </a:accent1>
      <a:accent2>
        <a:srgbClr val="3333CC"/>
      </a:accent2>
      <a:accent3>
        <a:srgbClr val="FFFFFF"/>
      </a:accent3>
      <a:accent4>
        <a:srgbClr val="000000"/>
      </a:accent4>
      <a:accent5>
        <a:srgbClr val="FFFF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AE765DE59E724199A50865A84A448E" ma:contentTypeVersion="11" ma:contentTypeDescription="Create a new document." ma:contentTypeScope="" ma:versionID="c69a2b430bd8fb891ff77686920ede61">
  <xsd:schema xmlns:xsd="http://www.w3.org/2001/XMLSchema" xmlns:xs="http://www.w3.org/2001/XMLSchema" xmlns:p="http://schemas.microsoft.com/office/2006/metadata/properties" xmlns:ns2="8bb717ba-6cb0-4df4-907e-d6be5e5ee858" xmlns:ns3="eaed0d12-38db-42a0-b4a8-c62f917d7f84" targetNamespace="http://schemas.microsoft.com/office/2006/metadata/properties" ma:root="true" ma:fieldsID="c49501b70d2f8483ec019564435d200e" ns2:_="" ns3:_="">
    <xsd:import namespace="8bb717ba-6cb0-4df4-907e-d6be5e5ee858"/>
    <xsd:import namespace="eaed0d12-38db-42a0-b4a8-c62f917d7f8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717ba-6cb0-4df4-907e-d6be5e5ee85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ed0d12-38db-42a0-b4a8-c62f917d7f8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bb717ba-6cb0-4df4-907e-d6be5e5ee858">
      <UserInfo>
        <DisplayName>Corrina Stokes</DisplayName>
        <AccountId>367</AccountId>
        <AccountType/>
      </UserInfo>
      <UserInfo>
        <DisplayName>Haley Kain</DisplayName>
        <AccountId>42</AccountId>
        <AccountType/>
      </UserInfo>
      <UserInfo>
        <DisplayName>PJ Di Giammarino</DisplayName>
        <AccountId>25</AccountId>
        <AccountType/>
      </UserInfo>
      <UserInfo>
        <DisplayName>Vladimir Volkov</DisplayName>
        <AccountId>312</AccountId>
        <AccountType/>
      </UserInfo>
    </SharedWithUsers>
  </documentManagement>
</p:properties>
</file>

<file path=customXml/itemProps1.xml><?xml version="1.0" encoding="utf-8"?>
<ds:datastoreItem xmlns:ds="http://schemas.openxmlformats.org/officeDocument/2006/customXml" ds:itemID="{6ABD597A-FB83-4FD7-9BA7-A7E43F54C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717ba-6cb0-4df4-907e-d6be5e5ee858"/>
    <ds:schemaRef ds:uri="eaed0d12-38db-42a0-b4a8-c62f917d7f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591654-B7DF-4DD5-B360-624DE352AB70}">
  <ds:schemaRefs>
    <ds:schemaRef ds:uri="http://schemas.microsoft.com/sharepoint/v3/contenttype/forms"/>
  </ds:schemaRefs>
</ds:datastoreItem>
</file>

<file path=customXml/itemProps3.xml><?xml version="1.0" encoding="utf-8"?>
<ds:datastoreItem xmlns:ds="http://schemas.openxmlformats.org/officeDocument/2006/customXml" ds:itemID="{D4D2A39F-B903-4473-9D90-AA53D0B82EAA}">
  <ds:schemaRefs>
    <ds:schemaRef ds:uri="http://schemas.microsoft.com/office/infopath/2007/PartnerControls"/>
    <ds:schemaRef ds:uri="http://purl.org/dc/elements/1.1/"/>
    <ds:schemaRef ds:uri="http://schemas.microsoft.com/office/2006/metadata/properties"/>
    <ds:schemaRef ds:uri="http://purl.org/dc/terms/"/>
    <ds:schemaRef ds:uri="8bb717ba-6cb0-4df4-907e-d6be5e5ee858"/>
    <ds:schemaRef ds:uri="http://schemas.microsoft.com/office/2006/documentManagement/types"/>
    <ds:schemaRef ds:uri="http://purl.org/dc/dcmitype/"/>
    <ds:schemaRef ds:uri="http://schemas.openxmlformats.org/package/2006/metadata/core-properties"/>
    <ds:schemaRef ds:uri="eaed0d12-38db-42a0-b4a8-c62f917d7f8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187</TotalTime>
  <Words>3183</Words>
  <Application>Microsoft Office PowerPoint</Application>
  <PresentationFormat>Widescreen</PresentationFormat>
  <Paragraphs>482</Paragraphs>
  <Slides>23</Slides>
  <Notes>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23</vt:i4>
      </vt:variant>
    </vt:vector>
  </HeadingPairs>
  <TitlesOfParts>
    <vt:vector size="35" baseType="lpstr">
      <vt:lpstr>Arial</vt:lpstr>
      <vt:lpstr>Arial Narrow</vt:lpstr>
      <vt:lpstr>Calibri</vt:lpstr>
      <vt:lpstr>Calibri Light</vt:lpstr>
      <vt:lpstr>Century Gothic</vt:lpstr>
      <vt:lpstr>Wingdings</vt:lpstr>
      <vt:lpstr>Wingdings 3</vt:lpstr>
      <vt:lpstr>Office Theme</vt:lpstr>
      <vt:lpstr>2_Office Theme</vt:lpstr>
      <vt:lpstr>Lysis Financial Dark</vt:lpstr>
      <vt:lpstr>Presentation Landscape A4_Purple-Red_Logo with strapline</vt:lpstr>
      <vt:lpstr>Default Design</vt:lpstr>
      <vt:lpstr>RRDS 23: UK OTC reg reporting project launch</vt:lpstr>
      <vt:lpstr>Welcome to RRDS 23 </vt:lpstr>
      <vt:lpstr>JWG 2020 research agenda</vt:lpstr>
      <vt:lpstr>PowerPoint Presentation</vt:lpstr>
      <vt:lpstr>PowerPoint Presentation</vt:lpstr>
      <vt:lpstr>Agenda</vt:lpstr>
      <vt:lpstr>RRDS 23 survey questions</vt:lpstr>
      <vt:lpstr>RRDS 21-22 conclusions</vt:lpstr>
      <vt:lpstr>Transparency 2.0 framework</vt:lpstr>
      <vt:lpstr>Why run a JWG EMIR Refit programme</vt:lpstr>
      <vt:lpstr>Project scope</vt:lpstr>
      <vt:lpstr>Target state: 3 tier semantic model</vt:lpstr>
      <vt:lpstr>Fast-evolving rule book standards need to be considered </vt:lpstr>
      <vt:lpstr>Reference Schemes to connect  General Concepts with Names of Individual Concepts </vt:lpstr>
      <vt:lpstr>Agenda</vt:lpstr>
      <vt:lpstr>Engagement approach</vt:lpstr>
      <vt:lpstr>DRAFT governance framework</vt:lpstr>
      <vt:lpstr>PowerPoint Presentation</vt:lpstr>
      <vt:lpstr>PowerPoint Presentation</vt:lpstr>
      <vt:lpstr>Project approach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AMLD V: Part II</dc:title>
  <dc:creator>Eman Galea</dc:creator>
  <cp:lastModifiedBy>Corrina Stokes</cp:lastModifiedBy>
  <cp:revision>2</cp:revision>
  <cp:lastPrinted>2019-10-10T12:33:44Z</cp:lastPrinted>
  <dcterms:created xsi:type="dcterms:W3CDTF">2018-10-05T09:21:08Z</dcterms:created>
  <dcterms:modified xsi:type="dcterms:W3CDTF">2020-06-12T14:07:39Z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0x0101005BAE765DE59E724199A50865A84A448E</vt:lpwstr>
  </property>
  <property fmtid="{D5CDD505-2E9C-101B-9397-08002B2CF9AE}" pid="3" name="AuthorIds_UIVersion_4608">
    <vt:lpwstr>25</vt:lpwstr>
  </property>
</Properties>
</file>