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71" r:id="rId6"/>
    <p:sldMasterId id="2147483685" r:id="rId7"/>
  </p:sldMasterIdLst>
  <p:notesMasterIdLst>
    <p:notesMasterId r:id="rId41"/>
  </p:notesMasterIdLst>
  <p:sldIdLst>
    <p:sldId id="258" r:id="rId8"/>
    <p:sldId id="1630" r:id="rId9"/>
    <p:sldId id="1722" r:id="rId10"/>
    <p:sldId id="1741" r:id="rId11"/>
    <p:sldId id="1696" r:id="rId12"/>
    <p:sldId id="1730" r:id="rId13"/>
    <p:sldId id="1750" r:id="rId14"/>
    <p:sldId id="1711" r:id="rId15"/>
    <p:sldId id="1721" r:id="rId16"/>
    <p:sldId id="1725" r:id="rId17"/>
    <p:sldId id="1731" r:id="rId18"/>
    <p:sldId id="1742" r:id="rId19"/>
    <p:sldId id="1729" r:id="rId20"/>
    <p:sldId id="1748" r:id="rId21"/>
    <p:sldId id="1744" r:id="rId22"/>
    <p:sldId id="1717" r:id="rId23"/>
    <p:sldId id="1745" r:id="rId24"/>
    <p:sldId id="1749" r:id="rId25"/>
    <p:sldId id="1743" r:id="rId26"/>
    <p:sldId id="1746" r:id="rId27"/>
    <p:sldId id="1733" r:id="rId28"/>
    <p:sldId id="1747" r:id="rId29"/>
    <p:sldId id="1728" r:id="rId30"/>
    <p:sldId id="1732" r:id="rId31"/>
    <p:sldId id="1727" r:id="rId32"/>
    <p:sldId id="1726" r:id="rId33"/>
    <p:sldId id="1734" r:id="rId34"/>
    <p:sldId id="1735" r:id="rId35"/>
    <p:sldId id="1737" r:id="rId36"/>
    <p:sldId id="1739" r:id="rId37"/>
    <p:sldId id="1738" r:id="rId38"/>
    <p:sldId id="1682" r:id="rId39"/>
    <p:sldId id="378" r:id="rId4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9" userDrawn="1">
          <p15:clr>
            <a:srgbClr val="A4A3A4"/>
          </p15:clr>
        </p15:guide>
        <p15:guide id="2" pos="438" userDrawn="1">
          <p15:clr>
            <a:srgbClr val="A4A3A4"/>
          </p15:clr>
        </p15:guide>
        <p15:guide id="3" pos="7242" userDrawn="1">
          <p15:clr>
            <a:srgbClr val="A4A3A4"/>
          </p15:clr>
        </p15:guide>
        <p15:guide id="4" orient="horz" pos="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antha sheen" initials="ss" lastIdx="1" clrIdx="0">
    <p:extLst>
      <p:ext uri="{19B8F6BF-5375-455C-9EA6-DF929625EA0E}">
        <p15:presenceInfo xmlns:p15="http://schemas.microsoft.com/office/powerpoint/2012/main" userId="8900b984a363001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A7BE"/>
    <a:srgbClr val="FFFF66"/>
    <a:srgbClr val="ED7D31"/>
    <a:srgbClr val="AFABAB"/>
    <a:srgbClr val="7F6000"/>
    <a:srgbClr val="002060"/>
    <a:srgbClr val="FFFFFF"/>
    <a:srgbClr val="053657"/>
    <a:srgbClr val="0085B4"/>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771BF8-28B2-4B0E-B932-0CCFA4633C9E}" v="5" dt="2020-07-28T14:30:45.0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66"/>
      </p:cViewPr>
      <p:guideLst>
        <p:guide orient="horz" pos="799"/>
        <p:guide pos="438"/>
        <p:guide pos="7242"/>
        <p:guide orient="horz" pos="368"/>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7C132A44-5321-4D92-8AE6-14005D69C339}" type="datetimeFigureOut">
              <a:rPr lang="en-US" smtClean="0"/>
              <a:t>7/28/2020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C70A99F3-588A-4E20-BA83-9369AF2BE4CA}" type="slidenum">
              <a:rPr lang="en-US" smtClean="0"/>
              <a:t>‹#›</a:t>
            </a:fld>
            <a:endParaRPr lang="en-US"/>
          </a:p>
        </p:txBody>
      </p:sp>
    </p:spTree>
    <p:extLst>
      <p:ext uri="{BB962C8B-B14F-4D97-AF65-F5344CB8AC3E}">
        <p14:creationId xmlns:p14="http://schemas.microsoft.com/office/powerpoint/2010/main" val="688569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70A99F3-588A-4E20-BA83-9369AF2BE4CA}" type="slidenum">
              <a:rPr lang="en-US" smtClean="0"/>
              <a:t>2</a:t>
            </a:fld>
            <a:endParaRPr lang="en-US"/>
          </a:p>
        </p:txBody>
      </p:sp>
    </p:spTree>
    <p:extLst>
      <p:ext uri="{BB962C8B-B14F-4D97-AF65-F5344CB8AC3E}">
        <p14:creationId xmlns:p14="http://schemas.microsoft.com/office/powerpoint/2010/main" val="2028897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a:p>
            <a:endParaRPr lang="en-GB" dirty="0"/>
          </a:p>
        </p:txBody>
      </p:sp>
      <p:sp>
        <p:nvSpPr>
          <p:cNvPr id="4" name="Slide Number Placeholder 3"/>
          <p:cNvSpPr>
            <a:spLocks noGrp="1"/>
          </p:cNvSpPr>
          <p:nvPr>
            <p:ph type="sldNum" sz="quarter" idx="5"/>
          </p:nvPr>
        </p:nvSpPr>
        <p:spPr/>
        <p:txBody>
          <a:bodyPr/>
          <a:lstStyle/>
          <a:p>
            <a:fld id="{16FDCCDC-7ED6-4FEC-9E09-10D882E29FBF}" type="slidenum">
              <a:rPr lang="en-GB" smtClean="0"/>
              <a:t>12</a:t>
            </a:fld>
            <a:endParaRPr lang="en-GB" dirty="0"/>
          </a:p>
        </p:txBody>
      </p:sp>
    </p:spTree>
    <p:extLst>
      <p:ext uri="{BB962C8B-B14F-4D97-AF65-F5344CB8AC3E}">
        <p14:creationId xmlns:p14="http://schemas.microsoft.com/office/powerpoint/2010/main" val="361070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a:p>
            <a:endParaRPr lang="en-GB" dirty="0"/>
          </a:p>
        </p:txBody>
      </p:sp>
      <p:sp>
        <p:nvSpPr>
          <p:cNvPr id="4" name="Slide Number Placeholder 3"/>
          <p:cNvSpPr>
            <a:spLocks noGrp="1"/>
          </p:cNvSpPr>
          <p:nvPr>
            <p:ph type="sldNum" sz="quarter" idx="5"/>
          </p:nvPr>
        </p:nvSpPr>
        <p:spPr/>
        <p:txBody>
          <a:bodyPr/>
          <a:lstStyle/>
          <a:p>
            <a:fld id="{16FDCCDC-7ED6-4FEC-9E09-10D882E29FBF}" type="slidenum">
              <a:rPr lang="en-GB" smtClean="0"/>
              <a:t>13</a:t>
            </a:fld>
            <a:endParaRPr lang="en-GB" dirty="0"/>
          </a:p>
        </p:txBody>
      </p:sp>
    </p:spTree>
    <p:extLst>
      <p:ext uri="{BB962C8B-B14F-4D97-AF65-F5344CB8AC3E}">
        <p14:creationId xmlns:p14="http://schemas.microsoft.com/office/powerpoint/2010/main" val="367335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1B1CE9-2D24-3244-9893-CE744E9841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9915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0A99F3-588A-4E20-BA83-9369AF2BE4CA}" type="slidenum">
              <a:rPr lang="en-US" smtClean="0"/>
              <a:t>25</a:t>
            </a:fld>
            <a:endParaRPr lang="en-US"/>
          </a:p>
        </p:txBody>
      </p:sp>
    </p:spTree>
    <p:extLst>
      <p:ext uri="{BB962C8B-B14F-4D97-AF65-F5344CB8AC3E}">
        <p14:creationId xmlns:p14="http://schemas.microsoft.com/office/powerpoint/2010/main" val="3965750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5CF38A-E20A-B542-A573-40287371A66D}" type="slidenum">
              <a:rPr lang="en-GB" smtClean="0"/>
              <a:t>28</a:t>
            </a:fld>
            <a:endParaRPr lang="en-GB"/>
          </a:p>
        </p:txBody>
      </p:sp>
    </p:spTree>
    <p:extLst>
      <p:ext uri="{BB962C8B-B14F-4D97-AF65-F5344CB8AC3E}">
        <p14:creationId xmlns:p14="http://schemas.microsoft.com/office/powerpoint/2010/main" val="2490904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slideMaster" Target="../slideMasters/slideMaster4.xml"/><Relationship Id="rId4" Type="http://schemas.openxmlformats.org/officeDocument/2006/relationships/tags" Target="../tags/tag11.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slideMaster" Target="../slideMasters/slideMaster4.xml"/><Relationship Id="rId4" Type="http://schemas.openxmlformats.org/officeDocument/2006/relationships/tags" Target="../tags/tag15.xml"/></Relationships>
</file>

<file path=ppt/slideLayouts/_rels/slideLayout37.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18.xml"/><Relationship Id="rId7" Type="http://schemas.openxmlformats.org/officeDocument/2006/relationships/tags" Target="../tags/tag2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s>
</file>

<file path=ppt/slideLayouts/_rels/slideLayout38.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slideMaster" Target="../slideMasters/slideMaster4.xml"/><Relationship Id="rId5" Type="http://schemas.openxmlformats.org/officeDocument/2006/relationships/tags" Target="../tags/tag34.xml"/><Relationship Id="rId10" Type="http://schemas.openxmlformats.org/officeDocument/2006/relationships/tags" Target="../tags/tag39.xml"/><Relationship Id="rId4" Type="http://schemas.openxmlformats.org/officeDocument/2006/relationships/tags" Target="../tags/tag33.xml"/><Relationship Id="rId9" Type="http://schemas.openxmlformats.org/officeDocument/2006/relationships/tags" Target="../tags/tag3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slideMaster" Target="../slideMasters/slideMaster4.xml"/><Relationship Id="rId4" Type="http://schemas.openxmlformats.org/officeDocument/2006/relationships/tags" Target="../tags/tag43.xml"/></Relationships>
</file>

<file path=ppt/slideLayouts/_rels/slideLayout41.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46.xml"/><Relationship Id="rId7" Type="http://schemas.openxmlformats.org/officeDocument/2006/relationships/tags" Target="../tags/tag50.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42.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4.xml"/><Relationship Id="rId5" Type="http://schemas.openxmlformats.org/officeDocument/2006/relationships/tags" Target="../tags/tag62.xml"/><Relationship Id="rId4" Type="http://schemas.openxmlformats.org/officeDocument/2006/relationships/tags" Target="../tags/tag61.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Master" Target="../slideMasters/slideMaster4.xml"/><Relationship Id="rId5" Type="http://schemas.openxmlformats.org/officeDocument/2006/relationships/tags" Target="../tags/tag67.xml"/><Relationship Id="rId4" Type="http://schemas.openxmlformats.org/officeDocument/2006/relationships/tags" Target="../tags/tag66.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9.xml"/><Relationship Id="rId1" Type="http://schemas.openxmlformats.org/officeDocument/2006/relationships/tags" Target="../tags/tag68.xm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77.xml"/><Relationship Id="rId3" Type="http://schemas.openxmlformats.org/officeDocument/2006/relationships/tags" Target="../tags/tag72.xml"/><Relationship Id="rId7" Type="http://schemas.openxmlformats.org/officeDocument/2006/relationships/tags" Target="../tags/tag76.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9"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9.xml"/><Relationship Id="rId1" Type="http://schemas.openxmlformats.org/officeDocument/2006/relationships/tags" Target="../tags/tag78.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0.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14.png"/><Relationship Id="rId5" Type="http://schemas.openxmlformats.org/officeDocument/2006/relationships/slideMaster" Target="../slideMasters/slideMaster4.xml"/><Relationship Id="rId4" Type="http://schemas.openxmlformats.org/officeDocument/2006/relationships/tags" Target="../tags/tag8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14.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slideMaster" Target="../slideMasters/slideMaster4.xml"/><Relationship Id="rId5" Type="http://schemas.openxmlformats.org/officeDocument/2006/relationships/tags" Target="../tags/tag89.xml"/><Relationship Id="rId4" Type="http://schemas.openxmlformats.org/officeDocument/2006/relationships/tags" Target="../tags/tag88.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image" Target="../media/image15.jpeg"/></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18.png"/><Relationship Id="rId5" Type="http://schemas.openxmlformats.org/officeDocument/2006/relationships/slideMaster" Target="../slideMasters/slideMaster4.xml"/><Relationship Id="rId4" Type="http://schemas.openxmlformats.org/officeDocument/2006/relationships/tags" Target="../tags/tag9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E60DD-ECD0-42A1-9A56-44C51BAFDE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8B8AFE-4E75-4BC0-9AC8-4CE219CC32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0E5F47-4D5E-4621-BD6B-2EB1B2AF2D58}"/>
              </a:ext>
            </a:extLst>
          </p:cNvPr>
          <p:cNvSpPr>
            <a:spLocks noGrp="1"/>
          </p:cNvSpPr>
          <p:nvPr>
            <p:ph type="dt" sz="half" idx="10"/>
          </p:nvPr>
        </p:nvSpPr>
        <p:spPr/>
        <p:txBody>
          <a:bodyPr/>
          <a:lstStyle/>
          <a:p>
            <a:fld id="{C966387A-3592-438D-9BF0-B80B2BAF2F70}" type="datetimeFigureOut">
              <a:rPr lang="en-US" smtClean="0"/>
              <a:t>7/28/2020</a:t>
            </a:fld>
            <a:endParaRPr lang="en-US"/>
          </a:p>
        </p:txBody>
      </p:sp>
      <p:sp>
        <p:nvSpPr>
          <p:cNvPr id="5" name="Footer Placeholder 4">
            <a:extLst>
              <a:ext uri="{FF2B5EF4-FFF2-40B4-BE49-F238E27FC236}">
                <a16:creationId xmlns:a16="http://schemas.microsoft.com/office/drawing/2014/main" id="{68BBA917-FADE-44AA-B221-1EFA772C0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2407A4-966A-4B70-A82C-771ECFAA125B}"/>
              </a:ext>
            </a:extLst>
          </p:cNvPr>
          <p:cNvSpPr>
            <a:spLocks noGrp="1"/>
          </p:cNvSpPr>
          <p:nvPr>
            <p:ph type="sldNum" sz="quarter" idx="12"/>
          </p:nvPr>
        </p:nvSpPr>
        <p:spPr/>
        <p:txBody>
          <a:bodyPr/>
          <a:lstStyle/>
          <a:p>
            <a:fld id="{3797275E-B577-4448-97DD-018F0B0ADFD2}" type="slidenum">
              <a:rPr lang="en-US" smtClean="0"/>
              <a:t>‹#›</a:t>
            </a:fld>
            <a:endParaRPr lang="en-US"/>
          </a:p>
        </p:txBody>
      </p:sp>
    </p:spTree>
    <p:extLst>
      <p:ext uri="{BB962C8B-B14F-4D97-AF65-F5344CB8AC3E}">
        <p14:creationId xmlns:p14="http://schemas.microsoft.com/office/powerpoint/2010/main" val="2884401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32883-A820-4487-BA1E-D250D121DB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8CD5AE-BAB9-4FE2-A71A-0D8E257BAB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35E86E-EBAC-4B1D-B834-98FD71725542}"/>
              </a:ext>
            </a:extLst>
          </p:cNvPr>
          <p:cNvSpPr>
            <a:spLocks noGrp="1"/>
          </p:cNvSpPr>
          <p:nvPr>
            <p:ph type="dt" sz="half" idx="10"/>
          </p:nvPr>
        </p:nvSpPr>
        <p:spPr/>
        <p:txBody>
          <a:bodyPr/>
          <a:lstStyle/>
          <a:p>
            <a:fld id="{C966387A-3592-438D-9BF0-B80B2BAF2F70}" type="datetimeFigureOut">
              <a:rPr lang="en-US" smtClean="0"/>
              <a:t>7/28/2020</a:t>
            </a:fld>
            <a:endParaRPr lang="en-US"/>
          </a:p>
        </p:txBody>
      </p:sp>
      <p:sp>
        <p:nvSpPr>
          <p:cNvPr id="5" name="Footer Placeholder 4">
            <a:extLst>
              <a:ext uri="{FF2B5EF4-FFF2-40B4-BE49-F238E27FC236}">
                <a16:creationId xmlns:a16="http://schemas.microsoft.com/office/drawing/2014/main" id="{A916F0DC-010E-4EF4-A0CF-4D62A46BA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525B4E-4342-44DA-B3D5-6B3A42D19236}"/>
              </a:ext>
            </a:extLst>
          </p:cNvPr>
          <p:cNvSpPr>
            <a:spLocks noGrp="1"/>
          </p:cNvSpPr>
          <p:nvPr>
            <p:ph type="sldNum" sz="quarter" idx="12"/>
          </p:nvPr>
        </p:nvSpPr>
        <p:spPr/>
        <p:txBody>
          <a:bodyPr/>
          <a:lstStyle/>
          <a:p>
            <a:fld id="{3797275E-B577-4448-97DD-018F0B0ADFD2}" type="slidenum">
              <a:rPr lang="en-US" smtClean="0"/>
              <a:t>‹#›</a:t>
            </a:fld>
            <a:endParaRPr lang="en-US"/>
          </a:p>
        </p:txBody>
      </p:sp>
    </p:spTree>
    <p:extLst>
      <p:ext uri="{BB962C8B-B14F-4D97-AF65-F5344CB8AC3E}">
        <p14:creationId xmlns:p14="http://schemas.microsoft.com/office/powerpoint/2010/main" val="2864858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D3F947-07B9-4954-8DB2-C64DE146FC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819B8E-6C75-444F-BB6B-DD16386C773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E2C6CC-30E5-4116-ACEE-F5DE3D91969E}"/>
              </a:ext>
            </a:extLst>
          </p:cNvPr>
          <p:cNvSpPr>
            <a:spLocks noGrp="1"/>
          </p:cNvSpPr>
          <p:nvPr>
            <p:ph type="dt" sz="half" idx="10"/>
          </p:nvPr>
        </p:nvSpPr>
        <p:spPr/>
        <p:txBody>
          <a:bodyPr/>
          <a:lstStyle/>
          <a:p>
            <a:fld id="{C966387A-3592-438D-9BF0-B80B2BAF2F70}" type="datetimeFigureOut">
              <a:rPr lang="en-US" smtClean="0"/>
              <a:t>7/28/2020</a:t>
            </a:fld>
            <a:endParaRPr lang="en-US"/>
          </a:p>
        </p:txBody>
      </p:sp>
      <p:sp>
        <p:nvSpPr>
          <p:cNvPr id="5" name="Footer Placeholder 4">
            <a:extLst>
              <a:ext uri="{FF2B5EF4-FFF2-40B4-BE49-F238E27FC236}">
                <a16:creationId xmlns:a16="http://schemas.microsoft.com/office/drawing/2014/main" id="{138B2292-3304-40B8-B320-4C42528BDD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E8E8FA-CDCF-4D7C-9873-7515849EE417}"/>
              </a:ext>
            </a:extLst>
          </p:cNvPr>
          <p:cNvSpPr>
            <a:spLocks noGrp="1"/>
          </p:cNvSpPr>
          <p:nvPr>
            <p:ph type="sldNum" sz="quarter" idx="12"/>
          </p:nvPr>
        </p:nvSpPr>
        <p:spPr/>
        <p:txBody>
          <a:bodyPr/>
          <a:lstStyle/>
          <a:p>
            <a:fld id="{3797275E-B577-4448-97DD-018F0B0ADFD2}" type="slidenum">
              <a:rPr lang="en-US" smtClean="0"/>
              <a:t>‹#›</a:t>
            </a:fld>
            <a:endParaRPr lang="en-US"/>
          </a:p>
        </p:txBody>
      </p:sp>
    </p:spTree>
    <p:extLst>
      <p:ext uri="{BB962C8B-B14F-4D97-AF65-F5344CB8AC3E}">
        <p14:creationId xmlns:p14="http://schemas.microsoft.com/office/powerpoint/2010/main" val="3877916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9" name="Straight Connector 8"/>
          <p:cNvCxnSpPr/>
          <p:nvPr userDrawn="1"/>
        </p:nvCxnSpPr>
        <p:spPr bwMode="auto">
          <a:xfrm>
            <a:off x="751047" y="-107091"/>
            <a:ext cx="12201555" cy="0"/>
          </a:xfrm>
          <a:prstGeom prst="line">
            <a:avLst/>
          </a:prstGeom>
          <a:gradFill>
            <a:gsLst>
              <a:gs pos="24000">
                <a:srgbClr val="003056"/>
              </a:gs>
              <a:gs pos="100000">
                <a:srgbClr val="275075"/>
              </a:gs>
              <a:gs pos="100000">
                <a:schemeClr val="bg1">
                  <a:shade val="30000"/>
                  <a:satMod val="200000"/>
                </a:schemeClr>
              </a:gs>
            </a:gsLst>
            <a:lin ang="0" scaled="1"/>
          </a:gradFill>
          <a:ln w="9525" cap="flat" cmpd="sng" algn="ctr">
            <a:solidFill>
              <a:schemeClr val="bg1"/>
            </a:solidFill>
            <a:prstDash val="solid"/>
            <a:round/>
            <a:headEnd type="none" w="med" len="med"/>
            <a:tailEnd type="none" w="med" len="med"/>
          </a:ln>
          <a:effectLst/>
        </p:spPr>
      </p:cxnSp>
      <p:sp>
        <p:nvSpPr>
          <p:cNvPr id="3" name="Subtitle 2"/>
          <p:cNvSpPr>
            <a:spLocks noGrp="1"/>
          </p:cNvSpPr>
          <p:nvPr>
            <p:ph type="subTitle" idx="1"/>
          </p:nvPr>
        </p:nvSpPr>
        <p:spPr>
          <a:xfrm>
            <a:off x="751047" y="3856700"/>
            <a:ext cx="5556073" cy="945805"/>
          </a:xfrm>
        </p:spPr>
        <p:txBody>
          <a:bodyPr>
            <a:noAutofit/>
          </a:bodyPr>
          <a:lstStyle>
            <a:lvl1pPr marL="0" indent="0" algn="l">
              <a:buNone/>
              <a:defRPr sz="2800">
                <a:solidFill>
                  <a:srgbClr val="053657"/>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itle 12"/>
          <p:cNvSpPr>
            <a:spLocks noGrp="1"/>
          </p:cNvSpPr>
          <p:nvPr>
            <p:ph type="title"/>
          </p:nvPr>
        </p:nvSpPr>
        <p:spPr>
          <a:xfrm>
            <a:off x="751067" y="1254859"/>
            <a:ext cx="5556073" cy="2154308"/>
          </a:xfrm>
        </p:spPr>
        <p:txBody>
          <a:bodyPr>
            <a:noAutofit/>
          </a:bodyPr>
          <a:lstStyle>
            <a:lvl1pPr algn="l">
              <a:defRPr sz="5400" b="1">
                <a:solidFill>
                  <a:srgbClr val="053657"/>
                </a:solidFill>
              </a:defRPr>
            </a:lvl1pPr>
          </a:lstStyle>
          <a:p>
            <a:r>
              <a:rPr lang="en-US"/>
              <a:t>Click to edit Master title style</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7706" y="2248886"/>
            <a:ext cx="5175482" cy="2360227"/>
          </a:xfrm>
          <a:prstGeom prst="rect">
            <a:avLst/>
          </a:prstGeom>
        </p:spPr>
      </p:pic>
      <p:sp>
        <p:nvSpPr>
          <p:cNvPr id="19" name="Content Placeholder 18"/>
          <p:cNvSpPr>
            <a:spLocks noGrp="1"/>
          </p:cNvSpPr>
          <p:nvPr>
            <p:ph sz="quarter" idx="10" hasCustomPrompt="1"/>
          </p:nvPr>
        </p:nvSpPr>
        <p:spPr>
          <a:xfrm>
            <a:off x="751047" y="4802505"/>
            <a:ext cx="5556250" cy="411774"/>
          </a:xfrm>
        </p:spPr>
        <p:txBody>
          <a:bodyPr anchor="t">
            <a:normAutofit/>
          </a:bodyPr>
          <a:lstStyle>
            <a:lvl1pPr marL="0" indent="0">
              <a:buNone/>
              <a:defRPr sz="1800" b="0">
                <a:solidFill>
                  <a:srgbClr val="053657"/>
                </a:solidFill>
              </a:defRPr>
            </a:lvl1pPr>
          </a:lstStyle>
          <a:p>
            <a:pPr lvl="0"/>
            <a:r>
              <a:rPr lang="en-GB"/>
              <a:t>Insert date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57706" y="2058380"/>
            <a:ext cx="5300072" cy="2417044"/>
          </a:xfrm>
          <a:prstGeom prst="rect">
            <a:avLst/>
          </a:prstGeom>
        </p:spPr>
      </p:pic>
      <p:cxnSp>
        <p:nvCxnSpPr>
          <p:cNvPr id="7" name="Straight Connector 6">
            <a:extLst>
              <a:ext uri="{FF2B5EF4-FFF2-40B4-BE49-F238E27FC236}">
                <a16:creationId xmlns:a16="http://schemas.microsoft.com/office/drawing/2014/main" id="{41D468D9-8AF3-4A65-97F2-CA6DFF84E975}"/>
              </a:ext>
            </a:extLst>
          </p:cNvPr>
          <p:cNvCxnSpPr/>
          <p:nvPr userDrawn="1"/>
        </p:nvCxnSpPr>
        <p:spPr>
          <a:xfrm>
            <a:off x="6315666" y="365760"/>
            <a:ext cx="0" cy="5802284"/>
          </a:xfrm>
          <a:prstGeom prst="line">
            <a:avLst/>
          </a:prstGeom>
          <a:ln w="57150">
            <a:solidFill>
              <a:srgbClr val="0030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379773"/>
      </p:ext>
    </p:extLst>
  </p:cSld>
  <p:clrMapOvr>
    <a:masterClrMapping/>
  </p:clrMapOvr>
  <p:extLst>
    <p:ext uri="{DCECCB84-F9BA-43D5-87BE-67443E8EF086}">
      <p15:sldGuideLst xmlns:p15="http://schemas.microsoft.com/office/powerpoint/2012/main">
        <p15:guide id="1" orient="horz" pos="2160">
          <p15:clr>
            <a:srgbClr val="FBAE40"/>
          </p15:clr>
        </p15:guide>
        <p15:guide id="2" pos="325">
          <p15:clr>
            <a:srgbClr val="FBAE40"/>
          </p15:clr>
        </p15:guide>
        <p15:guide id="3" pos="731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rgbClr val="053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rgbClr val="4F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2" name="Title 1">
            <a:extLst>
              <a:ext uri="{FF2B5EF4-FFF2-40B4-BE49-F238E27FC236}">
                <a16:creationId xmlns:a16="http://schemas.microsoft.com/office/drawing/2014/main" id="{B09F8B50-C397-439B-AA29-9C46A8ACA5E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33666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9" name="Straight Connector 8"/>
          <p:cNvCxnSpPr/>
          <p:nvPr userDrawn="1"/>
        </p:nvCxnSpPr>
        <p:spPr bwMode="auto">
          <a:xfrm>
            <a:off x="751047" y="-107091"/>
            <a:ext cx="12201555" cy="0"/>
          </a:xfrm>
          <a:prstGeom prst="line">
            <a:avLst/>
          </a:prstGeom>
          <a:gradFill>
            <a:gsLst>
              <a:gs pos="24000">
                <a:srgbClr val="003056"/>
              </a:gs>
              <a:gs pos="100000">
                <a:srgbClr val="275075"/>
              </a:gs>
              <a:gs pos="100000">
                <a:schemeClr val="bg1">
                  <a:shade val="30000"/>
                  <a:satMod val="200000"/>
                </a:schemeClr>
              </a:gs>
            </a:gsLst>
            <a:lin ang="0" scaled="1"/>
          </a:gradFill>
          <a:ln w="9525" cap="flat" cmpd="sng" algn="ctr">
            <a:solidFill>
              <a:schemeClr val="bg1"/>
            </a:solidFill>
            <a:prstDash val="solid"/>
            <a:round/>
            <a:headEnd type="none" w="med" len="med"/>
            <a:tailEnd type="none" w="med" len="med"/>
          </a:ln>
          <a:effectLst/>
        </p:spPr>
      </p:cxnSp>
      <p:sp>
        <p:nvSpPr>
          <p:cNvPr id="3" name="Subtitle 2"/>
          <p:cNvSpPr>
            <a:spLocks noGrp="1"/>
          </p:cNvSpPr>
          <p:nvPr>
            <p:ph type="subTitle" idx="1" hasCustomPrompt="1"/>
          </p:nvPr>
        </p:nvSpPr>
        <p:spPr>
          <a:xfrm>
            <a:off x="751224" y="5222181"/>
            <a:ext cx="5556073" cy="532014"/>
          </a:xfrm>
        </p:spPr>
        <p:txBody>
          <a:bodyPr>
            <a:noAutofit/>
          </a:bodyPr>
          <a:lstStyle>
            <a:lvl1pPr marL="0" indent="0" algn="l">
              <a:buNone/>
              <a:defRPr sz="2400">
                <a:solidFill>
                  <a:srgbClr val="00305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a:t>
            </a:r>
            <a:endParaRPr lang="en-GB"/>
          </a:p>
        </p:txBody>
      </p:sp>
      <p:sp>
        <p:nvSpPr>
          <p:cNvPr id="13" name="Title 12"/>
          <p:cNvSpPr>
            <a:spLocks noGrp="1"/>
          </p:cNvSpPr>
          <p:nvPr>
            <p:ph type="title" hasCustomPrompt="1"/>
          </p:nvPr>
        </p:nvSpPr>
        <p:spPr>
          <a:xfrm>
            <a:off x="751048" y="4555373"/>
            <a:ext cx="5556250" cy="465514"/>
          </a:xfrm>
        </p:spPr>
        <p:txBody>
          <a:bodyPr>
            <a:noAutofit/>
          </a:bodyPr>
          <a:lstStyle>
            <a:lvl1pPr algn="l">
              <a:defRPr sz="3600" b="1">
                <a:solidFill>
                  <a:srgbClr val="003056"/>
                </a:solidFill>
              </a:defRPr>
            </a:lvl1pPr>
          </a:lstStyle>
          <a:p>
            <a:r>
              <a:rPr lang="en-US"/>
              <a:t>Title template</a:t>
            </a:r>
            <a:endParaRPr lang="en-GB"/>
          </a:p>
        </p:txBody>
      </p:sp>
      <p:pic>
        <p:nvPicPr>
          <p:cNvPr id="15" name="Picture 14">
            <a:extLst>
              <a:ext uri="{FF2B5EF4-FFF2-40B4-BE49-F238E27FC236}">
                <a16:creationId xmlns:a16="http://schemas.microsoft.com/office/drawing/2014/main" id="{03B676DC-81A2-4338-BC32-B0FB86C34DB2}"/>
              </a:ext>
            </a:extLst>
          </p:cNvPr>
          <p:cNvPicPr>
            <a:picLocks noChangeAspect="1"/>
          </p:cNvPicPr>
          <p:nvPr userDrawn="1"/>
        </p:nvPicPr>
        <p:blipFill>
          <a:blip r:embed="rId2"/>
          <a:stretch>
            <a:fillRect/>
          </a:stretch>
        </p:blipFill>
        <p:spPr>
          <a:xfrm>
            <a:off x="9414344" y="5876527"/>
            <a:ext cx="2777656" cy="981473"/>
          </a:xfrm>
          <a:prstGeom prst="rect">
            <a:avLst/>
          </a:prstGeom>
        </p:spPr>
      </p:pic>
      <p:pic>
        <p:nvPicPr>
          <p:cNvPr id="16" name="Picture 15">
            <a:extLst>
              <a:ext uri="{FF2B5EF4-FFF2-40B4-BE49-F238E27FC236}">
                <a16:creationId xmlns:a16="http://schemas.microsoft.com/office/drawing/2014/main" id="{697851C7-9BCC-4375-86C8-E99A5C0BB688}"/>
              </a:ext>
            </a:extLst>
          </p:cNvPr>
          <p:cNvPicPr>
            <a:picLocks noChangeAspect="1"/>
          </p:cNvPicPr>
          <p:nvPr userDrawn="1"/>
        </p:nvPicPr>
        <p:blipFill>
          <a:blip r:embed="rId3"/>
          <a:stretch>
            <a:fillRect/>
          </a:stretch>
        </p:blipFill>
        <p:spPr>
          <a:xfrm>
            <a:off x="0" y="0"/>
            <a:ext cx="12192000" cy="4188950"/>
          </a:xfrm>
          <a:prstGeom prst="rect">
            <a:avLst/>
          </a:prstGeom>
        </p:spPr>
      </p:pic>
      <p:cxnSp>
        <p:nvCxnSpPr>
          <p:cNvPr id="17" name="Straight Connector 16">
            <a:extLst>
              <a:ext uri="{FF2B5EF4-FFF2-40B4-BE49-F238E27FC236}">
                <a16:creationId xmlns:a16="http://schemas.microsoft.com/office/drawing/2014/main" id="{0D95E9F4-5037-475C-A20B-B01F2ECEDE2A}"/>
              </a:ext>
            </a:extLst>
          </p:cNvPr>
          <p:cNvCxnSpPr/>
          <p:nvPr userDrawn="1"/>
        </p:nvCxnSpPr>
        <p:spPr>
          <a:xfrm>
            <a:off x="0" y="4256979"/>
            <a:ext cx="12192000" cy="0"/>
          </a:xfrm>
          <a:prstGeom prst="line">
            <a:avLst/>
          </a:prstGeom>
          <a:ln w="155575">
            <a:solidFill>
              <a:srgbClr val="0536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027876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923192"/>
            <a:ext cx="11837324" cy="5618924"/>
          </a:xfrm>
        </p:spPr>
        <p:txBody>
          <a:bodyPr>
            <a:normAutofit/>
          </a:bodyPr>
          <a:lstStyle>
            <a:lvl1pPr marL="228600" indent="-228600">
              <a:lnSpc>
                <a:spcPct val="100000"/>
              </a:lnSpc>
              <a:spcBef>
                <a:spcPts val="0"/>
              </a:spcBef>
              <a:spcAft>
                <a:spcPts val="800"/>
              </a:spcAft>
              <a:buClr>
                <a:srgbClr val="3682A2"/>
              </a:buClr>
              <a:buFont typeface="Wingdings 3" panose="05040102010807070707" pitchFamily="18" charset="2"/>
              <a:buChar char=""/>
              <a:defRPr sz="1800"/>
            </a:lvl1pPr>
            <a:lvl2pPr marL="685800" indent="-228600">
              <a:lnSpc>
                <a:spcPct val="100000"/>
              </a:lnSpc>
              <a:spcBef>
                <a:spcPts val="0"/>
              </a:spcBef>
              <a:spcAft>
                <a:spcPts val="800"/>
              </a:spcAft>
              <a:buClr>
                <a:srgbClr val="3682A2"/>
              </a:buClr>
              <a:buFont typeface="Century Gothic" panose="020B0502020202020204" pitchFamily="34" charset="0"/>
              <a:buChar char="─"/>
              <a:defRPr sz="1400"/>
            </a:lvl2pPr>
            <a:lvl3pPr>
              <a:lnSpc>
                <a:spcPct val="100000"/>
              </a:lnSpc>
              <a:spcBef>
                <a:spcPts val="400"/>
              </a:spcBef>
              <a:spcAft>
                <a:spcPts val="800"/>
              </a:spcAft>
              <a:defRPr sz="1200"/>
            </a:lvl3pPr>
            <a:lvl4pPr>
              <a:lnSpc>
                <a:spcPct val="100000"/>
              </a:lnSpc>
              <a:spcBef>
                <a:spcPts val="400"/>
              </a:spcBef>
              <a:spcAft>
                <a:spcPts val="800"/>
              </a:spcAft>
              <a:defRPr sz="1100"/>
            </a:lvl4pPr>
            <a:lvl5pPr>
              <a:lnSpc>
                <a:spcPct val="100000"/>
              </a:lnSpc>
              <a:spcBef>
                <a:spcPts val="400"/>
              </a:spcBef>
              <a:spcAft>
                <a:spcPts val="800"/>
              </a:spcAft>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a:extLst>
              <a:ext uri="{FF2B5EF4-FFF2-40B4-BE49-F238E27FC236}">
                <a16:creationId xmlns:a16="http://schemas.microsoft.com/office/drawing/2014/main" id="{F7368F81-48C9-4CDF-BCE1-EEFCEE20BE95}"/>
              </a:ext>
            </a:extLst>
          </p:cNvPr>
          <p:cNvSpPr/>
          <p:nvPr userDrawn="1"/>
        </p:nvSpPr>
        <p:spPr>
          <a:xfrm>
            <a:off x="0" y="0"/>
            <a:ext cx="12192000" cy="747191"/>
          </a:xfrm>
          <a:prstGeom prst="rect">
            <a:avLst/>
          </a:prstGeom>
          <a:gradFill>
            <a:gsLst>
              <a:gs pos="0">
                <a:srgbClr val="053657"/>
              </a:gs>
              <a:gs pos="42000">
                <a:srgbClr val="275075"/>
              </a:gs>
              <a:gs pos="63000">
                <a:srgbClr val="3682A2">
                  <a:alpha val="97647"/>
                </a:srgbClr>
              </a:gs>
              <a:gs pos="86000">
                <a:schemeClr val="bg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DAFC6897-CA20-4DF2-B39D-A0516499ABBD}"/>
              </a:ext>
            </a:extLst>
          </p:cNvPr>
          <p:cNvSpPr>
            <a:spLocks noGrp="1"/>
          </p:cNvSpPr>
          <p:nvPr>
            <p:ph type="title"/>
          </p:nvPr>
        </p:nvSpPr>
        <p:spPr>
          <a:xfrm>
            <a:off x="182880" y="64032"/>
            <a:ext cx="9658349" cy="619125"/>
          </a:xfrm>
        </p:spPr>
        <p:txBody>
          <a:bodyPr/>
          <a:lstStyle>
            <a:lvl1pPr>
              <a:defRPr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050285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14860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01300" y="411505"/>
            <a:ext cx="1666596" cy="668023"/>
          </a:xfrm>
          <a:prstGeom prst="rect">
            <a:avLst/>
          </a:prstGeom>
        </p:spPr>
      </p:pic>
    </p:spTree>
    <p:extLst>
      <p:ext uri="{BB962C8B-B14F-4D97-AF65-F5344CB8AC3E}">
        <p14:creationId xmlns:p14="http://schemas.microsoft.com/office/powerpoint/2010/main" val="250489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8243" y="914400"/>
            <a:ext cx="5961612" cy="5652655"/>
          </a:xfrm>
        </p:spPr>
        <p:txBody>
          <a:bodyPr>
            <a:normAutofit/>
          </a:bodyPr>
          <a:lstStyle>
            <a:lvl1pPr>
              <a:defRPr sz="1800">
                <a:solidFill>
                  <a:srgbClr val="013473"/>
                </a:solidFill>
              </a:defRPr>
            </a:lvl1pPr>
            <a:lvl2pPr>
              <a:defRPr sz="1600">
                <a:solidFill>
                  <a:srgbClr val="013473"/>
                </a:solidFill>
              </a:defRPr>
            </a:lvl2pPr>
            <a:lvl3pPr>
              <a:defRPr sz="1400">
                <a:solidFill>
                  <a:srgbClr val="013473"/>
                </a:solidFill>
              </a:defRPr>
            </a:lvl3pPr>
            <a:lvl4pPr>
              <a:defRPr sz="1200">
                <a:solidFill>
                  <a:srgbClr val="013473"/>
                </a:solidFill>
              </a:defRPr>
            </a:lvl4pPr>
            <a:lvl5pPr>
              <a:defRPr sz="1200">
                <a:solidFill>
                  <a:srgbClr val="01347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Rectangle 9">
            <a:extLst>
              <a:ext uri="{FF2B5EF4-FFF2-40B4-BE49-F238E27FC236}">
                <a16:creationId xmlns:a16="http://schemas.microsoft.com/office/drawing/2014/main" id="{1ACB7705-7020-45B1-B9D3-7F2ED4E2A276}"/>
              </a:ext>
            </a:extLst>
          </p:cNvPr>
          <p:cNvSpPr/>
          <p:nvPr userDrawn="1"/>
        </p:nvSpPr>
        <p:spPr>
          <a:xfrm>
            <a:off x="0" y="0"/>
            <a:ext cx="12192000" cy="747191"/>
          </a:xfrm>
          <a:prstGeom prst="rect">
            <a:avLst/>
          </a:prstGeom>
          <a:gradFill>
            <a:gsLst>
              <a:gs pos="0">
                <a:srgbClr val="053657"/>
              </a:gs>
              <a:gs pos="42000">
                <a:srgbClr val="275075"/>
              </a:gs>
              <a:gs pos="63000">
                <a:srgbClr val="3682A2">
                  <a:alpha val="97647"/>
                </a:srgbClr>
              </a:gs>
              <a:gs pos="86000">
                <a:schemeClr val="bg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75E0D869-E67B-42C2-84E8-8A68C8ED9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06078" y="176001"/>
            <a:ext cx="985922" cy="395188"/>
          </a:xfrm>
          <a:prstGeom prst="rect">
            <a:avLst/>
          </a:prstGeom>
        </p:spPr>
      </p:pic>
      <p:sp>
        <p:nvSpPr>
          <p:cNvPr id="13" name="Content Placeholder 2">
            <a:extLst>
              <a:ext uri="{FF2B5EF4-FFF2-40B4-BE49-F238E27FC236}">
                <a16:creationId xmlns:a16="http://schemas.microsoft.com/office/drawing/2014/main" id="{BBBF86AB-E77E-4D2B-9148-96268165B599}"/>
              </a:ext>
            </a:extLst>
          </p:cNvPr>
          <p:cNvSpPr>
            <a:spLocks noGrp="1"/>
          </p:cNvSpPr>
          <p:nvPr>
            <p:ph sz="half" idx="15"/>
          </p:nvPr>
        </p:nvSpPr>
        <p:spPr>
          <a:xfrm>
            <a:off x="6192982" y="914401"/>
            <a:ext cx="5818909" cy="5652654"/>
          </a:xfrm>
        </p:spPr>
        <p:txBody>
          <a:bodyPr>
            <a:normAutofit/>
          </a:bodyPr>
          <a:lstStyle>
            <a:lvl1pPr>
              <a:defRPr sz="1800">
                <a:solidFill>
                  <a:srgbClr val="013473"/>
                </a:solidFill>
              </a:defRPr>
            </a:lvl1pPr>
            <a:lvl2pPr>
              <a:defRPr sz="1600">
                <a:solidFill>
                  <a:srgbClr val="013473"/>
                </a:solidFill>
              </a:defRPr>
            </a:lvl2pPr>
            <a:lvl3pPr>
              <a:defRPr sz="1400">
                <a:solidFill>
                  <a:srgbClr val="013473"/>
                </a:solidFill>
              </a:defRPr>
            </a:lvl3pPr>
            <a:lvl4pPr>
              <a:defRPr sz="1200">
                <a:solidFill>
                  <a:srgbClr val="013473"/>
                </a:solidFill>
              </a:defRPr>
            </a:lvl4pPr>
            <a:lvl5pPr>
              <a:defRPr sz="1200">
                <a:solidFill>
                  <a:srgbClr val="01347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289414F4-544B-4AFC-9037-7B27FF7F8EEB}"/>
              </a:ext>
            </a:extLst>
          </p:cNvPr>
          <p:cNvSpPr>
            <a:spLocks noGrp="1"/>
          </p:cNvSpPr>
          <p:nvPr>
            <p:ph type="title"/>
          </p:nvPr>
        </p:nvSpPr>
        <p:spPr>
          <a:xfrm>
            <a:off x="182880" y="64032"/>
            <a:ext cx="9658349" cy="619125"/>
          </a:xfrm>
        </p:spPr>
        <p:txBody>
          <a:bodyPr/>
          <a:lstStyle>
            <a:lvl1pPr>
              <a:defRPr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4230457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6604" y="923193"/>
            <a:ext cx="6001441" cy="6574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66603" y="1496020"/>
            <a:ext cx="6001441" cy="5012845"/>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325984" y="923192"/>
            <a:ext cx="5660969" cy="65742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5984" y="1496021"/>
            <a:ext cx="5660969" cy="5012844"/>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Rectangle 12">
            <a:extLst>
              <a:ext uri="{FF2B5EF4-FFF2-40B4-BE49-F238E27FC236}">
                <a16:creationId xmlns:a16="http://schemas.microsoft.com/office/drawing/2014/main" id="{E113189C-EC50-47C0-9CA8-13D500398771}"/>
              </a:ext>
            </a:extLst>
          </p:cNvPr>
          <p:cNvSpPr/>
          <p:nvPr userDrawn="1"/>
        </p:nvSpPr>
        <p:spPr>
          <a:xfrm>
            <a:off x="0" y="0"/>
            <a:ext cx="12192000" cy="747191"/>
          </a:xfrm>
          <a:prstGeom prst="rect">
            <a:avLst/>
          </a:prstGeom>
          <a:gradFill>
            <a:gsLst>
              <a:gs pos="0">
                <a:srgbClr val="053657"/>
              </a:gs>
              <a:gs pos="42000">
                <a:srgbClr val="275075"/>
              </a:gs>
              <a:gs pos="63000">
                <a:srgbClr val="3682A2">
                  <a:alpha val="97647"/>
                </a:srgbClr>
              </a:gs>
              <a:gs pos="86000">
                <a:schemeClr val="bg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747636D1-6C72-4FF6-AD45-7972F7E3FEF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06078" y="176001"/>
            <a:ext cx="985922" cy="395188"/>
          </a:xfrm>
          <a:prstGeom prst="rect">
            <a:avLst/>
          </a:prstGeom>
        </p:spPr>
      </p:pic>
      <p:sp>
        <p:nvSpPr>
          <p:cNvPr id="9" name="Title 1">
            <a:extLst>
              <a:ext uri="{FF2B5EF4-FFF2-40B4-BE49-F238E27FC236}">
                <a16:creationId xmlns:a16="http://schemas.microsoft.com/office/drawing/2014/main" id="{E4023B4A-4D92-4050-98C2-43486D68F09B}"/>
              </a:ext>
            </a:extLst>
          </p:cNvPr>
          <p:cNvSpPr>
            <a:spLocks noGrp="1"/>
          </p:cNvSpPr>
          <p:nvPr>
            <p:ph type="title"/>
          </p:nvPr>
        </p:nvSpPr>
        <p:spPr>
          <a:xfrm>
            <a:off x="182880" y="64032"/>
            <a:ext cx="9658349" cy="619125"/>
          </a:xfrm>
        </p:spPr>
        <p:txBody>
          <a:bodyPr/>
          <a:lstStyle>
            <a:lvl1pPr>
              <a:defRPr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032435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037F127-3066-4363-B1E6-C75E2671429C}"/>
              </a:ext>
            </a:extLst>
          </p:cNvPr>
          <p:cNvSpPr/>
          <p:nvPr userDrawn="1"/>
        </p:nvSpPr>
        <p:spPr>
          <a:xfrm>
            <a:off x="0" y="0"/>
            <a:ext cx="12192000" cy="747191"/>
          </a:xfrm>
          <a:prstGeom prst="rect">
            <a:avLst/>
          </a:prstGeom>
          <a:gradFill>
            <a:gsLst>
              <a:gs pos="0">
                <a:srgbClr val="053657"/>
              </a:gs>
              <a:gs pos="42000">
                <a:srgbClr val="275075"/>
              </a:gs>
              <a:gs pos="63000">
                <a:srgbClr val="3682A2">
                  <a:alpha val="97647"/>
                </a:srgbClr>
              </a:gs>
              <a:gs pos="86000">
                <a:schemeClr val="bg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8E314BA-6256-45F5-B6CD-1C4088E89B8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06078" y="176001"/>
            <a:ext cx="985922" cy="395188"/>
          </a:xfrm>
          <a:prstGeom prst="rect">
            <a:avLst/>
          </a:prstGeom>
        </p:spPr>
      </p:pic>
      <p:sp>
        <p:nvSpPr>
          <p:cNvPr id="11" name="Content Placeholder 2">
            <a:extLst>
              <a:ext uri="{FF2B5EF4-FFF2-40B4-BE49-F238E27FC236}">
                <a16:creationId xmlns:a16="http://schemas.microsoft.com/office/drawing/2014/main" id="{661980C3-8C4E-4B83-885D-5B361549F1BF}"/>
              </a:ext>
            </a:extLst>
          </p:cNvPr>
          <p:cNvSpPr>
            <a:spLocks noGrp="1"/>
          </p:cNvSpPr>
          <p:nvPr>
            <p:ph idx="1"/>
          </p:nvPr>
        </p:nvSpPr>
        <p:spPr>
          <a:xfrm>
            <a:off x="182880" y="923192"/>
            <a:ext cx="11837324" cy="5618924"/>
          </a:xfrm>
        </p:spPr>
        <p:txBody>
          <a:bodyPr>
            <a:normAutofit/>
          </a:bodyPr>
          <a:lstStyle>
            <a:lvl1pPr marL="228600" indent="-228600">
              <a:lnSpc>
                <a:spcPct val="100000"/>
              </a:lnSpc>
              <a:spcBef>
                <a:spcPts val="0"/>
              </a:spcBef>
              <a:spcAft>
                <a:spcPts val="800"/>
              </a:spcAft>
              <a:buClr>
                <a:srgbClr val="3682A2"/>
              </a:buClr>
              <a:buFont typeface="Wingdings 3" panose="05040102010807070707" pitchFamily="18" charset="2"/>
              <a:buChar char=""/>
              <a:defRPr sz="1800"/>
            </a:lvl1pPr>
            <a:lvl2pPr marL="685800" indent="-228600">
              <a:lnSpc>
                <a:spcPct val="100000"/>
              </a:lnSpc>
              <a:spcBef>
                <a:spcPts val="0"/>
              </a:spcBef>
              <a:spcAft>
                <a:spcPts val="800"/>
              </a:spcAft>
              <a:buClr>
                <a:srgbClr val="3682A2"/>
              </a:buClr>
              <a:buFont typeface="Century Gothic" panose="020B0502020202020204" pitchFamily="34" charset="0"/>
              <a:buChar char="─"/>
              <a:defRPr sz="1400"/>
            </a:lvl2pPr>
            <a:lvl3pPr>
              <a:lnSpc>
                <a:spcPct val="100000"/>
              </a:lnSpc>
              <a:spcBef>
                <a:spcPts val="400"/>
              </a:spcBef>
              <a:spcAft>
                <a:spcPts val="800"/>
              </a:spcAft>
              <a:defRPr sz="1200"/>
            </a:lvl3pPr>
            <a:lvl4pPr>
              <a:lnSpc>
                <a:spcPct val="100000"/>
              </a:lnSpc>
              <a:spcBef>
                <a:spcPts val="400"/>
              </a:spcBef>
              <a:spcAft>
                <a:spcPts val="800"/>
              </a:spcAft>
              <a:defRPr sz="1100"/>
            </a:lvl4pPr>
            <a:lvl5pPr>
              <a:lnSpc>
                <a:spcPct val="100000"/>
              </a:lnSpc>
              <a:spcBef>
                <a:spcPts val="400"/>
              </a:spcBef>
              <a:spcAft>
                <a:spcPts val="800"/>
              </a:spcAft>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54C5DB2C-1FBA-49CB-8618-D9C3DE87001B}"/>
              </a:ext>
            </a:extLst>
          </p:cNvPr>
          <p:cNvSpPr>
            <a:spLocks noGrp="1"/>
          </p:cNvSpPr>
          <p:nvPr>
            <p:ph type="title"/>
          </p:nvPr>
        </p:nvSpPr>
        <p:spPr>
          <a:xfrm>
            <a:off x="182880" y="64032"/>
            <a:ext cx="9658349" cy="619125"/>
          </a:xfrm>
        </p:spPr>
        <p:txBody>
          <a:bodyPr/>
          <a:lstStyle>
            <a:lvl1pPr>
              <a:defRPr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217492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CEDB4-A8E0-488B-B134-2B68A286BB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64EF6C-7F4D-4C5E-A9EB-FAD74968BD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409FD1-43E9-46F2-A2B0-6FC7EB84C03A}"/>
              </a:ext>
            </a:extLst>
          </p:cNvPr>
          <p:cNvSpPr>
            <a:spLocks noGrp="1"/>
          </p:cNvSpPr>
          <p:nvPr>
            <p:ph type="dt" sz="half" idx="10"/>
          </p:nvPr>
        </p:nvSpPr>
        <p:spPr/>
        <p:txBody>
          <a:bodyPr/>
          <a:lstStyle/>
          <a:p>
            <a:fld id="{C966387A-3592-438D-9BF0-B80B2BAF2F70}" type="datetimeFigureOut">
              <a:rPr lang="en-US" smtClean="0"/>
              <a:t>7/28/2020</a:t>
            </a:fld>
            <a:endParaRPr lang="en-US"/>
          </a:p>
        </p:txBody>
      </p:sp>
      <p:sp>
        <p:nvSpPr>
          <p:cNvPr id="5" name="Footer Placeholder 4">
            <a:extLst>
              <a:ext uri="{FF2B5EF4-FFF2-40B4-BE49-F238E27FC236}">
                <a16:creationId xmlns:a16="http://schemas.microsoft.com/office/drawing/2014/main" id="{E959D39D-C55B-409C-BB4B-5C868D4091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8E36A0-D9FF-4493-B99F-CC6357F49E9F}"/>
              </a:ext>
            </a:extLst>
          </p:cNvPr>
          <p:cNvSpPr>
            <a:spLocks noGrp="1"/>
          </p:cNvSpPr>
          <p:nvPr>
            <p:ph type="sldNum" sz="quarter" idx="12"/>
          </p:nvPr>
        </p:nvSpPr>
        <p:spPr/>
        <p:txBody>
          <a:bodyPr/>
          <a:lstStyle/>
          <a:p>
            <a:fld id="{3797275E-B577-4448-97DD-018F0B0ADFD2}" type="slidenum">
              <a:rPr lang="en-US" smtClean="0"/>
              <a:t>‹#›</a:t>
            </a:fld>
            <a:endParaRPr lang="en-US"/>
          </a:p>
        </p:txBody>
      </p:sp>
    </p:spTree>
    <p:extLst>
      <p:ext uri="{BB962C8B-B14F-4D97-AF65-F5344CB8AC3E}">
        <p14:creationId xmlns:p14="http://schemas.microsoft.com/office/powerpoint/2010/main" val="1261554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JWG 2017">
    <p:spTree>
      <p:nvGrpSpPr>
        <p:cNvPr id="1" name=""/>
        <p:cNvGrpSpPr/>
        <p:nvPr/>
      </p:nvGrpSpPr>
      <p:grpSpPr>
        <a:xfrm>
          <a:off x="0" y="0"/>
          <a:ext cx="0" cy="0"/>
          <a:chOff x="0" y="0"/>
          <a:chExt cx="0" cy="0"/>
        </a:xfrm>
      </p:grpSpPr>
      <p:sp>
        <p:nvSpPr>
          <p:cNvPr id="7" name="Rectangle 6"/>
          <p:cNvSpPr/>
          <p:nvPr userDrawn="1"/>
        </p:nvSpPr>
        <p:spPr>
          <a:xfrm>
            <a:off x="0" y="2"/>
            <a:ext cx="12192000" cy="747191"/>
          </a:xfrm>
          <a:prstGeom prst="rect">
            <a:avLst/>
          </a:prstGeom>
          <a:gradFill>
            <a:gsLst>
              <a:gs pos="0">
                <a:srgbClr val="053657"/>
              </a:gs>
              <a:gs pos="57000">
                <a:srgbClr val="275075"/>
              </a:gs>
              <a:gs pos="71000">
                <a:srgbClr val="3682A2">
                  <a:alpha val="97647"/>
                </a:srgbClr>
              </a:gs>
              <a:gs pos="86000">
                <a:schemeClr val="bg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Content Placeholder 2"/>
          <p:cNvSpPr>
            <a:spLocks noGrp="1"/>
          </p:cNvSpPr>
          <p:nvPr>
            <p:ph idx="13" hasCustomPrompt="1"/>
          </p:nvPr>
        </p:nvSpPr>
        <p:spPr>
          <a:xfrm>
            <a:off x="76201" y="875223"/>
            <a:ext cx="12001500" cy="5600990"/>
          </a:xfrm>
        </p:spPr>
        <p:txBody>
          <a:bodyPr>
            <a:normAutofit/>
          </a:bodyPr>
          <a:lstStyle>
            <a:lvl1pPr marL="171450" indent="-171450">
              <a:buClr>
                <a:srgbClr val="3682A2"/>
              </a:buClr>
              <a:buFont typeface="Century Gothic" panose="020B0502020202020204" pitchFamily="34" charset="0"/>
              <a:buChar char="►"/>
              <a:defRPr sz="1600">
                <a:solidFill>
                  <a:srgbClr val="053657"/>
                </a:solidFill>
                <a:latin typeface="Century Gothic" panose="020B0502020202020204" pitchFamily="34" charset="0"/>
              </a:defRPr>
            </a:lvl1pPr>
            <a:lvl2pPr marL="685800" indent="-228600">
              <a:buClr>
                <a:srgbClr val="3682A2"/>
              </a:buClr>
              <a:buFont typeface="Century Gothic" panose="020B0502020202020204" pitchFamily="34" charset="0"/>
              <a:buChar char="–"/>
              <a:defRPr sz="1400">
                <a:solidFill>
                  <a:srgbClr val="275075"/>
                </a:solidFill>
                <a:latin typeface="Century Gothic" panose="020B0502020202020204" pitchFamily="34" charset="0"/>
              </a:defRPr>
            </a:lvl2pPr>
            <a:lvl3pPr marL="1143000" indent="-228600">
              <a:buClr>
                <a:srgbClr val="3682A2"/>
              </a:buClr>
              <a:buFont typeface="Calibri" panose="020F0502020204030204" pitchFamily="34" charset="0"/>
              <a:buChar char="–"/>
              <a:defRPr sz="1200">
                <a:solidFill>
                  <a:srgbClr val="275075"/>
                </a:solidFill>
                <a:latin typeface="Century Gothic" panose="020B0502020202020204" pitchFamily="34" charset="0"/>
              </a:defRPr>
            </a:lvl3pPr>
            <a:lvl4pPr marL="1028700" indent="0">
              <a:buNone/>
              <a:defRPr/>
            </a:lvl4pPr>
          </a:lstStyle>
          <a:p>
            <a:pPr lvl="0"/>
            <a:r>
              <a:rPr lang="en-GB"/>
              <a:t>Click here to add text </a:t>
            </a:r>
          </a:p>
          <a:p>
            <a:pPr lvl="1"/>
            <a:r>
              <a:rPr lang="en-GB"/>
              <a:t>Click here to add text</a:t>
            </a:r>
          </a:p>
          <a:p>
            <a:pPr lvl="2"/>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71801" y="213648"/>
            <a:ext cx="1005899" cy="403196"/>
          </a:xfrm>
          <a:prstGeom prst="rect">
            <a:avLst/>
          </a:prstGeom>
        </p:spPr>
      </p:pic>
      <p:sp>
        <p:nvSpPr>
          <p:cNvPr id="13" name="Content Placeholder 2">
            <a:extLst>
              <a:ext uri="{FF2B5EF4-FFF2-40B4-BE49-F238E27FC236}">
                <a16:creationId xmlns:a16="http://schemas.microsoft.com/office/drawing/2014/main" id="{77322170-25F7-4C9B-B3A9-E7136CF89F66}"/>
              </a:ext>
            </a:extLst>
          </p:cNvPr>
          <p:cNvSpPr>
            <a:spLocks noGrp="1"/>
          </p:cNvSpPr>
          <p:nvPr>
            <p:ph idx="14" hasCustomPrompt="1"/>
          </p:nvPr>
        </p:nvSpPr>
        <p:spPr>
          <a:xfrm>
            <a:off x="84494" y="147020"/>
            <a:ext cx="6789219" cy="453154"/>
          </a:xfrm>
        </p:spPr>
        <p:txBody>
          <a:bodyPr>
            <a:noAutofit/>
          </a:bodyPr>
          <a:lstStyle>
            <a:lvl1pPr marL="0" indent="0">
              <a:buClr>
                <a:srgbClr val="3682A2"/>
              </a:buClr>
              <a:buFont typeface="Century Gothic" panose="020B0502020202020204" pitchFamily="34" charset="0"/>
              <a:buNone/>
              <a:defRPr sz="2800" b="1">
                <a:solidFill>
                  <a:schemeClr val="bg1"/>
                </a:solidFill>
                <a:latin typeface="Century Gothic" panose="020B0502020202020204" pitchFamily="34" charset="0"/>
              </a:defRPr>
            </a:lvl1pPr>
            <a:lvl4pPr marL="1028700" indent="0">
              <a:buNone/>
              <a:defRPr/>
            </a:lvl4pPr>
          </a:lstStyle>
          <a:p>
            <a:pPr lvl="0"/>
            <a:r>
              <a:rPr lang="en-GB"/>
              <a:t>CLICK HERE TO ADD HEADING</a:t>
            </a:r>
          </a:p>
        </p:txBody>
      </p:sp>
    </p:spTree>
    <p:extLst>
      <p:ext uri="{BB962C8B-B14F-4D97-AF65-F5344CB8AC3E}">
        <p14:creationId xmlns:p14="http://schemas.microsoft.com/office/powerpoint/2010/main" val="3860158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74676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405127" y="1563624"/>
            <a:ext cx="5454650" cy="623570"/>
          </a:xfrm>
          <a:custGeom>
            <a:avLst/>
            <a:gdLst/>
            <a:ahLst/>
            <a:cxnLst/>
            <a:rect l="l" t="t" r="r" b="b"/>
            <a:pathLst>
              <a:path w="5454650" h="623569">
                <a:moveTo>
                  <a:pt x="0" y="623315"/>
                </a:moveTo>
                <a:lnTo>
                  <a:pt x="5454396" y="623315"/>
                </a:lnTo>
                <a:lnTo>
                  <a:pt x="5454396" y="0"/>
                </a:lnTo>
                <a:lnTo>
                  <a:pt x="0" y="0"/>
                </a:lnTo>
                <a:lnTo>
                  <a:pt x="0" y="623315"/>
                </a:lnTo>
                <a:close/>
              </a:path>
            </a:pathLst>
          </a:custGeom>
          <a:solidFill>
            <a:srgbClr val="D0CECE"/>
          </a:solidFill>
        </p:spPr>
        <p:txBody>
          <a:bodyPr wrap="square" lIns="0" tIns="0" rIns="0" bIns="0" rtlCol="0"/>
          <a:lstStyle/>
          <a:p>
            <a:endParaRPr/>
          </a:p>
        </p:txBody>
      </p:sp>
      <p:sp>
        <p:nvSpPr>
          <p:cNvPr id="18" name="bk object 18"/>
          <p:cNvSpPr/>
          <p:nvPr/>
        </p:nvSpPr>
        <p:spPr>
          <a:xfrm>
            <a:off x="2627376" y="1615439"/>
            <a:ext cx="1527175" cy="462280"/>
          </a:xfrm>
          <a:custGeom>
            <a:avLst/>
            <a:gdLst/>
            <a:ahLst/>
            <a:cxnLst/>
            <a:rect l="l" t="t" r="r" b="b"/>
            <a:pathLst>
              <a:path w="1527175" h="462280">
                <a:moveTo>
                  <a:pt x="0" y="461772"/>
                </a:moveTo>
                <a:lnTo>
                  <a:pt x="1527048" y="461772"/>
                </a:lnTo>
                <a:lnTo>
                  <a:pt x="1527048" y="0"/>
                </a:lnTo>
                <a:lnTo>
                  <a:pt x="0" y="0"/>
                </a:lnTo>
                <a:lnTo>
                  <a:pt x="0" y="461772"/>
                </a:lnTo>
                <a:close/>
              </a:path>
            </a:pathLst>
          </a:custGeom>
          <a:solidFill>
            <a:srgbClr val="ECECEC"/>
          </a:solidFill>
        </p:spPr>
        <p:txBody>
          <a:bodyPr wrap="square" lIns="0" tIns="0" rIns="0" bIns="0" rtlCol="0"/>
          <a:lstStyle/>
          <a:p>
            <a:endParaRPr/>
          </a:p>
        </p:txBody>
      </p:sp>
      <p:sp>
        <p:nvSpPr>
          <p:cNvPr id="19" name="bk object 19"/>
          <p:cNvSpPr/>
          <p:nvPr/>
        </p:nvSpPr>
        <p:spPr>
          <a:xfrm>
            <a:off x="2627376" y="1615439"/>
            <a:ext cx="1527175" cy="462280"/>
          </a:xfrm>
          <a:custGeom>
            <a:avLst/>
            <a:gdLst/>
            <a:ahLst/>
            <a:cxnLst/>
            <a:rect l="l" t="t" r="r" b="b"/>
            <a:pathLst>
              <a:path w="1527175" h="462280">
                <a:moveTo>
                  <a:pt x="0" y="461772"/>
                </a:moveTo>
                <a:lnTo>
                  <a:pt x="1527048" y="461772"/>
                </a:lnTo>
                <a:lnTo>
                  <a:pt x="1527048" y="0"/>
                </a:lnTo>
                <a:lnTo>
                  <a:pt x="0" y="0"/>
                </a:lnTo>
                <a:lnTo>
                  <a:pt x="0" y="461772"/>
                </a:lnTo>
                <a:close/>
              </a:path>
            </a:pathLst>
          </a:custGeom>
          <a:ln w="9525">
            <a:solidFill>
              <a:srgbClr val="212A35"/>
            </a:solidFill>
          </a:ln>
        </p:spPr>
        <p:txBody>
          <a:bodyPr wrap="square" lIns="0" tIns="0" rIns="0" bIns="0" rtlCol="0"/>
          <a:lstStyle/>
          <a:p>
            <a:endParaRPr/>
          </a:p>
        </p:txBody>
      </p:sp>
      <p:sp>
        <p:nvSpPr>
          <p:cNvPr id="20" name="bk object 20"/>
          <p:cNvSpPr/>
          <p:nvPr/>
        </p:nvSpPr>
        <p:spPr>
          <a:xfrm>
            <a:off x="1481327" y="1653539"/>
            <a:ext cx="878205" cy="431800"/>
          </a:xfrm>
          <a:custGeom>
            <a:avLst/>
            <a:gdLst/>
            <a:ahLst/>
            <a:cxnLst/>
            <a:rect l="l" t="t" r="r" b="b"/>
            <a:pathLst>
              <a:path w="878205" h="431800">
                <a:moveTo>
                  <a:pt x="0" y="431291"/>
                </a:moveTo>
                <a:lnTo>
                  <a:pt x="877823" y="431291"/>
                </a:lnTo>
                <a:lnTo>
                  <a:pt x="877823" y="0"/>
                </a:lnTo>
                <a:lnTo>
                  <a:pt x="0" y="0"/>
                </a:lnTo>
                <a:lnTo>
                  <a:pt x="0" y="431291"/>
                </a:lnTo>
                <a:close/>
              </a:path>
            </a:pathLst>
          </a:custGeom>
          <a:solidFill>
            <a:srgbClr val="ECECEC"/>
          </a:solidFill>
        </p:spPr>
        <p:txBody>
          <a:bodyPr wrap="square" lIns="0" tIns="0" rIns="0" bIns="0" rtlCol="0"/>
          <a:lstStyle/>
          <a:p>
            <a:endParaRPr/>
          </a:p>
        </p:txBody>
      </p:sp>
      <p:sp>
        <p:nvSpPr>
          <p:cNvPr id="21" name="bk object 21"/>
          <p:cNvSpPr/>
          <p:nvPr/>
        </p:nvSpPr>
        <p:spPr>
          <a:xfrm>
            <a:off x="1481327" y="1653539"/>
            <a:ext cx="878205" cy="431800"/>
          </a:xfrm>
          <a:custGeom>
            <a:avLst/>
            <a:gdLst/>
            <a:ahLst/>
            <a:cxnLst/>
            <a:rect l="l" t="t" r="r" b="b"/>
            <a:pathLst>
              <a:path w="878205" h="431800">
                <a:moveTo>
                  <a:pt x="0" y="431291"/>
                </a:moveTo>
                <a:lnTo>
                  <a:pt x="877823" y="431291"/>
                </a:lnTo>
                <a:lnTo>
                  <a:pt x="877823" y="0"/>
                </a:lnTo>
                <a:lnTo>
                  <a:pt x="0" y="0"/>
                </a:lnTo>
                <a:lnTo>
                  <a:pt x="0" y="431291"/>
                </a:lnTo>
                <a:close/>
              </a:path>
            </a:pathLst>
          </a:custGeom>
          <a:ln w="9525">
            <a:solidFill>
              <a:srgbClr val="212A35"/>
            </a:solidFill>
          </a:ln>
        </p:spPr>
        <p:txBody>
          <a:bodyPr wrap="square" lIns="0" tIns="0" rIns="0" bIns="0" rtlCol="0"/>
          <a:lstStyle/>
          <a:p>
            <a:endParaRPr/>
          </a:p>
        </p:txBody>
      </p:sp>
      <p:sp>
        <p:nvSpPr>
          <p:cNvPr id="22" name="bk object 22"/>
          <p:cNvSpPr/>
          <p:nvPr/>
        </p:nvSpPr>
        <p:spPr>
          <a:xfrm>
            <a:off x="4456176" y="1606296"/>
            <a:ext cx="1295400" cy="462280"/>
          </a:xfrm>
          <a:custGeom>
            <a:avLst/>
            <a:gdLst/>
            <a:ahLst/>
            <a:cxnLst/>
            <a:rect l="l" t="t" r="r" b="b"/>
            <a:pathLst>
              <a:path w="1295400" h="462280">
                <a:moveTo>
                  <a:pt x="0" y="461772"/>
                </a:moveTo>
                <a:lnTo>
                  <a:pt x="1295400" y="461772"/>
                </a:lnTo>
                <a:lnTo>
                  <a:pt x="1295400" y="0"/>
                </a:lnTo>
                <a:lnTo>
                  <a:pt x="0" y="0"/>
                </a:lnTo>
                <a:lnTo>
                  <a:pt x="0" y="461772"/>
                </a:lnTo>
                <a:close/>
              </a:path>
            </a:pathLst>
          </a:custGeom>
          <a:solidFill>
            <a:srgbClr val="ECECEC"/>
          </a:solidFill>
        </p:spPr>
        <p:txBody>
          <a:bodyPr wrap="square" lIns="0" tIns="0" rIns="0" bIns="0" rtlCol="0"/>
          <a:lstStyle/>
          <a:p>
            <a:endParaRPr/>
          </a:p>
        </p:txBody>
      </p:sp>
      <p:sp>
        <p:nvSpPr>
          <p:cNvPr id="23" name="bk object 23"/>
          <p:cNvSpPr/>
          <p:nvPr/>
        </p:nvSpPr>
        <p:spPr>
          <a:xfrm>
            <a:off x="4456176" y="1606296"/>
            <a:ext cx="1295400" cy="462280"/>
          </a:xfrm>
          <a:custGeom>
            <a:avLst/>
            <a:gdLst/>
            <a:ahLst/>
            <a:cxnLst/>
            <a:rect l="l" t="t" r="r" b="b"/>
            <a:pathLst>
              <a:path w="1295400" h="462280">
                <a:moveTo>
                  <a:pt x="0" y="461772"/>
                </a:moveTo>
                <a:lnTo>
                  <a:pt x="1295400" y="461772"/>
                </a:lnTo>
                <a:lnTo>
                  <a:pt x="1295400" y="0"/>
                </a:lnTo>
                <a:lnTo>
                  <a:pt x="0" y="0"/>
                </a:lnTo>
                <a:lnTo>
                  <a:pt x="0" y="461772"/>
                </a:lnTo>
                <a:close/>
              </a:path>
            </a:pathLst>
          </a:custGeom>
          <a:ln w="9525">
            <a:solidFill>
              <a:srgbClr val="212A35"/>
            </a:solidFill>
          </a:ln>
        </p:spPr>
        <p:txBody>
          <a:bodyPr wrap="square" lIns="0" tIns="0" rIns="0" bIns="0" rtlCol="0"/>
          <a:lstStyle/>
          <a:p>
            <a:endParaRPr/>
          </a:p>
        </p:txBody>
      </p:sp>
      <p:sp>
        <p:nvSpPr>
          <p:cNvPr id="24" name="bk object 24"/>
          <p:cNvSpPr/>
          <p:nvPr/>
        </p:nvSpPr>
        <p:spPr>
          <a:xfrm>
            <a:off x="5887211" y="1624583"/>
            <a:ext cx="931544" cy="431800"/>
          </a:xfrm>
          <a:custGeom>
            <a:avLst/>
            <a:gdLst/>
            <a:ahLst/>
            <a:cxnLst/>
            <a:rect l="l" t="t" r="r" b="b"/>
            <a:pathLst>
              <a:path w="931545" h="431800">
                <a:moveTo>
                  <a:pt x="0" y="431291"/>
                </a:moveTo>
                <a:lnTo>
                  <a:pt x="931163" y="431291"/>
                </a:lnTo>
                <a:lnTo>
                  <a:pt x="931163" y="0"/>
                </a:lnTo>
                <a:lnTo>
                  <a:pt x="0" y="0"/>
                </a:lnTo>
                <a:lnTo>
                  <a:pt x="0" y="431291"/>
                </a:lnTo>
                <a:close/>
              </a:path>
            </a:pathLst>
          </a:custGeom>
          <a:solidFill>
            <a:srgbClr val="ECECEC"/>
          </a:solidFill>
        </p:spPr>
        <p:txBody>
          <a:bodyPr wrap="square" lIns="0" tIns="0" rIns="0" bIns="0" rtlCol="0"/>
          <a:lstStyle/>
          <a:p>
            <a:endParaRPr/>
          </a:p>
        </p:txBody>
      </p:sp>
      <p:sp>
        <p:nvSpPr>
          <p:cNvPr id="25" name="bk object 25"/>
          <p:cNvSpPr/>
          <p:nvPr/>
        </p:nvSpPr>
        <p:spPr>
          <a:xfrm>
            <a:off x="5887211" y="1624583"/>
            <a:ext cx="931544" cy="431800"/>
          </a:xfrm>
          <a:custGeom>
            <a:avLst/>
            <a:gdLst/>
            <a:ahLst/>
            <a:cxnLst/>
            <a:rect l="l" t="t" r="r" b="b"/>
            <a:pathLst>
              <a:path w="931545" h="431800">
                <a:moveTo>
                  <a:pt x="0" y="431291"/>
                </a:moveTo>
                <a:lnTo>
                  <a:pt x="931163" y="431291"/>
                </a:lnTo>
                <a:lnTo>
                  <a:pt x="931163" y="0"/>
                </a:lnTo>
                <a:lnTo>
                  <a:pt x="0" y="0"/>
                </a:lnTo>
                <a:lnTo>
                  <a:pt x="0" y="431291"/>
                </a:lnTo>
                <a:close/>
              </a:path>
            </a:pathLst>
          </a:custGeom>
          <a:ln w="9525">
            <a:solidFill>
              <a:srgbClr val="212A35"/>
            </a:solidFill>
          </a:ln>
        </p:spPr>
        <p:txBody>
          <a:bodyPr wrap="square" lIns="0" tIns="0" rIns="0" bIns="0" rtlCol="0"/>
          <a:lstStyle/>
          <a:p>
            <a:endParaRPr/>
          </a:p>
        </p:txBody>
      </p:sp>
      <p:sp>
        <p:nvSpPr>
          <p:cNvPr id="26" name="bk object 26"/>
          <p:cNvSpPr/>
          <p:nvPr/>
        </p:nvSpPr>
        <p:spPr>
          <a:xfrm>
            <a:off x="4965191" y="5439155"/>
            <a:ext cx="2743200" cy="830580"/>
          </a:xfrm>
          <a:custGeom>
            <a:avLst/>
            <a:gdLst/>
            <a:ahLst/>
            <a:cxnLst/>
            <a:rect l="l" t="t" r="r" b="b"/>
            <a:pathLst>
              <a:path w="2743200" h="830579">
                <a:moveTo>
                  <a:pt x="0" y="830580"/>
                </a:moveTo>
                <a:lnTo>
                  <a:pt x="2743200" y="830580"/>
                </a:lnTo>
                <a:lnTo>
                  <a:pt x="2743200" y="0"/>
                </a:lnTo>
                <a:lnTo>
                  <a:pt x="0" y="0"/>
                </a:lnTo>
                <a:lnTo>
                  <a:pt x="0" y="830580"/>
                </a:lnTo>
                <a:close/>
              </a:path>
            </a:pathLst>
          </a:custGeom>
          <a:ln w="9524">
            <a:solidFill>
              <a:srgbClr val="44536A"/>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1" i="0">
                <a:solidFill>
                  <a:schemeClr val="bg1"/>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547859" y="1243583"/>
            <a:ext cx="2504440" cy="4051300"/>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defRPr sz="1000" b="0" i="0">
                <a:solidFill>
                  <a:srgbClr val="003473"/>
                </a:solidFill>
                <a:latin typeface="Century Gothic"/>
                <a:cs typeface="Century Gothic"/>
              </a:defRPr>
            </a:lvl1pPr>
          </a:lstStyle>
          <a:p>
            <a:pPr marL="12700">
              <a:lnSpc>
                <a:spcPct val="100000"/>
              </a:lnSpc>
              <a:spcBef>
                <a:spcPts val="100"/>
              </a:spcBef>
            </a:pPr>
            <a:r>
              <a:rPr spc="-5"/>
              <a:t>Confidential</a:t>
            </a:r>
          </a:p>
        </p:txBody>
      </p:sp>
      <p:sp>
        <p:nvSpPr>
          <p:cNvPr id="6" name="Holder 6"/>
          <p:cNvSpPr>
            <a:spLocks noGrp="1"/>
          </p:cNvSpPr>
          <p:nvPr>
            <p:ph type="dt" sz="half" idx="6"/>
          </p:nvPr>
        </p:nvSpPr>
        <p:spPr/>
        <p:txBody>
          <a:bodyPr lIns="0" tIns="0" rIns="0" bIns="0"/>
          <a:lstStyle>
            <a:lvl1pPr>
              <a:defRPr sz="1000" b="0" i="0">
                <a:solidFill>
                  <a:srgbClr val="003473"/>
                </a:solidFill>
                <a:latin typeface="Century Gothic"/>
                <a:cs typeface="Century Gothic"/>
              </a:defRPr>
            </a:lvl1pPr>
          </a:lstStyle>
          <a:p>
            <a:pPr marL="12700">
              <a:lnSpc>
                <a:spcPct val="100000"/>
              </a:lnSpc>
              <a:spcBef>
                <a:spcPts val="100"/>
              </a:spcBef>
            </a:pPr>
            <a:r>
              <a:rPr spc="-5"/>
              <a:t>© JWG</a:t>
            </a:r>
            <a:r>
              <a:rPr spc="-55"/>
              <a:t> </a:t>
            </a:r>
            <a:r>
              <a:rPr spc="-10"/>
              <a:t>2020</a:t>
            </a:r>
          </a:p>
        </p:txBody>
      </p:sp>
      <p:sp>
        <p:nvSpPr>
          <p:cNvPr id="7" name="Holder 7"/>
          <p:cNvSpPr>
            <a:spLocks noGrp="1"/>
          </p:cNvSpPr>
          <p:nvPr>
            <p:ph type="sldNum" sz="quarter" idx="7"/>
          </p:nvPr>
        </p:nvSpPr>
        <p:spPr/>
        <p:txBody>
          <a:bodyPr lIns="0" tIns="0" rIns="0" bIns="0"/>
          <a:lstStyle>
            <a:lvl1pPr>
              <a:defRPr sz="1000" b="0" i="0">
                <a:solidFill>
                  <a:srgbClr val="003473"/>
                </a:solidFill>
                <a:latin typeface="Century Gothic"/>
                <a:cs typeface="Century Gothic"/>
              </a:defRPr>
            </a:lvl1pPr>
          </a:lstStyle>
          <a:p>
            <a:pPr marL="38100">
              <a:lnSpc>
                <a:spcPct val="100000"/>
              </a:lnSpc>
              <a:spcBef>
                <a:spcPts val="100"/>
              </a:spcBef>
            </a:pPr>
            <a:fld id="{81D60167-4931-47E6-BA6A-407CBD079E47}" type="slidenum">
              <a:rPr spc="-5" dirty="0"/>
              <a:t>‹#›</a:t>
            </a:fld>
            <a:endParaRPr spc="-5"/>
          </a:p>
        </p:txBody>
      </p:sp>
    </p:spTree>
    <p:extLst>
      <p:ext uri="{BB962C8B-B14F-4D97-AF65-F5344CB8AC3E}">
        <p14:creationId xmlns:p14="http://schemas.microsoft.com/office/powerpoint/2010/main" val="1843454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defRPr sz="1000" b="0" i="0">
                <a:solidFill>
                  <a:srgbClr val="003473"/>
                </a:solidFill>
                <a:latin typeface="Century Gothic"/>
                <a:cs typeface="Century Gothic"/>
              </a:defRPr>
            </a:lvl1pPr>
          </a:lstStyle>
          <a:p>
            <a:pPr marL="12700">
              <a:lnSpc>
                <a:spcPct val="100000"/>
              </a:lnSpc>
              <a:spcBef>
                <a:spcPts val="100"/>
              </a:spcBef>
            </a:pPr>
            <a:r>
              <a:rPr spc="-5"/>
              <a:t>Confidential</a:t>
            </a:r>
          </a:p>
        </p:txBody>
      </p:sp>
      <p:sp>
        <p:nvSpPr>
          <p:cNvPr id="4" name="Holder 4"/>
          <p:cNvSpPr>
            <a:spLocks noGrp="1"/>
          </p:cNvSpPr>
          <p:nvPr>
            <p:ph type="dt" sz="half" idx="6"/>
          </p:nvPr>
        </p:nvSpPr>
        <p:spPr/>
        <p:txBody>
          <a:bodyPr lIns="0" tIns="0" rIns="0" bIns="0"/>
          <a:lstStyle>
            <a:lvl1pPr>
              <a:defRPr sz="1000" b="0" i="0">
                <a:solidFill>
                  <a:srgbClr val="003473"/>
                </a:solidFill>
                <a:latin typeface="Century Gothic"/>
                <a:cs typeface="Century Gothic"/>
              </a:defRPr>
            </a:lvl1pPr>
          </a:lstStyle>
          <a:p>
            <a:pPr marL="12700">
              <a:lnSpc>
                <a:spcPct val="100000"/>
              </a:lnSpc>
              <a:spcBef>
                <a:spcPts val="100"/>
              </a:spcBef>
            </a:pPr>
            <a:r>
              <a:rPr spc="-5"/>
              <a:t>© JWG</a:t>
            </a:r>
            <a:r>
              <a:rPr spc="-55"/>
              <a:t> </a:t>
            </a:r>
            <a:r>
              <a:rPr spc="-10"/>
              <a:t>2020</a:t>
            </a:r>
          </a:p>
        </p:txBody>
      </p:sp>
      <p:sp>
        <p:nvSpPr>
          <p:cNvPr id="5" name="Holder 5"/>
          <p:cNvSpPr>
            <a:spLocks noGrp="1"/>
          </p:cNvSpPr>
          <p:nvPr>
            <p:ph type="sldNum" sz="quarter" idx="7"/>
          </p:nvPr>
        </p:nvSpPr>
        <p:spPr/>
        <p:txBody>
          <a:bodyPr lIns="0" tIns="0" rIns="0" bIns="0"/>
          <a:lstStyle>
            <a:lvl1pPr>
              <a:defRPr sz="1000" b="0" i="0">
                <a:solidFill>
                  <a:srgbClr val="003473"/>
                </a:solidFill>
                <a:latin typeface="Century Gothic"/>
                <a:cs typeface="Century Gothic"/>
              </a:defRPr>
            </a:lvl1pPr>
          </a:lstStyle>
          <a:p>
            <a:pPr marL="38100">
              <a:lnSpc>
                <a:spcPct val="100000"/>
              </a:lnSpc>
              <a:spcBef>
                <a:spcPts val="100"/>
              </a:spcBef>
            </a:pPr>
            <a:fld id="{81D60167-4931-47E6-BA6A-407CBD079E47}" type="slidenum">
              <a:rPr spc="-5" dirty="0"/>
              <a:t>‹#›</a:t>
            </a:fld>
            <a:endParaRPr spc="-5"/>
          </a:p>
        </p:txBody>
      </p:sp>
    </p:spTree>
    <p:extLst>
      <p:ext uri="{BB962C8B-B14F-4D97-AF65-F5344CB8AC3E}">
        <p14:creationId xmlns:p14="http://schemas.microsoft.com/office/powerpoint/2010/main" val="27106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57C5DFAE-2FB8-5F41-A895-811D04AA62D1}"/>
              </a:ext>
            </a:extLst>
          </p:cNvPr>
          <p:cNvSpPr>
            <a:spLocks noGrp="1"/>
          </p:cNvSpPr>
          <p:nvPr>
            <p:ph type="title" hasCustomPrompt="1"/>
          </p:nvPr>
        </p:nvSpPr>
        <p:spPr>
          <a:xfrm>
            <a:off x="542647" y="365126"/>
            <a:ext cx="11098999" cy="332399"/>
          </a:xfrm>
          <a:prstGeom prst="rect">
            <a:avLst/>
          </a:prstGeom>
        </p:spPr>
        <p:txBody>
          <a:bodyPr vert="horz" lIns="0" tIns="0" rIns="0" bIns="0" rtlCol="0" anchor="t" anchorCtr="0">
            <a:spAutoFit/>
          </a:bodyPr>
          <a:lstStyle>
            <a:lvl1pPr>
              <a:lnSpc>
                <a:spcPct val="90000"/>
              </a:lnSpc>
              <a:defRPr cap="all" baseline="0">
                <a:solidFill>
                  <a:schemeClr val="tx1"/>
                </a:solidFill>
              </a:defRPr>
            </a:lvl1pPr>
          </a:lstStyle>
          <a:p>
            <a:r>
              <a:rPr lang="en-US"/>
              <a:t>CLICK TO EDIT MASTER TITLE STYLE</a:t>
            </a:r>
            <a:endParaRPr lang="en-GB"/>
          </a:p>
        </p:txBody>
      </p:sp>
      <p:sp>
        <p:nvSpPr>
          <p:cNvPr id="7" name="Text Placeholder 7">
            <a:extLst>
              <a:ext uri="{FF2B5EF4-FFF2-40B4-BE49-F238E27FC236}">
                <a16:creationId xmlns:a16="http://schemas.microsoft.com/office/drawing/2014/main" id="{9F5736BE-045F-B340-AACF-3674D3375AEB}"/>
              </a:ext>
            </a:extLst>
          </p:cNvPr>
          <p:cNvSpPr>
            <a:spLocks noGrp="1"/>
          </p:cNvSpPr>
          <p:nvPr>
            <p:ph type="body" sz="quarter" idx="11" hasCustomPrompt="1"/>
          </p:nvPr>
        </p:nvSpPr>
        <p:spPr>
          <a:xfrm>
            <a:off x="542647" y="814367"/>
            <a:ext cx="11098999" cy="276999"/>
          </a:xfrm>
        </p:spPr>
        <p:txBody>
          <a:bodyPr wrap="square">
            <a:spAutoFit/>
          </a:bodyPr>
          <a:lstStyle>
            <a:lvl1pPr>
              <a:lnSpc>
                <a:spcPct val="90000"/>
              </a:lnSpc>
              <a:spcBef>
                <a:spcPts val="0"/>
              </a:spcBef>
              <a:defRPr sz="2000" b="0" i="0">
                <a:solidFill>
                  <a:schemeClr val="bg2">
                    <a:lumMod val="50000"/>
                  </a:schemeClr>
                </a:solidFill>
                <a:latin typeface="Century Gothic" panose="020B0502020202020204" pitchFamily="34" charset="0"/>
              </a:defRPr>
            </a:lvl1pPr>
          </a:lstStyle>
          <a:p>
            <a:pPr lvl="0"/>
            <a:r>
              <a:rPr lang="en-US"/>
              <a:t>Subtitle goes here</a:t>
            </a:r>
          </a:p>
        </p:txBody>
      </p:sp>
      <p:sp>
        <p:nvSpPr>
          <p:cNvPr id="8" name="Footer Placeholder 3">
            <a:extLst>
              <a:ext uri="{FF2B5EF4-FFF2-40B4-BE49-F238E27FC236}">
                <a16:creationId xmlns:a16="http://schemas.microsoft.com/office/drawing/2014/main" id="{C2E5FC19-38D0-8C42-B575-563F5E00CAD0}"/>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1232121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RTC 2019">
    <p:spTree>
      <p:nvGrpSpPr>
        <p:cNvPr id="1" name=""/>
        <p:cNvGrpSpPr/>
        <p:nvPr/>
      </p:nvGrpSpPr>
      <p:grpSpPr>
        <a:xfrm>
          <a:off x="0" y="0"/>
          <a:ext cx="0" cy="0"/>
          <a:chOff x="0" y="0"/>
          <a:chExt cx="0" cy="0"/>
        </a:xfrm>
      </p:grpSpPr>
      <p:sp>
        <p:nvSpPr>
          <p:cNvPr id="7" name="Rectangle 6"/>
          <p:cNvSpPr/>
          <p:nvPr userDrawn="1"/>
        </p:nvSpPr>
        <p:spPr>
          <a:xfrm>
            <a:off x="0" y="2"/>
            <a:ext cx="12192000" cy="747191"/>
          </a:xfrm>
          <a:prstGeom prst="rect">
            <a:avLst/>
          </a:prstGeom>
          <a:gradFill>
            <a:gsLst>
              <a:gs pos="0">
                <a:srgbClr val="053657"/>
              </a:gs>
              <a:gs pos="57000">
                <a:srgbClr val="275075"/>
              </a:gs>
              <a:gs pos="71000">
                <a:srgbClr val="3682A2">
                  <a:alpha val="97647"/>
                </a:srgbClr>
              </a:gs>
              <a:gs pos="86000">
                <a:schemeClr val="bg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Content Placeholder 2"/>
          <p:cNvSpPr>
            <a:spLocks noGrp="1"/>
          </p:cNvSpPr>
          <p:nvPr>
            <p:ph idx="13" hasCustomPrompt="1"/>
          </p:nvPr>
        </p:nvSpPr>
        <p:spPr>
          <a:xfrm>
            <a:off x="76201" y="875223"/>
            <a:ext cx="12001500" cy="5600990"/>
          </a:xfrm>
        </p:spPr>
        <p:txBody>
          <a:bodyPr>
            <a:normAutofit/>
          </a:bodyPr>
          <a:lstStyle>
            <a:lvl1pPr marL="171450" indent="-171450">
              <a:buClr>
                <a:srgbClr val="3682A2"/>
              </a:buClr>
              <a:buFont typeface="Century Gothic" panose="020B0502020202020204" pitchFamily="34" charset="0"/>
              <a:buChar char="►"/>
              <a:defRPr sz="1600">
                <a:solidFill>
                  <a:srgbClr val="053657"/>
                </a:solidFill>
                <a:latin typeface="Century Gothic" panose="020B0502020202020204" pitchFamily="34" charset="0"/>
              </a:defRPr>
            </a:lvl1pPr>
            <a:lvl2pPr marL="685800" indent="-228600">
              <a:buClr>
                <a:srgbClr val="3682A2"/>
              </a:buClr>
              <a:buFont typeface="Century Gothic" panose="020B0502020202020204" pitchFamily="34" charset="0"/>
              <a:buChar char="–"/>
              <a:defRPr sz="1400">
                <a:solidFill>
                  <a:srgbClr val="275075"/>
                </a:solidFill>
                <a:latin typeface="Century Gothic" panose="020B0502020202020204" pitchFamily="34" charset="0"/>
              </a:defRPr>
            </a:lvl2pPr>
            <a:lvl3pPr marL="1143000" indent="-228600">
              <a:buClr>
                <a:srgbClr val="3682A2"/>
              </a:buClr>
              <a:buFont typeface="Calibri" panose="020F0502020204030204" pitchFamily="34" charset="0"/>
              <a:buChar char="–"/>
              <a:defRPr sz="1200">
                <a:solidFill>
                  <a:srgbClr val="275075"/>
                </a:solidFill>
                <a:latin typeface="Century Gothic" panose="020B0502020202020204" pitchFamily="34" charset="0"/>
              </a:defRPr>
            </a:lvl3pPr>
            <a:lvl4pPr marL="1028700" indent="0">
              <a:buNone/>
              <a:defRPr/>
            </a:lvl4pPr>
          </a:lstStyle>
          <a:p>
            <a:pPr lvl="0"/>
            <a:r>
              <a:rPr lang="en-GB"/>
              <a:t>Click here to add text </a:t>
            </a:r>
          </a:p>
          <a:p>
            <a:pPr lvl="1"/>
            <a:r>
              <a:rPr lang="en-GB"/>
              <a:t>Click here to add text</a:t>
            </a:r>
          </a:p>
          <a:p>
            <a:pPr lvl="2"/>
            <a:endParaRPr lang="en-GB"/>
          </a:p>
        </p:txBody>
      </p:sp>
      <p:sp>
        <p:nvSpPr>
          <p:cNvPr id="12" name="Slide Number Placeholder 4"/>
          <p:cNvSpPr txBox="1">
            <a:spLocks/>
          </p:cNvSpPr>
          <p:nvPr userDrawn="1"/>
        </p:nvSpPr>
        <p:spPr>
          <a:xfrm>
            <a:off x="9431020" y="6589777"/>
            <a:ext cx="2743200" cy="365125"/>
          </a:xfrm>
          <a:prstGeom prst="rect">
            <a:avLst/>
          </a:prstGeom>
        </p:spPr>
        <p:txBody>
          <a:bodyPr vert="horz" lIns="68580" tIns="34290" rIns="68580" bIns="34290" rtlCol="0" anchor="t"/>
          <a:lstStyle>
            <a:defPPr>
              <a:defRPr lang="en-US"/>
            </a:defPPr>
            <a:lvl1pPr marL="0" algn="r" defTabSz="914400" rtl="0" eaLnBrk="1" latinLnBrk="0" hangingPunct="1">
              <a:defRPr sz="1000" kern="1200">
                <a:solidFill>
                  <a:srgbClr val="053657"/>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592AF9-3771-4371-BF3E-C3E483464D50}" type="slidenum">
              <a:rPr lang="en-GB" sz="750" smtClean="0"/>
              <a:pPr/>
              <a:t>‹#›</a:t>
            </a:fld>
            <a:endParaRPr lang="en-GB" sz="750"/>
          </a:p>
        </p:txBody>
      </p:sp>
      <p:sp>
        <p:nvSpPr>
          <p:cNvPr id="13" name="Content Placeholder 2">
            <a:extLst>
              <a:ext uri="{FF2B5EF4-FFF2-40B4-BE49-F238E27FC236}">
                <a16:creationId xmlns:a16="http://schemas.microsoft.com/office/drawing/2014/main" id="{77322170-25F7-4C9B-B3A9-E7136CF89F66}"/>
              </a:ext>
            </a:extLst>
          </p:cNvPr>
          <p:cNvSpPr>
            <a:spLocks noGrp="1"/>
          </p:cNvSpPr>
          <p:nvPr>
            <p:ph idx="14" hasCustomPrompt="1"/>
          </p:nvPr>
        </p:nvSpPr>
        <p:spPr>
          <a:xfrm>
            <a:off x="84494" y="147020"/>
            <a:ext cx="6789219" cy="453154"/>
          </a:xfrm>
        </p:spPr>
        <p:txBody>
          <a:bodyPr>
            <a:noAutofit/>
          </a:bodyPr>
          <a:lstStyle>
            <a:lvl1pPr marL="0" indent="0">
              <a:buClr>
                <a:srgbClr val="3682A2"/>
              </a:buClr>
              <a:buFont typeface="Century Gothic" panose="020B0502020202020204" pitchFamily="34" charset="0"/>
              <a:buNone/>
              <a:defRPr sz="2800" b="1">
                <a:solidFill>
                  <a:schemeClr val="accent4"/>
                </a:solidFill>
                <a:latin typeface="Century Gothic" panose="020B0502020202020204" pitchFamily="34" charset="0"/>
              </a:defRPr>
            </a:lvl1pPr>
            <a:lvl4pPr marL="1028700" indent="0">
              <a:buNone/>
              <a:defRPr/>
            </a:lvl4pPr>
          </a:lstStyle>
          <a:p>
            <a:pPr lvl="0"/>
            <a:r>
              <a:rPr lang="en-GB"/>
              <a:t>CLICK HERE TO ADD HEADING</a:t>
            </a:r>
          </a:p>
        </p:txBody>
      </p:sp>
    </p:spTree>
    <p:extLst>
      <p:ext uri="{BB962C8B-B14F-4D97-AF65-F5344CB8AC3E}">
        <p14:creationId xmlns:p14="http://schemas.microsoft.com/office/powerpoint/2010/main" val="3210266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C24BA-5814-4416-B8E4-41F9B00A7845}"/>
              </a:ext>
            </a:extLst>
          </p:cNvPr>
          <p:cNvSpPr>
            <a:spLocks noGrp="1"/>
          </p:cNvSpPr>
          <p:nvPr>
            <p:ph type="ctrTitle"/>
          </p:nvPr>
        </p:nvSpPr>
        <p:spPr>
          <a:xfrm>
            <a:off x="126521" y="880226"/>
            <a:ext cx="11893683" cy="2387600"/>
          </a:xfrm>
          <a:prstGeom prst="rect">
            <a:avLst/>
          </a:prstGeo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A0ECD62-6B65-40BF-9CA6-577E8F7D97EE}"/>
              </a:ext>
            </a:extLst>
          </p:cNvPr>
          <p:cNvSpPr>
            <a:spLocks noGrp="1"/>
          </p:cNvSpPr>
          <p:nvPr>
            <p:ph type="subTitle" idx="1"/>
          </p:nvPr>
        </p:nvSpPr>
        <p:spPr>
          <a:xfrm>
            <a:off x="2261976" y="3419158"/>
            <a:ext cx="7622771" cy="1655762"/>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31C19634-5F69-4BF3-9BA1-FB02F6C3C660}"/>
              </a:ext>
            </a:extLst>
          </p:cNvPr>
          <p:cNvSpPr>
            <a:spLocks noGrp="1"/>
          </p:cNvSpPr>
          <p:nvPr>
            <p:ph type="sldNum" sz="quarter" idx="12"/>
          </p:nvPr>
        </p:nvSpPr>
        <p:spPr>
          <a:xfrm>
            <a:off x="126521" y="6342611"/>
            <a:ext cx="655319" cy="365125"/>
          </a:xfrm>
          <a:prstGeom prst="rect">
            <a:avLst/>
          </a:prstGeom>
        </p:spPr>
        <p:txBody>
          <a:bodyPr/>
          <a:lstStyle/>
          <a:p>
            <a:fld id="{A5DCE742-B5D0-4C2D-AF10-BE4F45A9287C}" type="slidenum">
              <a:rPr lang="en-GB" smtClean="0"/>
              <a:t>‹#›</a:t>
            </a:fld>
            <a:endParaRPr lang="en-GB"/>
          </a:p>
        </p:txBody>
      </p:sp>
    </p:spTree>
    <p:extLst>
      <p:ext uri="{BB962C8B-B14F-4D97-AF65-F5344CB8AC3E}">
        <p14:creationId xmlns:p14="http://schemas.microsoft.com/office/powerpoint/2010/main" val="706151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77322-9FE5-46A6-8D9C-BC5D7B727CB2}"/>
              </a:ext>
            </a:extLst>
          </p:cNvPr>
          <p:cNvSpPr>
            <a:spLocks noGrp="1"/>
          </p:cNvSpPr>
          <p:nvPr>
            <p:ph type="title"/>
          </p:nvPr>
        </p:nvSpPr>
        <p:spPr>
          <a:xfrm>
            <a:off x="202275" y="184576"/>
            <a:ext cx="11787447" cy="1325563"/>
          </a:xfrm>
          <a:prstGeom prst="rect">
            <a:avLst/>
          </a:prstGeom>
        </p:spPr>
        <p:txBody>
          <a:bodyPr/>
          <a:lstStyle>
            <a:lvl1pPr>
              <a:defRPr>
                <a:solidFill>
                  <a:srgbClr val="FFFFFF"/>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45EAB4-29FE-459B-B338-5A285C0AFCFE}"/>
              </a:ext>
            </a:extLst>
          </p:cNvPr>
          <p:cNvSpPr>
            <a:spLocks noGrp="1"/>
          </p:cNvSpPr>
          <p:nvPr>
            <p:ph idx="1"/>
          </p:nvPr>
        </p:nvSpPr>
        <p:spPr>
          <a:xfrm>
            <a:off x="202275" y="1676399"/>
            <a:ext cx="11787447" cy="4134197"/>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730F9DB0-FAAC-4313-BE35-84DC8AF531ED}"/>
              </a:ext>
            </a:extLst>
          </p:cNvPr>
          <p:cNvSpPr>
            <a:spLocks noGrp="1"/>
          </p:cNvSpPr>
          <p:nvPr>
            <p:ph type="sldNum" sz="quarter" idx="12"/>
          </p:nvPr>
        </p:nvSpPr>
        <p:spPr>
          <a:xfrm>
            <a:off x="124693" y="6355080"/>
            <a:ext cx="655319" cy="365125"/>
          </a:xfrm>
          <a:prstGeom prst="rect">
            <a:avLst/>
          </a:prstGeom>
        </p:spPr>
        <p:txBody>
          <a:bodyPr/>
          <a:lstStyle/>
          <a:p>
            <a:fld id="{A5DCE742-B5D0-4C2D-AF10-BE4F45A9287C}" type="slidenum">
              <a:rPr lang="en-GB" smtClean="0"/>
              <a:t>‹#›</a:t>
            </a:fld>
            <a:endParaRPr lang="en-GB"/>
          </a:p>
        </p:txBody>
      </p:sp>
    </p:spTree>
    <p:extLst>
      <p:ext uri="{BB962C8B-B14F-4D97-AF65-F5344CB8AC3E}">
        <p14:creationId xmlns:p14="http://schemas.microsoft.com/office/powerpoint/2010/main" val="417981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86C91D8-3116-4B15-AEBD-08CD5977CFA3}"/>
              </a:ext>
            </a:extLst>
          </p:cNvPr>
          <p:cNvSpPr>
            <a:spLocks noGrp="1"/>
          </p:cNvSpPr>
          <p:nvPr>
            <p:ph type="sldNum" sz="quarter" idx="12"/>
          </p:nvPr>
        </p:nvSpPr>
        <p:spPr>
          <a:xfrm>
            <a:off x="126521" y="6342611"/>
            <a:ext cx="655319" cy="365125"/>
          </a:xfrm>
          <a:prstGeom prst="rect">
            <a:avLst/>
          </a:prstGeom>
        </p:spPr>
        <p:txBody>
          <a:bodyPr/>
          <a:lstStyle/>
          <a:p>
            <a:fld id="{A5DCE742-B5D0-4C2D-AF10-BE4F45A9287C}" type="slidenum">
              <a:rPr lang="en-GB" smtClean="0"/>
              <a:t>‹#›</a:t>
            </a:fld>
            <a:endParaRPr lang="en-GB"/>
          </a:p>
        </p:txBody>
      </p:sp>
      <p:sp>
        <p:nvSpPr>
          <p:cNvPr id="4" name="Title 1">
            <a:extLst>
              <a:ext uri="{FF2B5EF4-FFF2-40B4-BE49-F238E27FC236}">
                <a16:creationId xmlns:a16="http://schemas.microsoft.com/office/drawing/2014/main" id="{E4FB8287-7264-4158-8734-72B7A53CA1FE}"/>
              </a:ext>
            </a:extLst>
          </p:cNvPr>
          <p:cNvSpPr>
            <a:spLocks noGrp="1"/>
          </p:cNvSpPr>
          <p:nvPr>
            <p:ph type="title"/>
          </p:nvPr>
        </p:nvSpPr>
        <p:spPr>
          <a:xfrm>
            <a:off x="202275" y="184576"/>
            <a:ext cx="11787447" cy="1325563"/>
          </a:xfrm>
          <a:prstGeom prst="rect">
            <a:avLst/>
          </a:prstGeom>
        </p:spPr>
        <p:txBody>
          <a:bodyPr/>
          <a:lstStyle>
            <a:lvl1pPr>
              <a:defRPr>
                <a:solidFill>
                  <a:srgbClr val="FFFFFF"/>
                </a:solidFill>
              </a:defRPr>
            </a:lvl1pPr>
          </a:lstStyle>
          <a:p>
            <a:r>
              <a:rPr lang="en-US"/>
              <a:t>Click to edit Master title style</a:t>
            </a:r>
            <a:endParaRPr lang="en-GB"/>
          </a:p>
        </p:txBody>
      </p:sp>
    </p:spTree>
    <p:extLst>
      <p:ext uri="{BB962C8B-B14F-4D97-AF65-F5344CB8AC3E}">
        <p14:creationId xmlns:p14="http://schemas.microsoft.com/office/powerpoint/2010/main" val="31029583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5023F-4787-418F-8903-C83CF8C224C6}"/>
              </a:ext>
            </a:extLst>
          </p:cNvPr>
          <p:cNvSpPr>
            <a:spLocks noGrp="1"/>
          </p:cNvSpPr>
          <p:nvPr>
            <p:ph type="title"/>
          </p:nvPr>
        </p:nvSpPr>
        <p:spPr>
          <a:xfrm>
            <a:off x="838200" y="1895302"/>
            <a:ext cx="10515600" cy="2052031"/>
          </a:xfrm>
          <a:prstGeom prst="rect">
            <a:avLst/>
          </a:prstGeom>
        </p:spPr>
        <p:txBody>
          <a:bodyPr anchor="b"/>
          <a:lstStyle>
            <a:lvl1pPr>
              <a:defRPr sz="60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877B98F-13DC-4CDE-A718-783331E11D93}"/>
              </a:ext>
            </a:extLst>
          </p:cNvPr>
          <p:cNvSpPr>
            <a:spLocks noGrp="1"/>
          </p:cNvSpPr>
          <p:nvPr>
            <p:ph type="body" idx="1"/>
          </p:nvPr>
        </p:nvSpPr>
        <p:spPr>
          <a:xfrm>
            <a:off x="838200" y="4074074"/>
            <a:ext cx="10515600"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1F064606-541D-47D7-8C20-BE90DE01AB3E}"/>
              </a:ext>
            </a:extLst>
          </p:cNvPr>
          <p:cNvSpPr>
            <a:spLocks noGrp="1"/>
          </p:cNvSpPr>
          <p:nvPr>
            <p:ph type="sldNum" sz="quarter" idx="12"/>
          </p:nvPr>
        </p:nvSpPr>
        <p:spPr>
          <a:xfrm>
            <a:off x="126521" y="6342611"/>
            <a:ext cx="655319" cy="365125"/>
          </a:xfrm>
          <a:prstGeom prst="rect">
            <a:avLst/>
          </a:prstGeom>
        </p:spPr>
        <p:txBody>
          <a:bodyPr/>
          <a:lstStyle/>
          <a:p>
            <a:fld id="{A5DCE742-B5D0-4C2D-AF10-BE4F45A9287C}" type="slidenum">
              <a:rPr lang="en-GB" smtClean="0"/>
              <a:t>‹#›</a:t>
            </a:fld>
            <a:endParaRPr lang="en-GB"/>
          </a:p>
        </p:txBody>
      </p:sp>
    </p:spTree>
    <p:extLst>
      <p:ext uri="{BB962C8B-B14F-4D97-AF65-F5344CB8AC3E}">
        <p14:creationId xmlns:p14="http://schemas.microsoft.com/office/powerpoint/2010/main" val="27563691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7CBB47-39A3-4AA0-8233-0B6B7A8B2F27}"/>
              </a:ext>
            </a:extLst>
          </p:cNvPr>
          <p:cNvSpPr>
            <a:spLocks noGrp="1"/>
          </p:cNvSpPr>
          <p:nvPr>
            <p:ph sz="half" idx="1"/>
          </p:nvPr>
        </p:nvSpPr>
        <p:spPr>
          <a:xfrm>
            <a:off x="126521" y="1679171"/>
            <a:ext cx="5893279" cy="418961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9389188-03A3-4391-A22F-266E65397F94}"/>
              </a:ext>
            </a:extLst>
          </p:cNvPr>
          <p:cNvSpPr>
            <a:spLocks noGrp="1"/>
          </p:cNvSpPr>
          <p:nvPr>
            <p:ph sz="half" idx="2"/>
          </p:nvPr>
        </p:nvSpPr>
        <p:spPr>
          <a:xfrm>
            <a:off x="6172199" y="1679171"/>
            <a:ext cx="5893279" cy="418961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0AC5C86-49A3-4797-A045-214910CE5975}"/>
              </a:ext>
            </a:extLst>
          </p:cNvPr>
          <p:cNvSpPr>
            <a:spLocks noGrp="1"/>
          </p:cNvSpPr>
          <p:nvPr>
            <p:ph type="sldNum" sz="quarter" idx="12"/>
          </p:nvPr>
        </p:nvSpPr>
        <p:spPr>
          <a:xfrm>
            <a:off x="126521" y="6342611"/>
            <a:ext cx="655319" cy="365125"/>
          </a:xfrm>
          <a:prstGeom prst="rect">
            <a:avLst/>
          </a:prstGeom>
        </p:spPr>
        <p:txBody>
          <a:bodyPr/>
          <a:lstStyle/>
          <a:p>
            <a:fld id="{A5DCE742-B5D0-4C2D-AF10-BE4F45A9287C}" type="slidenum">
              <a:rPr lang="en-GB" smtClean="0"/>
              <a:t>‹#›</a:t>
            </a:fld>
            <a:endParaRPr lang="en-GB"/>
          </a:p>
        </p:txBody>
      </p:sp>
      <p:sp>
        <p:nvSpPr>
          <p:cNvPr id="6" name="Title 1">
            <a:extLst>
              <a:ext uri="{FF2B5EF4-FFF2-40B4-BE49-F238E27FC236}">
                <a16:creationId xmlns:a16="http://schemas.microsoft.com/office/drawing/2014/main" id="{44C9890F-06C6-4D79-8EC6-4EC3AA85DAF5}"/>
              </a:ext>
            </a:extLst>
          </p:cNvPr>
          <p:cNvSpPr txBox="1">
            <a:spLocks/>
          </p:cNvSpPr>
          <p:nvPr userDrawn="1"/>
        </p:nvSpPr>
        <p:spPr>
          <a:xfrm>
            <a:off x="202275" y="184576"/>
            <a:ext cx="11787447" cy="1353279"/>
          </a:xfrm>
          <a:prstGeom prst="rect">
            <a:avLst/>
          </a:prstGeom>
        </p:spPr>
        <p:txBody>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r>
              <a:rPr lang="en-US"/>
              <a:t>Click to edit Master title style</a:t>
            </a:r>
            <a:endParaRPr lang="en-GB"/>
          </a:p>
        </p:txBody>
      </p:sp>
    </p:spTree>
    <p:extLst>
      <p:ext uri="{BB962C8B-B14F-4D97-AF65-F5344CB8AC3E}">
        <p14:creationId xmlns:p14="http://schemas.microsoft.com/office/powerpoint/2010/main" val="2346152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ADC48-EF79-4FDC-ABD5-4B80D0A57B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78DFFD-83CC-431B-A3FC-14AA8A919A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386FAB-40EA-44CE-879B-5F9B6500A45B}"/>
              </a:ext>
            </a:extLst>
          </p:cNvPr>
          <p:cNvSpPr>
            <a:spLocks noGrp="1"/>
          </p:cNvSpPr>
          <p:nvPr>
            <p:ph type="dt" sz="half" idx="10"/>
          </p:nvPr>
        </p:nvSpPr>
        <p:spPr/>
        <p:txBody>
          <a:bodyPr/>
          <a:lstStyle/>
          <a:p>
            <a:fld id="{C966387A-3592-438D-9BF0-B80B2BAF2F70}" type="datetimeFigureOut">
              <a:rPr lang="en-US" smtClean="0"/>
              <a:t>7/28/2020</a:t>
            </a:fld>
            <a:endParaRPr lang="en-US"/>
          </a:p>
        </p:txBody>
      </p:sp>
      <p:sp>
        <p:nvSpPr>
          <p:cNvPr id="5" name="Footer Placeholder 4">
            <a:extLst>
              <a:ext uri="{FF2B5EF4-FFF2-40B4-BE49-F238E27FC236}">
                <a16:creationId xmlns:a16="http://schemas.microsoft.com/office/drawing/2014/main" id="{AD901B83-2A68-42DF-9EC1-1294E54980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0E611A-C3B3-4D25-83AF-D5FA62107F5C}"/>
              </a:ext>
            </a:extLst>
          </p:cNvPr>
          <p:cNvSpPr>
            <a:spLocks noGrp="1"/>
          </p:cNvSpPr>
          <p:nvPr>
            <p:ph type="sldNum" sz="quarter" idx="12"/>
          </p:nvPr>
        </p:nvSpPr>
        <p:spPr/>
        <p:txBody>
          <a:bodyPr/>
          <a:lstStyle/>
          <a:p>
            <a:fld id="{3797275E-B577-4448-97DD-018F0B0ADFD2}" type="slidenum">
              <a:rPr lang="en-US" smtClean="0"/>
              <a:t>‹#›</a:t>
            </a:fld>
            <a:endParaRPr lang="en-US"/>
          </a:p>
        </p:txBody>
      </p:sp>
    </p:spTree>
    <p:extLst>
      <p:ext uri="{BB962C8B-B14F-4D97-AF65-F5344CB8AC3E}">
        <p14:creationId xmlns:p14="http://schemas.microsoft.com/office/powerpoint/2010/main" val="14711548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12EBDC-1294-4B4D-A046-B65F9A8FD64F}"/>
              </a:ext>
            </a:extLst>
          </p:cNvPr>
          <p:cNvSpPr>
            <a:spLocks noGrp="1"/>
          </p:cNvSpPr>
          <p:nvPr>
            <p:ph type="body" idx="1"/>
          </p:nvPr>
        </p:nvSpPr>
        <p:spPr>
          <a:xfrm>
            <a:off x="126522" y="1737358"/>
            <a:ext cx="5871054" cy="709526"/>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C19A8FF-57ED-4CBE-B866-07013576536E}"/>
              </a:ext>
            </a:extLst>
          </p:cNvPr>
          <p:cNvSpPr>
            <a:spLocks noGrp="1"/>
          </p:cNvSpPr>
          <p:nvPr>
            <p:ph sz="half" idx="2"/>
          </p:nvPr>
        </p:nvSpPr>
        <p:spPr>
          <a:xfrm>
            <a:off x="126522" y="2446884"/>
            <a:ext cx="5871054" cy="323902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38F9836-7A1B-4D19-B50B-6A2A4B58473A}"/>
              </a:ext>
            </a:extLst>
          </p:cNvPr>
          <p:cNvSpPr>
            <a:spLocks noGrp="1"/>
          </p:cNvSpPr>
          <p:nvPr>
            <p:ph type="body" sz="quarter" idx="3"/>
          </p:nvPr>
        </p:nvSpPr>
        <p:spPr>
          <a:xfrm>
            <a:off x="6172200" y="1737358"/>
            <a:ext cx="5893278" cy="709526"/>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AEF3B41-B8B0-44B7-AF89-E9DB4A95FDA5}"/>
              </a:ext>
            </a:extLst>
          </p:cNvPr>
          <p:cNvSpPr>
            <a:spLocks noGrp="1"/>
          </p:cNvSpPr>
          <p:nvPr>
            <p:ph sz="quarter" idx="4"/>
          </p:nvPr>
        </p:nvSpPr>
        <p:spPr>
          <a:xfrm>
            <a:off x="6172200" y="2446884"/>
            <a:ext cx="5893278" cy="323902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A7656008-1CEA-4CA7-AAF8-319E7114AC4D}"/>
              </a:ext>
            </a:extLst>
          </p:cNvPr>
          <p:cNvSpPr>
            <a:spLocks noGrp="1"/>
          </p:cNvSpPr>
          <p:nvPr>
            <p:ph type="sldNum" sz="quarter" idx="12"/>
          </p:nvPr>
        </p:nvSpPr>
        <p:spPr>
          <a:xfrm>
            <a:off x="126521" y="6342611"/>
            <a:ext cx="655319" cy="365125"/>
          </a:xfrm>
          <a:prstGeom prst="rect">
            <a:avLst/>
          </a:prstGeom>
        </p:spPr>
        <p:txBody>
          <a:bodyPr/>
          <a:lstStyle/>
          <a:p>
            <a:fld id="{A5DCE742-B5D0-4C2D-AF10-BE4F45A9287C}" type="slidenum">
              <a:rPr lang="en-GB" smtClean="0"/>
              <a:t>‹#›</a:t>
            </a:fld>
            <a:endParaRPr lang="en-GB"/>
          </a:p>
        </p:txBody>
      </p:sp>
      <p:sp>
        <p:nvSpPr>
          <p:cNvPr id="8" name="Title 1">
            <a:extLst>
              <a:ext uri="{FF2B5EF4-FFF2-40B4-BE49-F238E27FC236}">
                <a16:creationId xmlns:a16="http://schemas.microsoft.com/office/drawing/2014/main" id="{3DFFB288-3CDC-4DF3-815B-B67C2DDD18E1}"/>
              </a:ext>
            </a:extLst>
          </p:cNvPr>
          <p:cNvSpPr txBox="1">
            <a:spLocks/>
          </p:cNvSpPr>
          <p:nvPr userDrawn="1"/>
        </p:nvSpPr>
        <p:spPr>
          <a:xfrm>
            <a:off x="202275" y="184576"/>
            <a:ext cx="11787447" cy="1325563"/>
          </a:xfrm>
          <a:prstGeom prst="rect">
            <a:avLst/>
          </a:prstGeom>
        </p:spPr>
        <p:txBody>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r>
              <a:rPr lang="en-US"/>
              <a:t>Click to edit Master title style</a:t>
            </a:r>
            <a:endParaRPr lang="en-GB"/>
          </a:p>
        </p:txBody>
      </p:sp>
    </p:spTree>
    <p:extLst>
      <p:ext uri="{BB962C8B-B14F-4D97-AF65-F5344CB8AC3E}">
        <p14:creationId xmlns:p14="http://schemas.microsoft.com/office/powerpoint/2010/main" val="968109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87F503-13A8-46A6-B04B-3B75B5D7D8B8}"/>
              </a:ext>
            </a:extLst>
          </p:cNvPr>
          <p:cNvSpPr>
            <a:spLocks noGrp="1"/>
          </p:cNvSpPr>
          <p:nvPr>
            <p:ph type="sldNum" sz="quarter" idx="12"/>
          </p:nvPr>
        </p:nvSpPr>
        <p:spPr>
          <a:xfrm>
            <a:off x="126521" y="6342611"/>
            <a:ext cx="655319" cy="365125"/>
          </a:xfrm>
          <a:prstGeom prst="rect">
            <a:avLst/>
          </a:prstGeom>
        </p:spPr>
        <p:txBody>
          <a:bodyPr/>
          <a:lstStyle/>
          <a:p>
            <a:fld id="{A5DCE742-B5D0-4C2D-AF10-BE4F45A9287C}" type="slidenum">
              <a:rPr lang="en-GB" smtClean="0"/>
              <a:t>‹#›</a:t>
            </a:fld>
            <a:endParaRPr lang="en-GB"/>
          </a:p>
        </p:txBody>
      </p:sp>
    </p:spTree>
    <p:extLst>
      <p:ext uri="{BB962C8B-B14F-4D97-AF65-F5344CB8AC3E}">
        <p14:creationId xmlns:p14="http://schemas.microsoft.com/office/powerpoint/2010/main" val="33445983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7D451-4FF8-43E8-AFA3-6960E6831A6A}"/>
              </a:ext>
            </a:extLst>
          </p:cNvPr>
          <p:cNvSpPr>
            <a:spLocks noGrp="1"/>
          </p:cNvSpPr>
          <p:nvPr>
            <p:ph type="title"/>
          </p:nvPr>
        </p:nvSpPr>
        <p:spPr>
          <a:xfrm>
            <a:off x="126521" y="150264"/>
            <a:ext cx="4645504" cy="989418"/>
          </a:xfrm>
          <a:prstGeom prst="rect">
            <a:avLst/>
          </a:prstGeom>
        </p:spPr>
        <p:txBody>
          <a:bodyPr anchor="b"/>
          <a:lstStyle>
            <a:lvl1pPr>
              <a:defRPr sz="3200">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F5B26C8-1D43-4654-A477-41B757E8DDF2}"/>
              </a:ext>
            </a:extLst>
          </p:cNvPr>
          <p:cNvSpPr>
            <a:spLocks noGrp="1"/>
          </p:cNvSpPr>
          <p:nvPr>
            <p:ph idx="1"/>
          </p:nvPr>
        </p:nvSpPr>
        <p:spPr>
          <a:xfrm>
            <a:off x="4887884" y="136526"/>
            <a:ext cx="7149148" cy="5690696"/>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4038936-B4BA-4C2A-9B3F-44C35415C322}"/>
              </a:ext>
            </a:extLst>
          </p:cNvPr>
          <p:cNvSpPr>
            <a:spLocks noGrp="1"/>
          </p:cNvSpPr>
          <p:nvPr>
            <p:ph type="body" sz="half" idx="2"/>
          </p:nvPr>
        </p:nvSpPr>
        <p:spPr>
          <a:xfrm>
            <a:off x="126521" y="1255222"/>
            <a:ext cx="4645504" cy="4971213"/>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EE58D4EB-554B-464D-BE6E-55C0E3F9DCAE}"/>
              </a:ext>
            </a:extLst>
          </p:cNvPr>
          <p:cNvSpPr>
            <a:spLocks noGrp="1"/>
          </p:cNvSpPr>
          <p:nvPr>
            <p:ph type="sldNum" sz="quarter" idx="12"/>
          </p:nvPr>
        </p:nvSpPr>
        <p:spPr>
          <a:xfrm>
            <a:off x="126521" y="6342611"/>
            <a:ext cx="655319" cy="365125"/>
          </a:xfrm>
          <a:prstGeom prst="rect">
            <a:avLst/>
          </a:prstGeom>
        </p:spPr>
        <p:txBody>
          <a:bodyPr/>
          <a:lstStyle/>
          <a:p>
            <a:fld id="{A5DCE742-B5D0-4C2D-AF10-BE4F45A9287C}" type="slidenum">
              <a:rPr lang="en-GB" smtClean="0"/>
              <a:t>‹#›</a:t>
            </a:fld>
            <a:endParaRPr lang="en-GB"/>
          </a:p>
        </p:txBody>
      </p:sp>
    </p:spTree>
    <p:extLst>
      <p:ext uri="{BB962C8B-B14F-4D97-AF65-F5344CB8AC3E}">
        <p14:creationId xmlns:p14="http://schemas.microsoft.com/office/powerpoint/2010/main" val="42140780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One column">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2" name="Title 1"/>
          <p:cNvSpPr>
            <a:spLocks noGrp="1"/>
          </p:cNvSpPr>
          <p:nvPr>
            <p:ph type="title"/>
            <p:custDataLst>
              <p:tags r:id="rId2"/>
            </p:custDataLst>
          </p:nvPr>
        </p:nvSpPr>
        <p:spPr/>
        <p:txBody>
          <a:bodyPr/>
          <a:lstStyle/>
          <a:p>
            <a:r>
              <a:rPr lang="en-US"/>
              <a:t>Click to edit Master title style</a:t>
            </a:r>
            <a:endParaRPr lang="en-GB"/>
          </a:p>
        </p:txBody>
      </p:sp>
      <p:sp>
        <p:nvSpPr>
          <p:cNvPr id="10" name="Content Placeholder 9"/>
          <p:cNvSpPr>
            <a:spLocks noGrp="1"/>
          </p:cNvSpPr>
          <p:nvPr>
            <p:ph sz="quarter" idx="14" hasCustomPrompt="1"/>
            <p:custDataLst>
              <p:tags r:id="rId3"/>
            </p:custDataLst>
          </p:nvPr>
        </p:nvSpPr>
        <p:spPr>
          <a:xfrm>
            <a:off x="624418" y="1991785"/>
            <a:ext cx="10943167" cy="3932767"/>
          </a:xfrm>
          <a:prstGeom prst="rect">
            <a:avLst/>
          </a:prstGeom>
        </p:spPr>
        <p:txBody>
          <a:bodyPr/>
          <a:lstStyle>
            <a:lvl1pPr>
              <a:defRPr/>
            </a:lvl1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209848132"/>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2" name="Title 1"/>
          <p:cNvSpPr>
            <a:spLocks noGrp="1"/>
          </p:cNvSpPr>
          <p:nvPr>
            <p:ph type="title"/>
            <p:custDataLst>
              <p:tags r:id="rId2"/>
            </p:custDataLst>
          </p:nvPr>
        </p:nvSpPr>
        <p:spPr/>
        <p:txBody>
          <a:bodyPr/>
          <a:lstStyle/>
          <a:p>
            <a:r>
              <a:rPr lang="en-US"/>
              <a:t>Click to edit Master title style</a:t>
            </a:r>
            <a:endParaRPr lang="en-GB"/>
          </a:p>
        </p:txBody>
      </p:sp>
      <p:sp>
        <p:nvSpPr>
          <p:cNvPr id="10" name="Content Placeholder 9"/>
          <p:cNvSpPr>
            <a:spLocks noGrp="1"/>
          </p:cNvSpPr>
          <p:nvPr>
            <p:ph sz="quarter" idx="14" hasCustomPrompt="1"/>
            <p:custDataLst>
              <p:tags r:id="rId3"/>
            </p:custDataLst>
          </p:nvPr>
        </p:nvSpPr>
        <p:spPr>
          <a:xfrm>
            <a:off x="624418" y="1991785"/>
            <a:ext cx="10943167" cy="3932767"/>
          </a:xfrm>
          <a:prstGeom prst="rect">
            <a:avLst/>
          </a:prstGeom>
        </p:spPr>
        <p:txBody>
          <a:bodyPr/>
          <a:lstStyle>
            <a:lvl1pPr>
              <a:defRPr/>
            </a:lvl1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4239191819"/>
      </p:ext>
    </p:extLst>
  </p:cSld>
  <p:clrMapOvr>
    <a:masterClrMapping/>
  </p:clrMapOvr>
  <p:extLst>
    <p:ext uri="{DCECCB84-F9BA-43D5-87BE-67443E8EF086}">
      <p15:sldGuideLst xmlns:p15="http://schemas.microsoft.com/office/powerpoint/2012/main">
        <p15:guide id="3" orient="horz" pos="411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One column + picture">
    <p:spTree>
      <p:nvGrpSpPr>
        <p:cNvPr id="1" name=""/>
        <p:cNvGrpSpPr/>
        <p:nvPr/>
      </p:nvGrpSpPr>
      <p:grpSpPr>
        <a:xfrm>
          <a:off x="0" y="0"/>
          <a:ext cx="0" cy="0"/>
          <a:chOff x="0" y="0"/>
          <a:chExt cx="0" cy="0"/>
        </a:xfrm>
      </p:grpSpPr>
      <p:sp>
        <p:nvSpPr>
          <p:cNvPr id="12" name="Text Placeholder 4"/>
          <p:cNvSpPr>
            <a:spLocks noGrp="1"/>
          </p:cNvSpPr>
          <p:nvPr>
            <p:ph type="body" sz="quarter" idx="12" hasCustomPrompt="1"/>
            <p:custDataLst>
              <p:tags r:id="rId1"/>
            </p:custDataLst>
          </p:nvPr>
        </p:nvSpPr>
        <p:spPr>
          <a:xfrm>
            <a:off x="624001" y="1991730"/>
            <a:ext cx="6264000" cy="39360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a:p>
        </p:txBody>
      </p:sp>
      <p:sp>
        <p:nvSpPr>
          <p:cNvPr id="2" name="Title 1"/>
          <p:cNvSpPr>
            <a:spLocks noGrp="1"/>
          </p:cNvSpPr>
          <p:nvPr>
            <p:ph type="title"/>
            <p:custDataLst>
              <p:tags r:id="rId3"/>
            </p:custDataLst>
          </p:nvPr>
        </p:nvSpPr>
        <p:spPr/>
        <p:txBody>
          <a:bodyPr/>
          <a:lstStyle/>
          <a:p>
            <a:r>
              <a:rPr lang="en-US"/>
              <a:t>Click to edit Master title style</a:t>
            </a:r>
            <a:endParaRPr lang="en-GB"/>
          </a:p>
        </p:txBody>
      </p:sp>
      <p:sp>
        <p:nvSpPr>
          <p:cNvPr id="5" name="Picture Placeholder 4"/>
          <p:cNvSpPr>
            <a:spLocks noGrp="1"/>
          </p:cNvSpPr>
          <p:nvPr>
            <p:ph type="pic" sz="quarter" idx="14" hasCustomPrompt="1"/>
            <p:custDataLst>
              <p:tags r:id="rId4"/>
            </p:custDataLst>
          </p:nvPr>
        </p:nvSpPr>
        <p:spPr>
          <a:xfrm>
            <a:off x="7175501" y="1991785"/>
            <a:ext cx="4392084" cy="3932767"/>
          </a:xfrm>
          <a:prstGeom prst="rect">
            <a:avLst/>
          </a:prstGeom>
        </p:spPr>
        <p:txBody>
          <a:bodyPr/>
          <a:lstStyle>
            <a:lvl1pPr>
              <a:defRPr/>
            </a:lvl1pPr>
          </a:lstStyle>
          <a:p>
            <a:r>
              <a:rPr lang="en-GB"/>
              <a:t>Click ‘Insert Image’ from the Brandmaker ribbon</a:t>
            </a:r>
          </a:p>
        </p:txBody>
      </p:sp>
    </p:spTree>
    <p:extLst>
      <p:ext uri="{BB962C8B-B14F-4D97-AF65-F5344CB8AC3E}">
        <p14:creationId xmlns:p14="http://schemas.microsoft.com/office/powerpoint/2010/main" val="1844028753"/>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4" pos="3964">
          <p15:clr>
            <a:srgbClr val="FBAE40"/>
          </p15:clr>
        </p15:guide>
        <p15:guide id="5" pos="380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6" name="Title 5"/>
          <p:cNvSpPr>
            <a:spLocks noGrp="1"/>
          </p:cNvSpPr>
          <p:nvPr>
            <p:ph type="title"/>
            <p:custDataLst>
              <p:tags r:id="rId2"/>
            </p:custDataLst>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FD003C-C59E-4AEE-8E68-505F2775F7AC}"/>
              </a:ext>
            </a:extLst>
          </p:cNvPr>
          <p:cNvSpPr>
            <a:spLocks noGrp="1"/>
          </p:cNvSpPr>
          <p:nvPr>
            <p:ph sz="quarter" idx="15" hasCustomPrompt="1"/>
            <p:custDataLst>
              <p:tags r:id="rId3"/>
            </p:custDataLst>
          </p:nvPr>
        </p:nvSpPr>
        <p:spPr>
          <a:xfrm>
            <a:off x="624001" y="1992000"/>
            <a:ext cx="5327649" cy="39370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8" name="Content Placeholder 2">
            <a:extLst>
              <a:ext uri="{FF2B5EF4-FFF2-40B4-BE49-F238E27FC236}">
                <a16:creationId xmlns:a16="http://schemas.microsoft.com/office/drawing/2014/main" id="{7F692C17-6C1F-4A47-B80F-F62330EE86D2}"/>
              </a:ext>
            </a:extLst>
          </p:cNvPr>
          <p:cNvSpPr>
            <a:spLocks noGrp="1"/>
          </p:cNvSpPr>
          <p:nvPr>
            <p:ph sz="quarter" idx="16" hasCustomPrompt="1"/>
            <p:custDataLst>
              <p:tags r:id="rId4"/>
            </p:custDataLst>
          </p:nvPr>
        </p:nvSpPr>
        <p:spPr>
          <a:xfrm>
            <a:off x="6240001" y="1992000"/>
            <a:ext cx="5327649" cy="39370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3990822004"/>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4" pos="3288">
          <p15:clr>
            <a:srgbClr val="FBAE40"/>
          </p15:clr>
        </p15:guide>
        <p15:guide id="5" pos="344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columns – purple">
    <p:spTree>
      <p:nvGrpSpPr>
        <p:cNvPr id="1" name=""/>
        <p:cNvGrpSpPr/>
        <p:nvPr/>
      </p:nvGrpSpPr>
      <p:grpSpPr>
        <a:xfrm>
          <a:off x="0" y="0"/>
          <a:ext cx="0" cy="0"/>
          <a:chOff x="0" y="0"/>
          <a:chExt cx="0" cy="0"/>
        </a:xfrm>
      </p:grpSpPr>
      <p:sp>
        <p:nvSpPr>
          <p:cNvPr id="6" name="Rectangle 5"/>
          <p:cNvSpPr/>
          <p:nvPr>
            <p:custDataLst>
              <p:tags r:id="rId1"/>
            </p:custDataLst>
          </p:nvPr>
        </p:nvSpPr>
        <p:spPr>
          <a:xfrm>
            <a:off x="6096416" y="1991728"/>
            <a:ext cx="5471584" cy="3936000"/>
          </a:xfrm>
          <a:prstGeom prst="rect">
            <a:avLst/>
          </a:prstGeom>
          <a:solidFill>
            <a:srgbClr val="4F2D7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GB" sz="1420"/>
          </a:p>
        </p:txBody>
      </p:sp>
      <p:sp>
        <p:nvSpPr>
          <p:cNvPr id="7" name="Rectangle 6"/>
          <p:cNvSpPr/>
          <p:nvPr>
            <p:custDataLst>
              <p:tags r:id="rId2"/>
            </p:custDataLst>
          </p:nvPr>
        </p:nvSpPr>
        <p:spPr>
          <a:xfrm>
            <a:off x="624418" y="1991730"/>
            <a:ext cx="5471583" cy="3936000"/>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sz="1420"/>
          </a:p>
        </p:txBody>
      </p:sp>
      <p:sp>
        <p:nvSpPr>
          <p:cNvPr id="9" name="Oval 8"/>
          <p:cNvSpPr/>
          <p:nvPr>
            <p:custDataLst>
              <p:tags r:id="rId3"/>
            </p:custDataLst>
          </p:nvPr>
        </p:nvSpPr>
        <p:spPr>
          <a:xfrm>
            <a:off x="5520000" y="3599730"/>
            <a:ext cx="720000" cy="720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20"/>
          </a:p>
        </p:txBody>
      </p:sp>
      <p:sp>
        <p:nvSpPr>
          <p:cNvPr id="12" name="Text Placeholder 4"/>
          <p:cNvSpPr>
            <a:spLocks noGrp="1"/>
          </p:cNvSpPr>
          <p:nvPr>
            <p:ph type="body" sz="quarter" idx="12" hasCustomPrompt="1"/>
            <p:custDataLst>
              <p:tags r:id="rId4"/>
            </p:custDataLst>
          </p:nvPr>
        </p:nvSpPr>
        <p:spPr>
          <a:xfrm>
            <a:off x="624000" y="1991730"/>
            <a:ext cx="5327999" cy="3936000"/>
          </a:xfrm>
          <a:prstGeom prst="rect">
            <a:avLst/>
          </a:prstGeom>
        </p:spPr>
        <p:txBody>
          <a:bodyPr lIns="216000" tIns="144000" rIns="108000" bIns="216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a:p>
        </p:txBody>
      </p:sp>
      <p:sp>
        <p:nvSpPr>
          <p:cNvPr id="5" name="Text Placeholder 4"/>
          <p:cNvSpPr>
            <a:spLocks noGrp="1"/>
          </p:cNvSpPr>
          <p:nvPr>
            <p:ph type="body" sz="quarter" idx="14" hasCustomPrompt="1"/>
            <p:custDataLst>
              <p:tags r:id="rId6"/>
            </p:custDataLst>
          </p:nvPr>
        </p:nvSpPr>
        <p:spPr>
          <a:xfrm>
            <a:off x="6240001" y="1991730"/>
            <a:ext cx="5327999" cy="3936000"/>
          </a:xfrm>
          <a:prstGeom prst="rect">
            <a:avLst/>
          </a:prstGeom>
        </p:spPr>
        <p:txBody>
          <a:bodyPr lIns="108000" tIns="144000" rIns="216000" bIns="216000"/>
          <a:lstStyle>
            <a:lvl1pPr>
              <a:defRPr>
                <a:solidFill>
                  <a:schemeClr val="tx1"/>
                </a:solidFill>
              </a:defRPr>
            </a:lvl1pPr>
            <a:lvl2pPr>
              <a:defRPr/>
            </a:lvl2pPr>
            <a:lvl3pPr>
              <a:buClr>
                <a:schemeClr val="tx1"/>
              </a:buClr>
              <a:defRPr/>
            </a:lvl3pPr>
            <a:lvl4pPr>
              <a:buClr>
                <a:schemeClr val="tx1"/>
              </a:buClr>
              <a:defRPr/>
            </a:lvl4pPr>
            <a:lvl5pPr>
              <a:buClr>
                <a:schemeClr val="tx1"/>
              </a:buClr>
              <a:defRPr/>
            </a:lvl5pPr>
            <a:lvl6pPr>
              <a:buClr>
                <a:schemeClr val="tx1"/>
              </a:buClr>
              <a:defRPr/>
            </a:lvl6pPr>
            <a:lvl7pPr>
              <a:buClr>
                <a:schemeClr val="tx1"/>
              </a:buClr>
              <a:defRPr/>
            </a:lvl7pPr>
            <a:lvl8pPr>
              <a:buClr>
                <a:schemeClr val="tx1"/>
              </a:buClr>
              <a:defRPr/>
            </a:lvl8pPr>
            <a:lvl9pPr>
              <a:buClr>
                <a:schemeClr val="tx1"/>
              </a:buCl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0" name="Title 9"/>
          <p:cNvSpPr>
            <a:spLocks noGrp="1"/>
          </p:cNvSpPr>
          <p:nvPr>
            <p:ph type="title"/>
            <p:custDataLst>
              <p:tags r:id="rId7"/>
            </p:custDataLst>
          </p:nvPr>
        </p:nvSpPr>
        <p:spPr/>
        <p:txBody>
          <a:bodyPr/>
          <a:lstStyle/>
          <a:p>
            <a:r>
              <a:rPr lang="en-US"/>
              <a:t>Click to edit Master title style</a:t>
            </a:r>
            <a:endParaRPr lang="en-GB"/>
          </a:p>
        </p:txBody>
      </p:sp>
    </p:spTree>
    <p:extLst>
      <p:ext uri="{BB962C8B-B14F-4D97-AF65-F5344CB8AC3E}">
        <p14:creationId xmlns:p14="http://schemas.microsoft.com/office/powerpoint/2010/main" val="1697184123"/>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4" pos="3288">
          <p15:clr>
            <a:srgbClr val="FBAE40"/>
          </p15:clr>
        </p15:guide>
        <p15:guide id="5" pos="344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wo columns – accent">
    <p:spTree>
      <p:nvGrpSpPr>
        <p:cNvPr id="1" name=""/>
        <p:cNvGrpSpPr/>
        <p:nvPr/>
      </p:nvGrpSpPr>
      <p:grpSpPr>
        <a:xfrm>
          <a:off x="0" y="0"/>
          <a:ext cx="0" cy="0"/>
          <a:chOff x="0" y="0"/>
          <a:chExt cx="0" cy="0"/>
        </a:xfrm>
      </p:grpSpPr>
      <p:sp>
        <p:nvSpPr>
          <p:cNvPr id="6" name="Rectangle 5"/>
          <p:cNvSpPr/>
          <p:nvPr>
            <p:custDataLst>
              <p:tags r:id="rId1"/>
            </p:custDataLst>
          </p:nvPr>
        </p:nvSpPr>
        <p:spPr>
          <a:xfrm>
            <a:off x="6096416" y="1991728"/>
            <a:ext cx="5471584" cy="3936000"/>
          </a:xfrm>
          <a:prstGeom prst="rect">
            <a:avLst/>
          </a:prstGeom>
          <a:solidFill>
            <a:schemeClr val="accent4">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GB" sz="1420"/>
          </a:p>
        </p:txBody>
      </p:sp>
      <p:sp>
        <p:nvSpPr>
          <p:cNvPr id="7" name="Rectangle 6"/>
          <p:cNvSpPr/>
          <p:nvPr>
            <p:custDataLst>
              <p:tags r:id="rId2"/>
            </p:custDataLst>
          </p:nvPr>
        </p:nvSpPr>
        <p:spPr>
          <a:xfrm>
            <a:off x="624418" y="1991730"/>
            <a:ext cx="5471583" cy="393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sz="1420"/>
          </a:p>
        </p:txBody>
      </p:sp>
      <p:sp>
        <p:nvSpPr>
          <p:cNvPr id="9" name="Oval 8"/>
          <p:cNvSpPr/>
          <p:nvPr>
            <p:custDataLst>
              <p:tags r:id="rId3"/>
            </p:custDataLst>
          </p:nvPr>
        </p:nvSpPr>
        <p:spPr>
          <a:xfrm>
            <a:off x="5519584" y="3599730"/>
            <a:ext cx="720000" cy="720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20"/>
          </a:p>
        </p:txBody>
      </p:sp>
      <p:sp>
        <p:nvSpPr>
          <p:cNvPr id="12" name="Text Placeholder 4"/>
          <p:cNvSpPr>
            <a:spLocks noGrp="1"/>
          </p:cNvSpPr>
          <p:nvPr>
            <p:ph type="body" sz="quarter" idx="12" hasCustomPrompt="1"/>
            <p:custDataLst>
              <p:tags r:id="rId4"/>
            </p:custDataLst>
          </p:nvPr>
        </p:nvSpPr>
        <p:spPr>
          <a:xfrm>
            <a:off x="624000" y="1991730"/>
            <a:ext cx="5327999" cy="3936000"/>
          </a:xfrm>
          <a:prstGeom prst="rect">
            <a:avLst/>
          </a:prstGeom>
        </p:spPr>
        <p:txBody>
          <a:bodyPr lIns="216000" tIns="144000" rIns="108000" bIns="216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a:p>
        </p:txBody>
      </p:sp>
      <p:sp>
        <p:nvSpPr>
          <p:cNvPr id="5" name="Text Placeholder 4"/>
          <p:cNvSpPr>
            <a:spLocks noGrp="1"/>
          </p:cNvSpPr>
          <p:nvPr>
            <p:ph type="body" sz="quarter" idx="14" hasCustomPrompt="1"/>
            <p:custDataLst>
              <p:tags r:id="rId6"/>
            </p:custDataLst>
          </p:nvPr>
        </p:nvSpPr>
        <p:spPr>
          <a:xfrm>
            <a:off x="6240001" y="1991730"/>
            <a:ext cx="5327999" cy="3936000"/>
          </a:xfrm>
          <a:prstGeom prst="rect">
            <a:avLst/>
          </a:prstGeom>
        </p:spPr>
        <p:txBody>
          <a:bodyPr lIns="108000" tIns="144000" rIns="216000" bIns="216000"/>
          <a:lstStyle>
            <a:lvl1pPr>
              <a:defRPr>
                <a:solidFill>
                  <a:schemeClr val="tx1"/>
                </a:solidFill>
              </a:defRPr>
            </a:lvl1pPr>
            <a:lvl2pPr>
              <a:defRPr/>
            </a:lvl2pPr>
            <a:lvl3pPr>
              <a:buClr>
                <a:schemeClr val="tx1"/>
              </a:buClr>
              <a:defRPr/>
            </a:lvl3pPr>
            <a:lvl4pPr>
              <a:buClr>
                <a:schemeClr val="tx1"/>
              </a:buClr>
              <a:defRPr/>
            </a:lvl4pPr>
            <a:lvl5pPr>
              <a:buClr>
                <a:schemeClr val="tx1"/>
              </a:buClr>
              <a:defRPr/>
            </a:lvl5pPr>
            <a:lvl6pPr>
              <a:buClr>
                <a:schemeClr val="tx1"/>
              </a:buClr>
              <a:defRPr/>
            </a:lvl6pPr>
            <a:lvl7pPr>
              <a:buClr>
                <a:schemeClr val="tx1"/>
              </a:buClr>
              <a:defRPr/>
            </a:lvl7pPr>
            <a:lvl8pPr>
              <a:buClr>
                <a:schemeClr val="tx1"/>
              </a:buClr>
              <a:defRPr/>
            </a:lvl8pPr>
            <a:lvl9pPr>
              <a:buClr>
                <a:schemeClr val="tx1"/>
              </a:buCl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3" name="Title 2"/>
          <p:cNvSpPr>
            <a:spLocks noGrp="1"/>
          </p:cNvSpPr>
          <p:nvPr>
            <p:ph type="title"/>
            <p:custDataLst>
              <p:tags r:id="rId7"/>
            </p:custDataLst>
          </p:nvPr>
        </p:nvSpPr>
        <p:spPr/>
        <p:txBody>
          <a:bodyPr/>
          <a:lstStyle/>
          <a:p>
            <a:r>
              <a:rPr lang="en-US"/>
              <a:t>Click to edit Master title style</a:t>
            </a:r>
            <a:endParaRPr lang="en-GB"/>
          </a:p>
        </p:txBody>
      </p:sp>
    </p:spTree>
    <p:extLst>
      <p:ext uri="{BB962C8B-B14F-4D97-AF65-F5344CB8AC3E}">
        <p14:creationId xmlns:p14="http://schemas.microsoft.com/office/powerpoint/2010/main" val="2921728197"/>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4" pos="3288">
          <p15:clr>
            <a:srgbClr val="FBAE40"/>
          </p15:clr>
        </p15:guide>
        <p15:guide id="5" pos="344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Four columns – pictures, text">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9" name="Picture Placeholder 8"/>
          <p:cNvSpPr>
            <a:spLocks noGrp="1"/>
          </p:cNvSpPr>
          <p:nvPr>
            <p:ph type="pic" sz="quarter" idx="17" hasCustomPrompt="1"/>
            <p:custDataLst>
              <p:tags r:id="rId2"/>
            </p:custDataLst>
          </p:nvPr>
        </p:nvSpPr>
        <p:spPr>
          <a:xfrm>
            <a:off x="624418" y="1991783"/>
            <a:ext cx="2518833" cy="1896000"/>
          </a:xfrm>
          <a:prstGeom prst="rect">
            <a:avLst/>
          </a:prstGeom>
        </p:spPr>
        <p:txBody>
          <a:bodyPr/>
          <a:lstStyle>
            <a:lvl1pPr>
              <a:defRPr/>
            </a:lvl1pPr>
          </a:lstStyle>
          <a:p>
            <a:r>
              <a:rPr lang="en-GB"/>
              <a:t>Click ‘Insert Image’ from the Brandmaker ribbon</a:t>
            </a:r>
          </a:p>
        </p:txBody>
      </p:sp>
      <p:sp>
        <p:nvSpPr>
          <p:cNvPr id="13" name="Picture Placeholder 8"/>
          <p:cNvSpPr>
            <a:spLocks noGrp="1"/>
          </p:cNvSpPr>
          <p:nvPr>
            <p:ph type="pic" sz="quarter" idx="19" hasCustomPrompt="1"/>
            <p:custDataLst>
              <p:tags r:id="rId3"/>
            </p:custDataLst>
          </p:nvPr>
        </p:nvSpPr>
        <p:spPr>
          <a:xfrm>
            <a:off x="3432068" y="1991783"/>
            <a:ext cx="2518833" cy="1896000"/>
          </a:xfrm>
          <a:prstGeom prst="rect">
            <a:avLst/>
          </a:prstGeom>
        </p:spPr>
        <p:txBody>
          <a:bodyPr/>
          <a:lstStyle>
            <a:lvl1pPr>
              <a:defRPr/>
            </a:lvl1pPr>
          </a:lstStyle>
          <a:p>
            <a:r>
              <a:rPr lang="en-GB"/>
              <a:t>Click ‘Insert Image’ from the Brandmaker ribbon</a:t>
            </a:r>
          </a:p>
        </p:txBody>
      </p:sp>
      <p:sp>
        <p:nvSpPr>
          <p:cNvPr id="15" name="Picture Placeholder 8"/>
          <p:cNvSpPr>
            <a:spLocks noGrp="1"/>
          </p:cNvSpPr>
          <p:nvPr>
            <p:ph type="pic" sz="quarter" idx="21" hasCustomPrompt="1"/>
            <p:custDataLst>
              <p:tags r:id="rId4"/>
            </p:custDataLst>
          </p:nvPr>
        </p:nvSpPr>
        <p:spPr>
          <a:xfrm>
            <a:off x="6240001" y="1991783"/>
            <a:ext cx="2518833" cy="1896000"/>
          </a:xfrm>
          <a:prstGeom prst="rect">
            <a:avLst/>
          </a:prstGeom>
        </p:spPr>
        <p:txBody>
          <a:bodyPr/>
          <a:lstStyle>
            <a:lvl1pPr>
              <a:defRPr/>
            </a:lvl1pPr>
          </a:lstStyle>
          <a:p>
            <a:r>
              <a:rPr lang="en-GB"/>
              <a:t>Click ‘Insert Image’ from the Brandmaker ribbon</a:t>
            </a:r>
          </a:p>
        </p:txBody>
      </p:sp>
      <p:sp>
        <p:nvSpPr>
          <p:cNvPr id="17" name="Picture Placeholder 8"/>
          <p:cNvSpPr>
            <a:spLocks noGrp="1"/>
          </p:cNvSpPr>
          <p:nvPr>
            <p:ph type="pic" sz="quarter" idx="23" hasCustomPrompt="1"/>
            <p:custDataLst>
              <p:tags r:id="rId5"/>
            </p:custDataLst>
          </p:nvPr>
        </p:nvSpPr>
        <p:spPr>
          <a:xfrm>
            <a:off x="9049168" y="1991783"/>
            <a:ext cx="2518833" cy="1896000"/>
          </a:xfrm>
          <a:prstGeom prst="rect">
            <a:avLst/>
          </a:prstGeom>
        </p:spPr>
        <p:txBody>
          <a:bodyPr/>
          <a:lstStyle>
            <a:lvl1pPr>
              <a:defRPr/>
            </a:lvl1pPr>
          </a:lstStyle>
          <a:p>
            <a:r>
              <a:rPr lang="en-GB"/>
              <a:t>Click ‘Insert Image’ from the Brandmaker ribbon</a:t>
            </a:r>
          </a:p>
        </p:txBody>
      </p:sp>
      <p:sp>
        <p:nvSpPr>
          <p:cNvPr id="2" name="Title 1"/>
          <p:cNvSpPr>
            <a:spLocks noGrp="1"/>
          </p:cNvSpPr>
          <p:nvPr>
            <p:ph type="title"/>
            <p:custDataLst>
              <p:tags r:id="rId6"/>
            </p:custDataLst>
          </p:nvPr>
        </p:nvSpPr>
        <p:spPr/>
        <p:txBody>
          <a:bodyPr/>
          <a:lstStyle/>
          <a:p>
            <a:r>
              <a:rPr lang="en-US"/>
              <a:t>Click to edit Master title style</a:t>
            </a:r>
            <a:endParaRPr lang="en-GB"/>
          </a:p>
        </p:txBody>
      </p:sp>
      <p:sp>
        <p:nvSpPr>
          <p:cNvPr id="18" name="Text Placeholder 4"/>
          <p:cNvSpPr>
            <a:spLocks noGrp="1"/>
          </p:cNvSpPr>
          <p:nvPr>
            <p:ph type="body" sz="quarter" idx="24" hasCustomPrompt="1"/>
            <p:custDataLst>
              <p:tags r:id="rId7"/>
            </p:custDataLst>
          </p:nvPr>
        </p:nvSpPr>
        <p:spPr>
          <a:xfrm>
            <a:off x="636130" y="4036612"/>
            <a:ext cx="2520545" cy="1897462"/>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9" name="Text Placeholder 4"/>
          <p:cNvSpPr>
            <a:spLocks noGrp="1"/>
          </p:cNvSpPr>
          <p:nvPr>
            <p:ph type="body" sz="quarter" idx="25" hasCustomPrompt="1"/>
            <p:custDataLst>
              <p:tags r:id="rId8"/>
            </p:custDataLst>
          </p:nvPr>
        </p:nvSpPr>
        <p:spPr>
          <a:xfrm>
            <a:off x="3428799" y="4030175"/>
            <a:ext cx="2520545" cy="1897462"/>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0" name="Text Placeholder 4"/>
          <p:cNvSpPr>
            <a:spLocks noGrp="1"/>
          </p:cNvSpPr>
          <p:nvPr>
            <p:ph type="body" sz="quarter" idx="26" hasCustomPrompt="1"/>
            <p:custDataLst>
              <p:tags r:id="rId9"/>
            </p:custDataLst>
          </p:nvPr>
        </p:nvSpPr>
        <p:spPr>
          <a:xfrm>
            <a:off x="6253619" y="4030022"/>
            <a:ext cx="2520545" cy="1897462"/>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1" name="Text Placeholder 4"/>
          <p:cNvSpPr>
            <a:spLocks noGrp="1"/>
          </p:cNvSpPr>
          <p:nvPr>
            <p:ph type="body" sz="quarter" idx="27" hasCustomPrompt="1"/>
            <p:custDataLst>
              <p:tags r:id="rId10"/>
            </p:custDataLst>
          </p:nvPr>
        </p:nvSpPr>
        <p:spPr>
          <a:xfrm>
            <a:off x="9054529" y="4028315"/>
            <a:ext cx="2520545" cy="1897462"/>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1935386754"/>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4" pos="3288">
          <p15:clr>
            <a:srgbClr val="FBAE40"/>
          </p15:clr>
        </p15:guide>
        <p15:guide id="5" pos="3447">
          <p15:clr>
            <a:srgbClr val="FBAE40"/>
          </p15:clr>
        </p15:guide>
        <p15:guide id="7" pos="1897">
          <p15:clr>
            <a:srgbClr val="FBAE40"/>
          </p15:clr>
        </p15:guide>
        <p15:guide id="8" pos="1738">
          <p15:clr>
            <a:srgbClr val="FBAE40"/>
          </p15:clr>
        </p15:guide>
        <p15:guide id="9" pos="4997">
          <p15:clr>
            <a:srgbClr val="FBAE40"/>
          </p15:clr>
        </p15:guide>
        <p15:guide id="10" pos="4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08F18-837E-429E-9F74-C89FE9C8C8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258050-C183-40C9-A31F-50DB19C1898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0E4BC0-9B1A-4B4E-92A9-249A218153B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447332-E360-43FE-ABE1-A4F143F8E967}"/>
              </a:ext>
            </a:extLst>
          </p:cNvPr>
          <p:cNvSpPr>
            <a:spLocks noGrp="1"/>
          </p:cNvSpPr>
          <p:nvPr>
            <p:ph type="dt" sz="half" idx="10"/>
          </p:nvPr>
        </p:nvSpPr>
        <p:spPr/>
        <p:txBody>
          <a:bodyPr/>
          <a:lstStyle/>
          <a:p>
            <a:fld id="{C966387A-3592-438D-9BF0-B80B2BAF2F70}" type="datetimeFigureOut">
              <a:rPr lang="en-US" smtClean="0"/>
              <a:t>7/28/2020</a:t>
            </a:fld>
            <a:endParaRPr lang="en-US"/>
          </a:p>
        </p:txBody>
      </p:sp>
      <p:sp>
        <p:nvSpPr>
          <p:cNvPr id="6" name="Footer Placeholder 5">
            <a:extLst>
              <a:ext uri="{FF2B5EF4-FFF2-40B4-BE49-F238E27FC236}">
                <a16:creationId xmlns:a16="http://schemas.microsoft.com/office/drawing/2014/main" id="{E1263987-BFAF-4567-AEFD-C9D58978BD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D77816-680B-4FE7-9FA9-CFB02FDA455E}"/>
              </a:ext>
            </a:extLst>
          </p:cNvPr>
          <p:cNvSpPr>
            <a:spLocks noGrp="1"/>
          </p:cNvSpPr>
          <p:nvPr>
            <p:ph type="sldNum" sz="quarter" idx="12"/>
          </p:nvPr>
        </p:nvSpPr>
        <p:spPr/>
        <p:txBody>
          <a:bodyPr/>
          <a:lstStyle/>
          <a:p>
            <a:fld id="{3797275E-B577-4448-97DD-018F0B0ADFD2}" type="slidenum">
              <a:rPr lang="en-US" smtClean="0"/>
              <a:t>‹#›</a:t>
            </a:fld>
            <a:endParaRPr lang="en-US"/>
          </a:p>
        </p:txBody>
      </p:sp>
    </p:spTree>
    <p:extLst>
      <p:ext uri="{BB962C8B-B14F-4D97-AF65-F5344CB8AC3E}">
        <p14:creationId xmlns:p14="http://schemas.microsoft.com/office/powerpoint/2010/main" val="15905341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Key message + content">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6" name="Text Placeholder 5"/>
          <p:cNvSpPr>
            <a:spLocks noGrp="1"/>
          </p:cNvSpPr>
          <p:nvPr>
            <p:ph type="body" sz="quarter" idx="28" hasCustomPrompt="1"/>
            <p:custDataLst>
              <p:tags r:id="rId2"/>
            </p:custDataLst>
          </p:nvPr>
        </p:nvSpPr>
        <p:spPr>
          <a:xfrm>
            <a:off x="624001" y="1991783"/>
            <a:ext cx="3454400" cy="39360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Title 1"/>
          <p:cNvSpPr>
            <a:spLocks noGrp="1"/>
          </p:cNvSpPr>
          <p:nvPr>
            <p:ph type="title"/>
            <p:custDataLst>
              <p:tags r:id="rId3"/>
            </p:custDataLst>
          </p:nvPr>
        </p:nvSpPr>
        <p:spPr/>
        <p:txBody>
          <a:bodyPr/>
          <a:lstStyle/>
          <a:p>
            <a:r>
              <a:rPr lang="en-US"/>
              <a:t>Click to edit Master title style</a:t>
            </a:r>
            <a:endParaRPr lang="en-GB"/>
          </a:p>
        </p:txBody>
      </p:sp>
      <p:sp>
        <p:nvSpPr>
          <p:cNvPr id="5" name="Content Placeholder 4">
            <a:extLst>
              <a:ext uri="{FF2B5EF4-FFF2-40B4-BE49-F238E27FC236}">
                <a16:creationId xmlns:a16="http://schemas.microsoft.com/office/drawing/2014/main" id="{410835FB-DD0E-4E53-9AD4-FB49E2729D7E}"/>
              </a:ext>
            </a:extLst>
          </p:cNvPr>
          <p:cNvSpPr>
            <a:spLocks noGrp="1"/>
          </p:cNvSpPr>
          <p:nvPr>
            <p:ph sz="quarter" idx="29" hasCustomPrompt="1"/>
            <p:custDataLst>
              <p:tags r:id="rId4"/>
            </p:custDataLst>
          </p:nvPr>
        </p:nvSpPr>
        <p:spPr>
          <a:xfrm>
            <a:off x="4368000" y="1991784"/>
            <a:ext cx="7198784" cy="39370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2186362523"/>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7" pos="2253">
          <p15:clr>
            <a:srgbClr val="FBAE40"/>
          </p15:clr>
        </p15:guide>
        <p15:guide id="8" pos="2413">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sp>
        <p:nvSpPr>
          <p:cNvPr id="9" name="Freeform 5"/>
          <p:cNvSpPr>
            <a:spLocks noEditPoints="1"/>
          </p:cNvSpPr>
          <p:nvPr>
            <p:custDataLst>
              <p:tags r:id="rId1"/>
            </p:custDataLst>
          </p:nvPr>
        </p:nvSpPr>
        <p:spPr bwMode="auto">
          <a:xfrm>
            <a:off x="8567862" y="2001938"/>
            <a:ext cx="586722" cy="347508"/>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82953" tIns="41476" rIns="82953" bIns="41476" numCol="1" anchor="t" anchorCtr="0" compatLnSpc="1">
            <a:prstTxWarp prst="textNoShape">
              <a:avLst/>
            </a:prstTxWarp>
          </a:bodyPr>
          <a:lstStyle/>
          <a:p>
            <a:endParaRPr lang="en-GB" sz="1633"/>
          </a:p>
        </p:txBody>
      </p:sp>
      <p:sp>
        <p:nvSpPr>
          <p:cNvPr id="11" name="Freeform 9"/>
          <p:cNvSpPr>
            <a:spLocks noEditPoints="1"/>
          </p:cNvSpPr>
          <p:nvPr>
            <p:custDataLst>
              <p:tags r:id="rId2"/>
            </p:custDataLst>
          </p:nvPr>
        </p:nvSpPr>
        <p:spPr bwMode="auto">
          <a:xfrm>
            <a:off x="8567862" y="5575219"/>
            <a:ext cx="586722" cy="349563"/>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82953" tIns="41476" rIns="82953" bIns="41476" numCol="1" anchor="t" anchorCtr="0" compatLnSpc="1">
            <a:prstTxWarp prst="textNoShape">
              <a:avLst/>
            </a:prstTxWarp>
          </a:bodyPr>
          <a:lstStyle/>
          <a:p>
            <a:endParaRPr lang="en-GB" sz="1633"/>
          </a:p>
        </p:txBody>
      </p:sp>
      <p:sp>
        <p:nvSpPr>
          <p:cNvPr id="12" name="Text Placeholder 4"/>
          <p:cNvSpPr>
            <a:spLocks noGrp="1"/>
          </p:cNvSpPr>
          <p:nvPr>
            <p:ph type="body" sz="quarter" idx="12" hasCustomPrompt="1"/>
            <p:custDataLst>
              <p:tags r:id="rId3"/>
            </p:custDataLst>
          </p:nvPr>
        </p:nvSpPr>
        <p:spPr>
          <a:xfrm>
            <a:off x="624000" y="1991730"/>
            <a:ext cx="5327999" cy="39360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4"/>
            </p:custDataLst>
          </p:nvPr>
        </p:nvSpPr>
        <p:spPr/>
        <p:txBody>
          <a:bodyPr/>
          <a:lstStyle/>
          <a:p>
            <a:pPr algn="l"/>
            <a:fld id="{37B4438D-29B8-4FC7-9D64-F44FE400D0A9}" type="slidenum">
              <a:rPr lang="en-GB" smtClean="0"/>
              <a:pPr algn="l"/>
              <a:t>‹#›</a:t>
            </a:fld>
            <a:endParaRPr lang="en-GB"/>
          </a:p>
        </p:txBody>
      </p:sp>
      <p:cxnSp>
        <p:nvCxnSpPr>
          <p:cNvPr id="6" name="Straight Connector 5"/>
          <p:cNvCxnSpPr/>
          <p:nvPr>
            <p:custDataLst>
              <p:tags r:id="rId5"/>
            </p:custDataLst>
          </p:nvPr>
        </p:nvCxnSpPr>
        <p:spPr>
          <a:xfrm>
            <a:off x="6096001" y="1991730"/>
            <a:ext cx="0" cy="3936000"/>
          </a:xfrm>
          <a:prstGeom prst="line">
            <a:avLst/>
          </a:prstGeom>
          <a:ln w="762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4" hasCustomPrompt="1"/>
            <p:custDataLst>
              <p:tags r:id="rId6"/>
            </p:custDataLst>
          </p:nvPr>
        </p:nvSpPr>
        <p:spPr>
          <a:xfrm>
            <a:off x="6240001" y="1991730"/>
            <a:ext cx="5327999" cy="3936000"/>
          </a:xfrm>
          <a:prstGeom prst="rect">
            <a:avLst/>
          </a:prstGeom>
        </p:spPr>
        <p:txBody>
          <a:bodyPr tIns="0" bIns="0" anchor="ctr" anchorCtr="0"/>
          <a:lstStyle>
            <a:lvl1pPr marL="0" indent="0" algn="ctr">
              <a:spcAft>
                <a:spcPts val="1089"/>
              </a:spcAft>
              <a:buFont typeface="Arial" panose="020B0604020202020204" pitchFamily="34" charset="0"/>
              <a:buNone/>
              <a:defRPr sz="3084" b="0">
                <a:solidFill>
                  <a:schemeClr val="accent1"/>
                </a:solidFill>
              </a:defRPr>
            </a:lvl1pPr>
            <a:lvl2pPr marL="0" indent="0" algn="ctr">
              <a:spcAft>
                <a:spcPts val="1089"/>
              </a:spcAft>
              <a:buFont typeface="Arial" panose="020B0604020202020204" pitchFamily="34" charset="0"/>
              <a:buNone/>
              <a:defRPr sz="3084" b="0">
                <a:solidFill>
                  <a:schemeClr val="accent1"/>
                </a:solidFill>
              </a:defRPr>
            </a:lvl2pPr>
            <a:lvl3pPr marL="0" indent="0" algn="ctr">
              <a:spcAft>
                <a:spcPts val="1089"/>
              </a:spcAft>
              <a:buNone/>
              <a:defRPr sz="3084" b="0">
                <a:solidFill>
                  <a:schemeClr val="accent1"/>
                </a:solidFill>
              </a:defRPr>
            </a:lvl3pPr>
            <a:lvl4pPr marL="0" indent="0" algn="ctr">
              <a:spcAft>
                <a:spcPts val="1089"/>
              </a:spcAft>
              <a:buNone/>
              <a:defRPr sz="3084" b="0">
                <a:solidFill>
                  <a:schemeClr val="accent1"/>
                </a:solidFill>
              </a:defRPr>
            </a:lvl4pPr>
            <a:lvl5pPr marL="0" indent="0" algn="ctr">
              <a:spcAft>
                <a:spcPts val="1089"/>
              </a:spcAft>
              <a:buNone/>
              <a:defRPr sz="3084" b="0">
                <a:solidFill>
                  <a:schemeClr val="accent1"/>
                </a:solidFill>
              </a:defRPr>
            </a:lvl5pPr>
            <a:lvl6pPr marL="0" indent="0" algn="ctr">
              <a:spcAft>
                <a:spcPts val="1089"/>
              </a:spcAft>
              <a:buNone/>
              <a:defRPr sz="3084" b="0">
                <a:solidFill>
                  <a:schemeClr val="accent1"/>
                </a:solidFill>
              </a:defRPr>
            </a:lvl6pPr>
            <a:lvl7pPr marL="0" indent="0" algn="ctr">
              <a:spcAft>
                <a:spcPts val="1089"/>
              </a:spcAft>
              <a:buNone/>
              <a:defRPr sz="3084" b="0">
                <a:solidFill>
                  <a:schemeClr val="accent1"/>
                </a:solidFill>
              </a:defRPr>
            </a:lvl7pPr>
            <a:lvl8pPr marL="0" indent="0" algn="ctr">
              <a:spcAft>
                <a:spcPts val="1089"/>
              </a:spcAft>
              <a:buNone/>
              <a:defRPr sz="3084" b="0">
                <a:solidFill>
                  <a:schemeClr val="accent1"/>
                </a:solidFill>
              </a:defRPr>
            </a:lvl8pPr>
            <a:lvl9pPr marL="0" indent="0" algn="ctr">
              <a:spcAft>
                <a:spcPts val="1089"/>
              </a:spcAft>
              <a:buNone/>
              <a:defRPr sz="3084" b="0">
                <a:solidFill>
                  <a:schemeClr val="accent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Title 1"/>
          <p:cNvSpPr>
            <a:spLocks noGrp="1"/>
          </p:cNvSpPr>
          <p:nvPr>
            <p:ph type="title"/>
            <p:custDataLst>
              <p:tags r:id="rId7"/>
            </p:custDataLst>
          </p:nvPr>
        </p:nvSpPr>
        <p:spPr/>
        <p:txBody>
          <a:bodyPr/>
          <a:lstStyle/>
          <a:p>
            <a:r>
              <a:rPr lang="en-US"/>
              <a:t>Click to edit Master title style</a:t>
            </a:r>
            <a:endParaRPr lang="en-GB"/>
          </a:p>
        </p:txBody>
      </p:sp>
    </p:spTree>
    <p:extLst>
      <p:ext uri="{BB962C8B-B14F-4D97-AF65-F5344CB8AC3E}">
        <p14:creationId xmlns:p14="http://schemas.microsoft.com/office/powerpoint/2010/main" val="1297949736"/>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4" pos="3288">
          <p15:clr>
            <a:srgbClr val="FBAE40"/>
          </p15:clr>
        </p15:guide>
        <p15:guide id="5" pos="344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icture + quote – accent">
    <p:spTree>
      <p:nvGrpSpPr>
        <p:cNvPr id="1" name=""/>
        <p:cNvGrpSpPr/>
        <p:nvPr/>
      </p:nvGrpSpPr>
      <p:grpSpPr>
        <a:xfrm>
          <a:off x="0" y="0"/>
          <a:ext cx="0" cy="0"/>
          <a:chOff x="0" y="0"/>
          <a:chExt cx="0" cy="0"/>
        </a:xfrm>
      </p:grpSpPr>
      <p:sp>
        <p:nvSpPr>
          <p:cNvPr id="2" name="Rectangle 1"/>
          <p:cNvSpPr/>
          <p:nvPr>
            <p:custDataLst>
              <p:tags r:id="rId1"/>
            </p:custDataLst>
          </p:nvPr>
        </p:nvSpPr>
        <p:spPr>
          <a:xfrm>
            <a:off x="6240001" y="1991730"/>
            <a:ext cx="5328067" cy="39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20"/>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a:p>
        </p:txBody>
      </p:sp>
      <p:sp>
        <p:nvSpPr>
          <p:cNvPr id="16" name="Picture Placeholder 15"/>
          <p:cNvSpPr>
            <a:spLocks noGrp="1"/>
          </p:cNvSpPr>
          <p:nvPr>
            <p:ph type="pic" sz="quarter" idx="15" hasCustomPrompt="1"/>
            <p:custDataLst>
              <p:tags r:id="rId3"/>
            </p:custDataLst>
          </p:nvPr>
        </p:nvSpPr>
        <p:spPr>
          <a:xfrm>
            <a:off x="624000" y="1991730"/>
            <a:ext cx="5327999" cy="3937000"/>
          </a:xfrm>
          <a:prstGeom prst="rect">
            <a:avLst/>
          </a:prstGeom>
        </p:spPr>
        <p:txBody>
          <a:bodyPr/>
          <a:lstStyle>
            <a:lvl1pPr>
              <a:defRPr/>
            </a:lvl1pPr>
          </a:lstStyle>
          <a:p>
            <a:r>
              <a:rPr lang="en-GB"/>
              <a:t>Click ‘Insert Image’ from the Brandmaker ribbon</a:t>
            </a:r>
          </a:p>
        </p:txBody>
      </p:sp>
      <p:sp>
        <p:nvSpPr>
          <p:cNvPr id="5" name="Text Placeholder 4"/>
          <p:cNvSpPr>
            <a:spLocks noGrp="1"/>
          </p:cNvSpPr>
          <p:nvPr>
            <p:ph type="body" sz="quarter" idx="14" hasCustomPrompt="1"/>
            <p:custDataLst>
              <p:tags r:id="rId4"/>
            </p:custDataLst>
          </p:nvPr>
        </p:nvSpPr>
        <p:spPr>
          <a:xfrm>
            <a:off x="6240001" y="1991730"/>
            <a:ext cx="5327999" cy="3936000"/>
          </a:xfrm>
          <a:prstGeom prst="rect">
            <a:avLst/>
          </a:prstGeom>
        </p:spPr>
        <p:txBody>
          <a:bodyPr tIns="0" bIns="0" anchor="ctr"/>
          <a:lstStyle>
            <a:lvl1pPr marL="0" indent="0" algn="ctr">
              <a:spcAft>
                <a:spcPts val="544"/>
              </a:spcAft>
              <a:buFont typeface="Arial" panose="020B0604020202020204" pitchFamily="34" charset="0"/>
              <a:buNone/>
              <a:defRPr sz="2540" b="0">
                <a:solidFill>
                  <a:schemeClr val="bg1"/>
                </a:solidFill>
              </a:defRPr>
            </a:lvl1pPr>
            <a:lvl2pPr marL="0" indent="0" algn="ctr">
              <a:spcAft>
                <a:spcPts val="544"/>
              </a:spcAft>
              <a:buFont typeface="Arial" panose="020B0604020202020204" pitchFamily="34" charset="0"/>
              <a:buNone/>
              <a:defRPr sz="1452" b="0">
                <a:solidFill>
                  <a:schemeClr val="bg1"/>
                </a:solidFill>
              </a:defRPr>
            </a:lvl2pPr>
            <a:lvl3pPr marL="0" indent="0" algn="ctr">
              <a:spcAft>
                <a:spcPts val="544"/>
              </a:spcAft>
              <a:buNone/>
              <a:defRPr sz="1452" b="0">
                <a:solidFill>
                  <a:schemeClr val="bg1"/>
                </a:solidFill>
              </a:defRPr>
            </a:lvl3pPr>
            <a:lvl4pPr marL="0" indent="0" algn="ctr">
              <a:spcAft>
                <a:spcPts val="544"/>
              </a:spcAft>
              <a:buNone/>
              <a:defRPr sz="1452" b="0">
                <a:solidFill>
                  <a:schemeClr val="bg1"/>
                </a:solidFill>
              </a:defRPr>
            </a:lvl4pPr>
            <a:lvl5pPr marL="0" indent="0" algn="ctr">
              <a:spcAft>
                <a:spcPts val="544"/>
              </a:spcAft>
              <a:buNone/>
              <a:defRPr sz="1452" b="0">
                <a:solidFill>
                  <a:schemeClr val="bg1"/>
                </a:solidFill>
              </a:defRPr>
            </a:lvl5pPr>
            <a:lvl6pPr marL="0" indent="0" algn="ctr">
              <a:spcAft>
                <a:spcPts val="544"/>
              </a:spcAft>
              <a:buNone/>
              <a:defRPr sz="1452" b="0">
                <a:solidFill>
                  <a:schemeClr val="bg1"/>
                </a:solidFill>
              </a:defRPr>
            </a:lvl6pPr>
            <a:lvl7pPr marL="0" indent="0" algn="ctr">
              <a:spcAft>
                <a:spcPts val="544"/>
              </a:spcAft>
              <a:buNone/>
              <a:defRPr sz="1452" b="0">
                <a:solidFill>
                  <a:schemeClr val="bg1"/>
                </a:solidFill>
              </a:defRPr>
            </a:lvl7pPr>
            <a:lvl8pPr marL="0" indent="0" algn="ctr">
              <a:spcAft>
                <a:spcPts val="544"/>
              </a:spcAft>
              <a:buNone/>
              <a:defRPr sz="1452" b="0">
                <a:solidFill>
                  <a:schemeClr val="bg1"/>
                </a:solidFill>
              </a:defRPr>
            </a:lvl8pPr>
            <a:lvl9pPr marL="0" indent="0" algn="ctr">
              <a:spcAft>
                <a:spcPts val="544"/>
              </a:spcAft>
              <a:buNone/>
              <a:defRPr sz="1452" b="0">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6" name="Title 5"/>
          <p:cNvSpPr>
            <a:spLocks noGrp="1"/>
          </p:cNvSpPr>
          <p:nvPr>
            <p:ph type="title"/>
            <p:custDataLst>
              <p:tags r:id="rId5"/>
            </p:custDataLst>
          </p:nvPr>
        </p:nvSpPr>
        <p:spPr/>
        <p:txBody>
          <a:bodyPr/>
          <a:lstStyle/>
          <a:p>
            <a:r>
              <a:rPr lang="en-US"/>
              <a:t>Click to edit Master title style</a:t>
            </a:r>
            <a:endParaRPr lang="en-GB"/>
          </a:p>
        </p:txBody>
      </p:sp>
      <p:sp>
        <p:nvSpPr>
          <p:cNvPr id="9" name="Freeform 5"/>
          <p:cNvSpPr>
            <a:spLocks noEditPoints="1"/>
          </p:cNvSpPr>
          <p:nvPr>
            <p:custDataLst>
              <p:tags r:id="rId6"/>
            </p:custDataLst>
          </p:nvPr>
        </p:nvSpPr>
        <p:spPr bwMode="auto">
          <a:xfrm>
            <a:off x="8663792" y="2325009"/>
            <a:ext cx="586722" cy="347508"/>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82953" tIns="41476" rIns="82953" bIns="41476" numCol="1" anchor="t" anchorCtr="0" compatLnSpc="1">
            <a:prstTxWarp prst="textNoShape">
              <a:avLst/>
            </a:prstTxWarp>
          </a:bodyPr>
          <a:lstStyle/>
          <a:p>
            <a:endParaRPr lang="en-GB" sz="1633"/>
          </a:p>
        </p:txBody>
      </p:sp>
      <p:sp>
        <p:nvSpPr>
          <p:cNvPr id="11" name="Freeform 9"/>
          <p:cNvSpPr>
            <a:spLocks noEditPoints="1"/>
          </p:cNvSpPr>
          <p:nvPr>
            <p:custDataLst>
              <p:tags r:id="rId7"/>
            </p:custDataLst>
          </p:nvPr>
        </p:nvSpPr>
        <p:spPr bwMode="auto">
          <a:xfrm>
            <a:off x="8663792" y="5301552"/>
            <a:ext cx="586722" cy="349563"/>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82953" tIns="41476" rIns="82953" bIns="41476" numCol="1" anchor="t" anchorCtr="0" compatLnSpc="1">
            <a:prstTxWarp prst="textNoShape">
              <a:avLst/>
            </a:prstTxWarp>
          </a:bodyPr>
          <a:lstStyle/>
          <a:p>
            <a:endParaRPr lang="en-GB" sz="1633"/>
          </a:p>
        </p:txBody>
      </p:sp>
    </p:spTree>
    <p:extLst>
      <p:ext uri="{BB962C8B-B14F-4D97-AF65-F5344CB8AC3E}">
        <p14:creationId xmlns:p14="http://schemas.microsoft.com/office/powerpoint/2010/main" val="3707309525"/>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4" pos="3288">
          <p15:clr>
            <a:srgbClr val="FBAE40"/>
          </p15:clr>
        </p15:guide>
        <p15:guide id="5" pos="344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 purple">
    <p:spTree>
      <p:nvGrpSpPr>
        <p:cNvPr id="1" name=""/>
        <p:cNvGrpSpPr/>
        <p:nvPr/>
      </p:nvGrpSpPr>
      <p:grpSpPr>
        <a:xfrm>
          <a:off x="0" y="0"/>
          <a:ext cx="0" cy="0"/>
          <a:chOff x="0" y="0"/>
          <a:chExt cx="0" cy="0"/>
        </a:xfrm>
      </p:grpSpPr>
      <p:sp>
        <p:nvSpPr>
          <p:cNvPr id="20" name="Rectangle 19"/>
          <p:cNvSpPr/>
          <p:nvPr>
            <p:custDataLst>
              <p:tags r:id="rId1"/>
            </p:custDataLst>
          </p:nvPr>
        </p:nvSpPr>
        <p:spPr>
          <a:xfrm>
            <a:off x="1" y="1"/>
            <a:ext cx="12192000" cy="59245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20"/>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a:p>
        </p:txBody>
      </p:sp>
      <p:sp>
        <p:nvSpPr>
          <p:cNvPr id="5" name="Text Placeholder 4"/>
          <p:cNvSpPr>
            <a:spLocks noGrp="1"/>
          </p:cNvSpPr>
          <p:nvPr>
            <p:ph type="body" sz="quarter" idx="14" hasCustomPrompt="1"/>
            <p:custDataLst>
              <p:tags r:id="rId3"/>
            </p:custDataLst>
          </p:nvPr>
        </p:nvSpPr>
        <p:spPr>
          <a:xfrm>
            <a:off x="624418" y="1128000"/>
            <a:ext cx="10943167" cy="3672000"/>
          </a:xfrm>
          <a:prstGeom prst="rect">
            <a:avLst/>
          </a:prstGeom>
        </p:spPr>
        <p:txBody>
          <a:bodyPr anchor="ctr"/>
          <a:lstStyle>
            <a:lvl1pPr marL="0" indent="0" algn="ctr">
              <a:spcAft>
                <a:spcPts val="544"/>
              </a:spcAft>
              <a:buFont typeface="Arial" panose="020B0604020202020204" pitchFamily="34" charset="0"/>
              <a:buNone/>
              <a:defRPr sz="2540" b="0">
                <a:solidFill>
                  <a:schemeClr val="bg1"/>
                </a:solidFill>
              </a:defRPr>
            </a:lvl1pPr>
            <a:lvl2pPr marL="0" indent="0" algn="ctr">
              <a:spcAft>
                <a:spcPts val="544"/>
              </a:spcAft>
              <a:buFont typeface="Arial" panose="020B0604020202020204" pitchFamily="34" charset="0"/>
              <a:buNone/>
              <a:defRPr sz="1452" b="0">
                <a:solidFill>
                  <a:schemeClr val="bg1"/>
                </a:solidFill>
              </a:defRPr>
            </a:lvl2pPr>
            <a:lvl3pPr marL="0" indent="0" algn="ctr">
              <a:spcAft>
                <a:spcPts val="544"/>
              </a:spcAft>
              <a:buNone/>
              <a:defRPr sz="1452" b="0">
                <a:solidFill>
                  <a:schemeClr val="bg1"/>
                </a:solidFill>
              </a:defRPr>
            </a:lvl3pPr>
            <a:lvl4pPr marL="0" indent="0" algn="ctr">
              <a:spcAft>
                <a:spcPts val="544"/>
              </a:spcAft>
              <a:buNone/>
              <a:defRPr sz="1452" b="0">
                <a:solidFill>
                  <a:schemeClr val="bg1"/>
                </a:solidFill>
              </a:defRPr>
            </a:lvl4pPr>
            <a:lvl5pPr marL="0" indent="0" algn="ctr">
              <a:spcAft>
                <a:spcPts val="544"/>
              </a:spcAft>
              <a:buNone/>
              <a:defRPr sz="1452" b="0">
                <a:solidFill>
                  <a:schemeClr val="bg1"/>
                </a:solidFill>
              </a:defRPr>
            </a:lvl5pPr>
            <a:lvl6pPr marL="0" indent="0" algn="ctr">
              <a:spcAft>
                <a:spcPts val="544"/>
              </a:spcAft>
              <a:buNone/>
              <a:defRPr sz="1452" b="0">
                <a:solidFill>
                  <a:schemeClr val="bg1"/>
                </a:solidFill>
              </a:defRPr>
            </a:lvl6pPr>
            <a:lvl7pPr marL="0" indent="0" algn="ctr">
              <a:spcAft>
                <a:spcPts val="544"/>
              </a:spcAft>
              <a:buNone/>
              <a:defRPr sz="1452" b="0">
                <a:solidFill>
                  <a:schemeClr val="bg1"/>
                </a:solidFill>
              </a:defRPr>
            </a:lvl7pPr>
            <a:lvl8pPr marL="0" indent="0" algn="ctr">
              <a:spcAft>
                <a:spcPts val="544"/>
              </a:spcAft>
              <a:buNone/>
              <a:defRPr sz="1452" b="0">
                <a:solidFill>
                  <a:schemeClr val="bg1"/>
                </a:solidFill>
              </a:defRPr>
            </a:lvl8pPr>
            <a:lvl9pPr marL="0" indent="0" algn="ctr">
              <a:spcAft>
                <a:spcPts val="544"/>
              </a:spcAft>
              <a:buNone/>
              <a:defRPr sz="1452" b="0">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7" name="Freeform 5"/>
          <p:cNvSpPr>
            <a:spLocks noChangeAspect="1" noEditPoints="1"/>
          </p:cNvSpPr>
          <p:nvPr>
            <p:custDataLst>
              <p:tags r:id="rId4"/>
            </p:custDataLst>
          </p:nvPr>
        </p:nvSpPr>
        <p:spPr bwMode="auto">
          <a:xfrm>
            <a:off x="5720192" y="527726"/>
            <a:ext cx="844692" cy="500300"/>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lumMod val="20000"/>
              <a:lumOff val="80000"/>
            </a:schemeClr>
          </a:solidFill>
          <a:ln w="0">
            <a:noFill/>
            <a:prstDash val="solid"/>
            <a:round/>
            <a:headEnd/>
            <a:tailEnd/>
          </a:ln>
        </p:spPr>
        <p:txBody>
          <a:bodyPr vert="horz" wrap="square" lIns="82953" tIns="41476" rIns="82953" bIns="41476" numCol="1" anchor="t" anchorCtr="0" compatLnSpc="1">
            <a:prstTxWarp prst="textNoShape">
              <a:avLst/>
            </a:prstTxWarp>
          </a:bodyPr>
          <a:lstStyle/>
          <a:p>
            <a:endParaRPr lang="en-GB" sz="1633"/>
          </a:p>
        </p:txBody>
      </p:sp>
      <p:sp>
        <p:nvSpPr>
          <p:cNvPr id="8" name="Freeform 9"/>
          <p:cNvSpPr>
            <a:spLocks noChangeAspect="1" noEditPoints="1"/>
          </p:cNvSpPr>
          <p:nvPr>
            <p:custDataLst>
              <p:tags r:id="rId5"/>
            </p:custDataLst>
          </p:nvPr>
        </p:nvSpPr>
        <p:spPr bwMode="auto">
          <a:xfrm>
            <a:off x="5606616" y="4898752"/>
            <a:ext cx="844692" cy="503258"/>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lumMod val="20000"/>
              <a:lumOff val="80000"/>
            </a:schemeClr>
          </a:solidFill>
          <a:ln w="0">
            <a:noFill/>
            <a:prstDash val="solid"/>
            <a:round/>
            <a:headEnd/>
            <a:tailEnd/>
          </a:ln>
        </p:spPr>
        <p:txBody>
          <a:bodyPr vert="horz" wrap="square" lIns="82953" tIns="41476" rIns="82953" bIns="41476" numCol="1" anchor="t" anchorCtr="0" compatLnSpc="1">
            <a:prstTxWarp prst="textNoShape">
              <a:avLst/>
            </a:prstTxWarp>
          </a:bodyPr>
          <a:lstStyle/>
          <a:p>
            <a:endParaRPr lang="en-GB" sz="1633"/>
          </a:p>
        </p:txBody>
      </p:sp>
    </p:spTree>
    <p:extLst>
      <p:ext uri="{BB962C8B-B14F-4D97-AF65-F5344CB8AC3E}">
        <p14:creationId xmlns:p14="http://schemas.microsoft.com/office/powerpoint/2010/main" val="3075368006"/>
      </p:ext>
    </p:extLst>
  </p:cSld>
  <p:clrMapOvr>
    <a:masterClrMapping/>
  </p:clrMapOvr>
  <p:extLst>
    <p:ext uri="{DCECCB84-F9BA-43D5-87BE-67443E8EF086}">
      <p15:sldGuideLst xmlns:p15="http://schemas.microsoft.com/office/powerpoint/2012/main">
        <p15:guide id="3" orient="horz" pos="4114">
          <p15:clr>
            <a:srgbClr val="FBAE40"/>
          </p15:clr>
        </p15:guide>
        <p15:guide id="4" orient="horz" pos="3332">
          <p15:clr>
            <a:srgbClr val="FBAE40"/>
          </p15:clr>
        </p15:guide>
        <p15:guide id="5" orient="horz" pos="7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 accent">
    <p:spTree>
      <p:nvGrpSpPr>
        <p:cNvPr id="1" name=""/>
        <p:cNvGrpSpPr/>
        <p:nvPr/>
      </p:nvGrpSpPr>
      <p:grpSpPr>
        <a:xfrm>
          <a:off x="0" y="0"/>
          <a:ext cx="0" cy="0"/>
          <a:chOff x="0" y="0"/>
          <a:chExt cx="0" cy="0"/>
        </a:xfrm>
      </p:grpSpPr>
      <p:sp>
        <p:nvSpPr>
          <p:cNvPr id="7" name="Rectangle 6"/>
          <p:cNvSpPr/>
          <p:nvPr>
            <p:custDataLst>
              <p:tags r:id="rId1"/>
            </p:custDataLst>
          </p:nvPr>
        </p:nvSpPr>
        <p:spPr>
          <a:xfrm>
            <a:off x="1" y="1"/>
            <a:ext cx="12192000" cy="59245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20"/>
          </a:p>
        </p:txBody>
      </p:sp>
      <p:sp>
        <p:nvSpPr>
          <p:cNvPr id="5" name="Text Placeholder 4"/>
          <p:cNvSpPr>
            <a:spLocks noGrp="1"/>
          </p:cNvSpPr>
          <p:nvPr>
            <p:ph type="body" sz="quarter" idx="14" hasCustomPrompt="1"/>
            <p:custDataLst>
              <p:tags r:id="rId2"/>
            </p:custDataLst>
          </p:nvPr>
        </p:nvSpPr>
        <p:spPr>
          <a:xfrm>
            <a:off x="624418" y="1128000"/>
            <a:ext cx="10943167" cy="3672000"/>
          </a:xfrm>
          <a:prstGeom prst="rect">
            <a:avLst/>
          </a:prstGeom>
        </p:spPr>
        <p:txBody>
          <a:bodyPr anchor="ctr"/>
          <a:lstStyle>
            <a:lvl1pPr marL="0" indent="0" algn="ctr">
              <a:spcAft>
                <a:spcPts val="544"/>
              </a:spcAft>
              <a:buFont typeface="Arial" panose="020B0604020202020204" pitchFamily="34" charset="0"/>
              <a:buNone/>
              <a:defRPr sz="2540" b="0">
                <a:solidFill>
                  <a:schemeClr val="bg1"/>
                </a:solidFill>
              </a:defRPr>
            </a:lvl1pPr>
            <a:lvl2pPr marL="0" indent="0" algn="ctr">
              <a:spcAft>
                <a:spcPts val="544"/>
              </a:spcAft>
              <a:buFont typeface="Arial" panose="020B0604020202020204" pitchFamily="34" charset="0"/>
              <a:buNone/>
              <a:defRPr sz="1452" b="0">
                <a:solidFill>
                  <a:schemeClr val="bg1"/>
                </a:solidFill>
              </a:defRPr>
            </a:lvl2pPr>
            <a:lvl3pPr marL="0" indent="0" algn="ctr">
              <a:spcAft>
                <a:spcPts val="544"/>
              </a:spcAft>
              <a:buNone/>
              <a:defRPr sz="1452" b="0">
                <a:solidFill>
                  <a:schemeClr val="bg1"/>
                </a:solidFill>
              </a:defRPr>
            </a:lvl3pPr>
            <a:lvl4pPr marL="0" indent="0" algn="ctr">
              <a:spcAft>
                <a:spcPts val="544"/>
              </a:spcAft>
              <a:buNone/>
              <a:defRPr sz="1452" b="0">
                <a:solidFill>
                  <a:schemeClr val="bg1"/>
                </a:solidFill>
              </a:defRPr>
            </a:lvl4pPr>
            <a:lvl5pPr marL="0" indent="0" algn="ctr">
              <a:spcAft>
                <a:spcPts val="544"/>
              </a:spcAft>
              <a:buNone/>
              <a:defRPr sz="1452" b="0">
                <a:solidFill>
                  <a:schemeClr val="bg1"/>
                </a:solidFill>
              </a:defRPr>
            </a:lvl5pPr>
            <a:lvl6pPr marL="0" indent="0" algn="ctr">
              <a:spcAft>
                <a:spcPts val="544"/>
              </a:spcAft>
              <a:buNone/>
              <a:defRPr sz="1452" b="0">
                <a:solidFill>
                  <a:schemeClr val="bg1"/>
                </a:solidFill>
              </a:defRPr>
            </a:lvl6pPr>
            <a:lvl7pPr marL="0" indent="0" algn="ctr">
              <a:spcAft>
                <a:spcPts val="544"/>
              </a:spcAft>
              <a:buNone/>
              <a:defRPr sz="1452" b="0">
                <a:solidFill>
                  <a:schemeClr val="bg1"/>
                </a:solidFill>
              </a:defRPr>
            </a:lvl7pPr>
            <a:lvl8pPr marL="0" indent="0" algn="ctr">
              <a:spcAft>
                <a:spcPts val="544"/>
              </a:spcAft>
              <a:buNone/>
              <a:defRPr sz="1452" b="0">
                <a:solidFill>
                  <a:schemeClr val="bg1"/>
                </a:solidFill>
              </a:defRPr>
            </a:lvl8pPr>
            <a:lvl9pPr marL="0" indent="0" algn="ctr">
              <a:spcAft>
                <a:spcPts val="544"/>
              </a:spcAft>
              <a:buNone/>
              <a:defRPr sz="1452" b="0">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3"/>
            </p:custDataLst>
          </p:nvPr>
        </p:nvSpPr>
        <p:spPr/>
        <p:txBody>
          <a:bodyPr/>
          <a:lstStyle/>
          <a:p>
            <a:pPr algn="l"/>
            <a:fld id="{37B4438D-29B8-4FC7-9D64-F44FE400D0A9}" type="slidenum">
              <a:rPr lang="en-GB" smtClean="0"/>
              <a:pPr algn="l"/>
              <a:t>‹#›</a:t>
            </a:fld>
            <a:endParaRPr lang="en-GB"/>
          </a:p>
        </p:txBody>
      </p:sp>
      <p:sp>
        <p:nvSpPr>
          <p:cNvPr id="8" name="Freeform 5"/>
          <p:cNvSpPr>
            <a:spLocks noChangeAspect="1" noEditPoints="1"/>
          </p:cNvSpPr>
          <p:nvPr>
            <p:custDataLst>
              <p:tags r:id="rId4"/>
            </p:custDataLst>
          </p:nvPr>
        </p:nvSpPr>
        <p:spPr bwMode="auto">
          <a:xfrm>
            <a:off x="5720192" y="527726"/>
            <a:ext cx="844692" cy="500300"/>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82953" tIns="41476" rIns="82953" bIns="41476" numCol="1" anchor="t" anchorCtr="0" compatLnSpc="1">
            <a:prstTxWarp prst="textNoShape">
              <a:avLst/>
            </a:prstTxWarp>
          </a:bodyPr>
          <a:lstStyle/>
          <a:p>
            <a:endParaRPr lang="en-GB" sz="1633"/>
          </a:p>
        </p:txBody>
      </p:sp>
      <p:sp>
        <p:nvSpPr>
          <p:cNvPr id="9" name="Freeform 9"/>
          <p:cNvSpPr>
            <a:spLocks noChangeAspect="1" noEditPoints="1"/>
          </p:cNvSpPr>
          <p:nvPr>
            <p:custDataLst>
              <p:tags r:id="rId5"/>
            </p:custDataLst>
          </p:nvPr>
        </p:nvSpPr>
        <p:spPr bwMode="auto">
          <a:xfrm>
            <a:off x="5606616" y="4898752"/>
            <a:ext cx="844692" cy="503258"/>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82953" tIns="41476" rIns="82953" bIns="41476" numCol="1" anchor="t" anchorCtr="0" compatLnSpc="1">
            <a:prstTxWarp prst="textNoShape">
              <a:avLst/>
            </a:prstTxWarp>
          </a:bodyPr>
          <a:lstStyle/>
          <a:p>
            <a:endParaRPr lang="en-GB" sz="1633"/>
          </a:p>
        </p:txBody>
      </p:sp>
    </p:spTree>
    <p:extLst>
      <p:ext uri="{BB962C8B-B14F-4D97-AF65-F5344CB8AC3E}">
        <p14:creationId xmlns:p14="http://schemas.microsoft.com/office/powerpoint/2010/main" val="2172343724"/>
      </p:ext>
    </p:extLst>
  </p:cSld>
  <p:clrMapOvr>
    <a:masterClrMapping/>
  </p:clrMapOvr>
  <p:extLst>
    <p:ext uri="{DCECCB84-F9BA-43D5-87BE-67443E8EF086}">
      <p15:sldGuideLst xmlns:p15="http://schemas.microsoft.com/office/powerpoint/2012/main">
        <p15:guide id="3" orient="horz" pos="4114">
          <p15:clr>
            <a:srgbClr val="FBAE40"/>
          </p15:clr>
        </p15:guide>
        <p15:guide id="4" orient="horz" pos="3332">
          <p15:clr>
            <a:srgbClr val="FBAE40"/>
          </p15:clr>
        </p15:guide>
        <p15:guide id="5" orient="horz" pos="7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7" name="Media Placeholder 6"/>
          <p:cNvSpPr>
            <a:spLocks noGrp="1"/>
          </p:cNvSpPr>
          <p:nvPr>
            <p:ph type="media" sz="quarter" idx="14" hasCustomPrompt="1"/>
            <p:custDataLst>
              <p:tags r:id="rId2"/>
            </p:custDataLst>
          </p:nvPr>
        </p:nvSpPr>
        <p:spPr>
          <a:xfrm>
            <a:off x="1" y="1"/>
            <a:ext cx="12192000" cy="5924551"/>
          </a:xfrm>
          <a:prstGeom prst="rect">
            <a:avLst/>
          </a:prstGeom>
        </p:spPr>
        <p:txBody>
          <a:bodyPr/>
          <a:lstStyle>
            <a:lvl1pPr>
              <a:defRPr/>
            </a:lvl1pPr>
          </a:lstStyle>
          <a:p>
            <a:r>
              <a:rPr lang="en-GB"/>
              <a:t>Click icon to add video</a:t>
            </a:r>
          </a:p>
        </p:txBody>
      </p:sp>
    </p:spTree>
    <p:extLst>
      <p:ext uri="{BB962C8B-B14F-4D97-AF65-F5344CB8AC3E}">
        <p14:creationId xmlns:p14="http://schemas.microsoft.com/office/powerpoint/2010/main" val="663440209"/>
      </p:ext>
    </p:extLst>
  </p:cSld>
  <p:clrMapOvr>
    <a:masterClrMapping/>
  </p:clrMapOvr>
  <p:extLst>
    <p:ext uri="{DCECCB84-F9BA-43D5-87BE-67443E8EF086}">
      <p15:sldGuideLst xmlns:p15="http://schemas.microsoft.com/office/powerpoint/2012/main">
        <p15:guide id="3" orient="horz" pos="411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mage gallery">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5" name="Content Placeholder 4"/>
          <p:cNvSpPr>
            <a:spLocks noGrp="1"/>
          </p:cNvSpPr>
          <p:nvPr>
            <p:ph sz="quarter" idx="22" hasCustomPrompt="1"/>
            <p:custDataLst>
              <p:tags r:id="rId2"/>
            </p:custDataLst>
          </p:nvPr>
        </p:nvSpPr>
        <p:spPr>
          <a:xfrm>
            <a:off x="624000" y="1991783"/>
            <a:ext cx="3456000" cy="1896000"/>
          </a:xfrm>
          <a:prstGeom prst="rect">
            <a:avLst/>
          </a:prstGeom>
        </p:spPr>
        <p:txBody>
          <a:bodyPr/>
          <a:lstStyle>
            <a:lvl1pPr>
              <a:defRPr/>
            </a:lvl1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9" name="Content Placeholder 4"/>
          <p:cNvSpPr>
            <a:spLocks noGrp="1"/>
          </p:cNvSpPr>
          <p:nvPr>
            <p:ph sz="quarter" idx="23" hasCustomPrompt="1"/>
            <p:custDataLst>
              <p:tags r:id="rId3"/>
            </p:custDataLst>
          </p:nvPr>
        </p:nvSpPr>
        <p:spPr>
          <a:xfrm>
            <a:off x="624000" y="4031730"/>
            <a:ext cx="3456000" cy="1896000"/>
          </a:xfrm>
          <a:prstGeom prst="rect">
            <a:avLst/>
          </a:prstGeo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0" name="Content Placeholder 4"/>
          <p:cNvSpPr>
            <a:spLocks noGrp="1"/>
          </p:cNvSpPr>
          <p:nvPr>
            <p:ph sz="quarter" idx="24" hasCustomPrompt="1"/>
            <p:custDataLst>
              <p:tags r:id="rId4"/>
            </p:custDataLst>
          </p:nvPr>
        </p:nvSpPr>
        <p:spPr>
          <a:xfrm>
            <a:off x="4368208" y="1991783"/>
            <a:ext cx="3456000" cy="1896000"/>
          </a:xfrm>
          <a:prstGeom prst="rect">
            <a:avLst/>
          </a:prstGeo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1" name="Content Placeholder 4"/>
          <p:cNvSpPr>
            <a:spLocks noGrp="1"/>
          </p:cNvSpPr>
          <p:nvPr>
            <p:ph sz="quarter" idx="25" hasCustomPrompt="1"/>
            <p:custDataLst>
              <p:tags r:id="rId5"/>
            </p:custDataLst>
          </p:nvPr>
        </p:nvSpPr>
        <p:spPr>
          <a:xfrm>
            <a:off x="4368208" y="4031730"/>
            <a:ext cx="3456000" cy="1896000"/>
          </a:xfrm>
          <a:prstGeom prst="rect">
            <a:avLst/>
          </a:prstGeo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2" name="Content Placeholder 4"/>
          <p:cNvSpPr>
            <a:spLocks noGrp="1"/>
          </p:cNvSpPr>
          <p:nvPr>
            <p:ph sz="quarter" idx="26" hasCustomPrompt="1"/>
            <p:custDataLst>
              <p:tags r:id="rId6"/>
            </p:custDataLst>
          </p:nvPr>
        </p:nvSpPr>
        <p:spPr>
          <a:xfrm>
            <a:off x="8112000" y="1991783"/>
            <a:ext cx="3456000" cy="1896000"/>
          </a:xfrm>
          <a:prstGeom prst="rect">
            <a:avLst/>
          </a:prstGeo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3" name="Content Placeholder 4"/>
          <p:cNvSpPr>
            <a:spLocks noGrp="1"/>
          </p:cNvSpPr>
          <p:nvPr>
            <p:ph sz="quarter" idx="27" hasCustomPrompt="1"/>
            <p:custDataLst>
              <p:tags r:id="rId7"/>
            </p:custDataLst>
          </p:nvPr>
        </p:nvSpPr>
        <p:spPr>
          <a:xfrm>
            <a:off x="8112000" y="4031730"/>
            <a:ext cx="3456000" cy="1896000"/>
          </a:xfrm>
          <a:prstGeom prst="rect">
            <a:avLst/>
          </a:prstGeo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Title 1"/>
          <p:cNvSpPr>
            <a:spLocks noGrp="1"/>
          </p:cNvSpPr>
          <p:nvPr>
            <p:ph type="title"/>
            <p:custDataLst>
              <p:tags r:id="rId8"/>
            </p:custDataLst>
          </p:nvPr>
        </p:nvSpPr>
        <p:spPr>
          <a:xfrm>
            <a:off x="624001" y="527998"/>
            <a:ext cx="10943999" cy="1056000"/>
          </a:xfrm>
        </p:spPr>
        <p:txBody>
          <a:bodyPr/>
          <a:lstStyle/>
          <a:p>
            <a:r>
              <a:rPr lang="en-US"/>
              <a:t>Click to edit Master title style</a:t>
            </a:r>
            <a:endParaRPr lang="en-GB"/>
          </a:p>
        </p:txBody>
      </p:sp>
    </p:spTree>
    <p:extLst>
      <p:ext uri="{BB962C8B-B14F-4D97-AF65-F5344CB8AC3E}">
        <p14:creationId xmlns:p14="http://schemas.microsoft.com/office/powerpoint/2010/main" val="2668160452"/>
      </p:ext>
    </p:extLst>
  </p:cSld>
  <p:clrMapOvr>
    <a:masterClrMapping/>
  </p:clrMapOvr>
  <p:extLst>
    <p:ext uri="{DCECCB84-F9BA-43D5-87BE-67443E8EF086}">
      <p15:sldGuideLst xmlns:p15="http://schemas.microsoft.com/office/powerpoint/2012/main">
        <p15:guide id="1" orient="horz" pos="1380">
          <p15:clr>
            <a:srgbClr val="FBAE40"/>
          </p15:clr>
        </p15:guide>
        <p15:guide id="2" orient="horz" pos="1098">
          <p15:clr>
            <a:srgbClr val="FBAE40"/>
          </p15:clr>
        </p15:guide>
        <p15:guide id="3" orient="horz" pos="4114">
          <p15:clr>
            <a:srgbClr val="FBAE40"/>
          </p15:clr>
        </p15:guide>
        <p15:guide id="4" pos="4322">
          <p15:clr>
            <a:srgbClr val="FBAE40"/>
          </p15:clr>
        </p15:guide>
        <p15:guide id="5" pos="4482">
          <p15:clr>
            <a:srgbClr val="FBAE40"/>
          </p15:clr>
        </p15:guide>
        <p15:guide id="7" pos="2253">
          <p15:clr>
            <a:srgbClr val="FBAE40"/>
          </p15:clr>
        </p15:guide>
        <p15:guide id="8" pos="2413">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 footer">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2" name="Title 1"/>
          <p:cNvSpPr>
            <a:spLocks noGrp="1"/>
          </p:cNvSpPr>
          <p:nvPr>
            <p:ph type="title"/>
            <p:custDataLst>
              <p:tags r:id="rId2"/>
            </p:custDataLst>
          </p:nvPr>
        </p:nvSpPr>
        <p:spPr/>
        <p:txBody>
          <a:bodyPr/>
          <a:lstStyle/>
          <a:p>
            <a:r>
              <a:rPr lang="en-US"/>
              <a:t>Click to edit Master title style</a:t>
            </a:r>
            <a:endParaRPr lang="en-GB"/>
          </a:p>
        </p:txBody>
      </p:sp>
    </p:spTree>
    <p:extLst>
      <p:ext uri="{BB962C8B-B14F-4D97-AF65-F5344CB8AC3E}">
        <p14:creationId xmlns:p14="http://schemas.microsoft.com/office/powerpoint/2010/main" val="3393869947"/>
      </p:ext>
    </p:extLst>
  </p:cSld>
  <p:clrMapOvr>
    <a:masterClrMapping/>
  </p:clrMapOvr>
  <p:extLst>
    <p:ext uri="{DCECCB84-F9BA-43D5-87BE-67443E8EF086}">
      <p15:sldGuideLst xmlns:p15="http://schemas.microsoft.com/office/powerpoint/2012/main">
        <p15:guide id="2" orient="horz" pos="109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itle – no foot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GB"/>
          </a:p>
        </p:txBody>
      </p:sp>
    </p:spTree>
    <p:extLst>
      <p:ext uri="{BB962C8B-B14F-4D97-AF65-F5344CB8AC3E}">
        <p14:creationId xmlns:p14="http://schemas.microsoft.com/office/powerpoint/2010/main" val="573305527"/>
      </p:ext>
    </p:extLst>
  </p:cSld>
  <p:clrMapOvr>
    <a:masterClrMapping/>
  </p:clrMapOvr>
  <p:extLst>
    <p:ext uri="{DCECCB84-F9BA-43D5-87BE-67443E8EF086}">
      <p15:sldGuideLst xmlns:p15="http://schemas.microsoft.com/office/powerpoint/2012/main">
        <p15:guide id="2" orient="horz" pos="109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Divider – purple">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71BC5ED-DBEB-49DF-885C-A194489F5FF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769993" y="6111894"/>
            <a:ext cx="3932707" cy="660564"/>
          </a:xfrm>
          <a:prstGeom prst="rect">
            <a:avLst/>
          </a:prstGeom>
        </p:spPr>
      </p:pic>
      <p:sp>
        <p:nvSpPr>
          <p:cNvPr id="10" name="Text Placeholder 4"/>
          <p:cNvSpPr>
            <a:spLocks noGrp="1"/>
          </p:cNvSpPr>
          <p:nvPr>
            <p:ph type="body" sz="quarter" idx="15" hasCustomPrompt="1"/>
            <p:custDataLst>
              <p:tags r:id="rId1"/>
            </p:custDataLst>
          </p:nvPr>
        </p:nvSpPr>
        <p:spPr>
          <a:xfrm>
            <a:off x="625827" y="1584001"/>
            <a:ext cx="8134172" cy="3504000"/>
          </a:xfrm>
          <a:prstGeom prst="rect">
            <a:avLst/>
          </a:prstGeom>
        </p:spPr>
        <p:txBody>
          <a:bodyPr/>
          <a:lstStyle>
            <a:lvl1pPr marL="0" indent="0">
              <a:lnSpc>
                <a:spcPct val="90000"/>
              </a:lnSpc>
              <a:spcBef>
                <a:spcPts val="0"/>
              </a:spcBef>
              <a:spcAft>
                <a:spcPts val="0"/>
              </a:spcAft>
              <a:buFont typeface="Arial" panose="020B0604020202020204" pitchFamily="34" charset="0"/>
              <a:buNone/>
              <a:defRPr sz="3629" b="1">
                <a:solidFill>
                  <a:schemeClr val="tx1"/>
                </a:solidFill>
              </a:defRPr>
            </a:lvl1pPr>
            <a:lvl2pPr marL="0" indent="0">
              <a:lnSpc>
                <a:spcPct val="90000"/>
              </a:lnSpc>
              <a:spcBef>
                <a:spcPts val="4899"/>
              </a:spcBef>
              <a:spcAft>
                <a:spcPts val="0"/>
              </a:spcAft>
              <a:buFont typeface="Arial" panose="020B0604020202020204" pitchFamily="34" charset="0"/>
              <a:buNone/>
              <a:defRPr sz="3266" b="1">
                <a:solidFill>
                  <a:schemeClr val="tx1"/>
                </a:solidFill>
              </a:defRPr>
            </a:lvl2pPr>
            <a:lvl3pPr marL="0" indent="0">
              <a:lnSpc>
                <a:spcPct val="90000"/>
              </a:lnSpc>
              <a:spcBef>
                <a:spcPts val="0"/>
              </a:spcBef>
              <a:spcAft>
                <a:spcPts val="0"/>
              </a:spcAft>
              <a:buFont typeface="Arial" panose="020B0604020202020204" pitchFamily="34" charset="0"/>
              <a:buNone/>
              <a:defRPr sz="3266" b="1">
                <a:solidFill>
                  <a:schemeClr val="tx1"/>
                </a:solidFill>
              </a:defRPr>
            </a:lvl3pPr>
            <a:lvl4pPr marL="0" indent="0">
              <a:lnSpc>
                <a:spcPct val="90000"/>
              </a:lnSpc>
              <a:spcBef>
                <a:spcPts val="0"/>
              </a:spcBef>
              <a:spcAft>
                <a:spcPts val="0"/>
              </a:spcAft>
              <a:buNone/>
              <a:defRPr sz="3266" b="1">
                <a:solidFill>
                  <a:schemeClr val="tx1"/>
                </a:solidFill>
              </a:defRPr>
            </a:lvl4pPr>
            <a:lvl5pPr marL="0" indent="0">
              <a:lnSpc>
                <a:spcPct val="90000"/>
              </a:lnSpc>
              <a:spcBef>
                <a:spcPts val="0"/>
              </a:spcBef>
              <a:spcAft>
                <a:spcPts val="0"/>
              </a:spcAft>
              <a:buNone/>
              <a:defRPr sz="3266" b="1">
                <a:solidFill>
                  <a:schemeClr val="tx1"/>
                </a:solidFill>
              </a:defRPr>
            </a:lvl5pPr>
            <a:lvl6pPr marL="0" indent="0">
              <a:lnSpc>
                <a:spcPct val="90000"/>
              </a:lnSpc>
              <a:spcBef>
                <a:spcPts val="0"/>
              </a:spcBef>
              <a:spcAft>
                <a:spcPts val="0"/>
              </a:spcAft>
              <a:buFont typeface="Arial" panose="020B0604020202020204" pitchFamily="34" charset="0"/>
              <a:buNone/>
              <a:defRPr sz="3266" b="1">
                <a:solidFill>
                  <a:schemeClr val="tx1"/>
                </a:solidFill>
              </a:defRPr>
            </a:lvl6pPr>
            <a:lvl7pPr marL="0" indent="0">
              <a:lnSpc>
                <a:spcPct val="90000"/>
              </a:lnSpc>
              <a:spcBef>
                <a:spcPts val="0"/>
              </a:spcBef>
              <a:spcAft>
                <a:spcPts val="0"/>
              </a:spcAft>
              <a:buFont typeface="Arial" panose="020B0604020202020204" pitchFamily="34" charset="0"/>
              <a:buNone/>
              <a:defRPr sz="3266" b="1">
                <a:solidFill>
                  <a:schemeClr val="tx1"/>
                </a:solidFill>
              </a:defRPr>
            </a:lvl7pPr>
            <a:lvl8pPr marL="0" indent="0">
              <a:lnSpc>
                <a:spcPct val="90000"/>
              </a:lnSpc>
              <a:spcBef>
                <a:spcPts val="0"/>
              </a:spcBef>
              <a:spcAft>
                <a:spcPts val="0"/>
              </a:spcAft>
              <a:buFont typeface="Arial" panose="020B0604020202020204" pitchFamily="34" charset="0"/>
              <a:buNone/>
              <a:defRPr sz="3266" b="1">
                <a:solidFill>
                  <a:schemeClr val="tx1"/>
                </a:solidFill>
              </a:defRPr>
            </a:lvl8pPr>
            <a:lvl9pPr marL="0" indent="0">
              <a:lnSpc>
                <a:spcPct val="90000"/>
              </a:lnSpc>
              <a:spcBef>
                <a:spcPts val="0"/>
              </a:spcBef>
              <a:spcAft>
                <a:spcPts val="0"/>
              </a:spcAft>
              <a:buFont typeface="Arial" panose="020B0604020202020204" pitchFamily="34" charset="0"/>
              <a:buNone/>
              <a:defRPr sz="3266" b="1">
                <a:solidFill>
                  <a:schemeClr val="tx1"/>
                </a:solidFill>
              </a:defRPr>
            </a:lvl9pPr>
          </a:lstStyle>
          <a:p>
            <a:pPr lvl="0"/>
            <a:r>
              <a:rPr lang="en-GB"/>
              <a:t>Divider Title</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Slide Number Placeholder 1"/>
          <p:cNvSpPr>
            <a:spLocks noGrp="1"/>
          </p:cNvSpPr>
          <p:nvPr>
            <p:ph type="sldNum" sz="quarter" idx="16"/>
            <p:custDataLst>
              <p:tags r:id="rId2"/>
            </p:custDataLst>
          </p:nvPr>
        </p:nvSpPr>
        <p:spPr/>
        <p:txBody>
          <a:bodyPr/>
          <a:lstStyle/>
          <a:p>
            <a:pPr algn="l"/>
            <a:fld id="{37B4438D-29B8-4FC7-9D64-F44FE400D0A9}" type="slidenum">
              <a:rPr lang="en-GB" smtClean="0"/>
              <a:pPr algn="l"/>
              <a:t>‹#›</a:t>
            </a:fld>
            <a:endParaRPr lang="en-GB"/>
          </a:p>
        </p:txBody>
      </p:sp>
      <p:sp>
        <p:nvSpPr>
          <p:cNvPr id="6" name="TextBox 5"/>
          <p:cNvSpPr txBox="1"/>
          <p:nvPr>
            <p:custDataLst>
              <p:tags r:id="rId3"/>
            </p:custDataLst>
          </p:nvPr>
        </p:nvSpPr>
        <p:spPr>
          <a:xfrm>
            <a:off x="856586" y="6466395"/>
            <a:ext cx="5256000" cy="83741"/>
          </a:xfrm>
          <a:prstGeom prst="rect">
            <a:avLst/>
          </a:prstGeom>
          <a:noFill/>
        </p:spPr>
        <p:txBody>
          <a:bodyPr wrap="square" lIns="0" tIns="0" rIns="0" bIns="0" rtlCol="0">
            <a:spAutoFit/>
          </a:bodyPr>
          <a:lstStyle/>
          <a:p>
            <a:r>
              <a:rPr lang="en-GB" sz="544" b="0" i="0" kern="1200">
                <a:solidFill>
                  <a:schemeClr val="tx1"/>
                </a:solidFill>
                <a:effectLst/>
                <a:latin typeface="+mn-lt"/>
                <a:ea typeface="+mn-ea"/>
                <a:cs typeface="+mn-cs"/>
              </a:rPr>
              <a:t>© [YEAR] [Copyright text]</a:t>
            </a:r>
            <a:endParaRPr lang="en-GB" sz="544"/>
          </a:p>
        </p:txBody>
      </p:sp>
      <p:cxnSp>
        <p:nvCxnSpPr>
          <p:cNvPr id="7" name="Straight Connector 6"/>
          <p:cNvCxnSpPr>
            <a:cxnSpLocks/>
          </p:cNvCxnSpPr>
          <p:nvPr>
            <p:custDataLst>
              <p:tags r:id="rId4"/>
            </p:custDataLst>
          </p:nvPr>
        </p:nvCxnSpPr>
        <p:spPr>
          <a:xfrm>
            <a:off x="625827" y="6372332"/>
            <a:ext cx="3456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23683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98">
          <p15:clr>
            <a:srgbClr val="FBAE40"/>
          </p15:clr>
        </p15:guide>
        <p15:guide id="4" pos="4840">
          <p15:clr>
            <a:srgbClr val="FBAE40"/>
          </p15:clr>
        </p15:guide>
        <p15:guide id="5" orient="horz" pos="353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8A06C-3292-419B-A570-E35D6631DE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7C12FA-0C3F-458F-B90A-95D73E94EB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C7241EA-8329-4C8E-A213-E3485A652D8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3F287D-6DD3-4BA7-9597-073F854782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674EB10-5420-47C7-813B-A57A9669F4C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050339-8CDB-41AF-918A-A91E766476A7}"/>
              </a:ext>
            </a:extLst>
          </p:cNvPr>
          <p:cNvSpPr>
            <a:spLocks noGrp="1"/>
          </p:cNvSpPr>
          <p:nvPr>
            <p:ph type="dt" sz="half" idx="10"/>
          </p:nvPr>
        </p:nvSpPr>
        <p:spPr/>
        <p:txBody>
          <a:bodyPr/>
          <a:lstStyle/>
          <a:p>
            <a:fld id="{C966387A-3592-438D-9BF0-B80B2BAF2F70}" type="datetimeFigureOut">
              <a:rPr lang="en-US" smtClean="0"/>
              <a:t>7/28/2020</a:t>
            </a:fld>
            <a:endParaRPr lang="en-US"/>
          </a:p>
        </p:txBody>
      </p:sp>
      <p:sp>
        <p:nvSpPr>
          <p:cNvPr id="8" name="Footer Placeholder 7">
            <a:extLst>
              <a:ext uri="{FF2B5EF4-FFF2-40B4-BE49-F238E27FC236}">
                <a16:creationId xmlns:a16="http://schemas.microsoft.com/office/drawing/2014/main" id="{F725CAFC-2BF5-4917-AD9F-0D6CA19EA7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79EBBC-C21C-4D20-984D-3E7F949F9C66}"/>
              </a:ext>
            </a:extLst>
          </p:cNvPr>
          <p:cNvSpPr>
            <a:spLocks noGrp="1"/>
          </p:cNvSpPr>
          <p:nvPr>
            <p:ph type="sldNum" sz="quarter" idx="12"/>
          </p:nvPr>
        </p:nvSpPr>
        <p:spPr/>
        <p:txBody>
          <a:bodyPr/>
          <a:lstStyle/>
          <a:p>
            <a:fld id="{3797275E-B577-4448-97DD-018F0B0ADFD2}" type="slidenum">
              <a:rPr lang="en-US" smtClean="0"/>
              <a:t>‹#›</a:t>
            </a:fld>
            <a:endParaRPr lang="en-US"/>
          </a:p>
        </p:txBody>
      </p:sp>
    </p:spTree>
    <p:extLst>
      <p:ext uri="{BB962C8B-B14F-4D97-AF65-F5344CB8AC3E}">
        <p14:creationId xmlns:p14="http://schemas.microsoft.com/office/powerpoint/2010/main" val="24921899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Divider – accent">
    <p:bg>
      <p:bgPr>
        <a:solidFill>
          <a:schemeClr val="accent3"/>
        </a:solidFill>
        <a:effectLst/>
      </p:bgPr>
    </p:bg>
    <p:spTree>
      <p:nvGrpSpPr>
        <p:cNvPr id="1" name=""/>
        <p:cNvGrpSpPr/>
        <p:nvPr/>
      </p:nvGrpSpPr>
      <p:grpSpPr>
        <a:xfrm>
          <a:off x="0" y="0"/>
          <a:ext cx="0" cy="0"/>
          <a:chOff x="0" y="0"/>
          <a:chExt cx="0" cy="0"/>
        </a:xfrm>
      </p:grpSpPr>
      <p:sp>
        <p:nvSpPr>
          <p:cNvPr id="10" name="Text Placeholder 4"/>
          <p:cNvSpPr>
            <a:spLocks noGrp="1"/>
          </p:cNvSpPr>
          <p:nvPr>
            <p:ph type="body" sz="quarter" idx="15" hasCustomPrompt="1"/>
            <p:custDataLst>
              <p:tags r:id="rId1"/>
            </p:custDataLst>
          </p:nvPr>
        </p:nvSpPr>
        <p:spPr>
          <a:xfrm>
            <a:off x="624000" y="1584001"/>
            <a:ext cx="8135999" cy="3504000"/>
          </a:xfrm>
          <a:prstGeom prst="rect">
            <a:avLst/>
          </a:prstGeom>
        </p:spPr>
        <p:txBody>
          <a:bodyPr/>
          <a:lstStyle>
            <a:lvl1pPr marL="0" marR="0" indent="0" algn="l" defTabSz="1149408" rtl="0" eaLnBrk="1" fontAlgn="auto" latinLnBrk="0" hangingPunct="1">
              <a:lnSpc>
                <a:spcPct val="90000"/>
              </a:lnSpc>
              <a:spcBef>
                <a:spcPts val="0"/>
              </a:spcBef>
              <a:spcAft>
                <a:spcPts val="0"/>
              </a:spcAft>
              <a:buClrTx/>
              <a:buSzTx/>
              <a:buFont typeface="Arial" panose="020B0604020202020204" pitchFamily="34" charset="0"/>
              <a:buNone/>
              <a:tabLst/>
              <a:defRPr sz="3629" b="1">
                <a:solidFill>
                  <a:schemeClr val="tx1"/>
                </a:solidFill>
              </a:defRPr>
            </a:lvl1pPr>
            <a:lvl2pPr marL="0" indent="0">
              <a:lnSpc>
                <a:spcPct val="90000"/>
              </a:lnSpc>
              <a:spcBef>
                <a:spcPts val="4899"/>
              </a:spcBef>
              <a:spcAft>
                <a:spcPts val="0"/>
              </a:spcAft>
              <a:buFont typeface="Arial" panose="020B0604020202020204" pitchFamily="34" charset="0"/>
              <a:buNone/>
              <a:defRPr sz="3266" b="1">
                <a:solidFill>
                  <a:schemeClr val="tx1"/>
                </a:solidFill>
              </a:defRPr>
            </a:lvl2pPr>
            <a:lvl3pPr marL="0" indent="0">
              <a:lnSpc>
                <a:spcPct val="90000"/>
              </a:lnSpc>
              <a:spcBef>
                <a:spcPts val="0"/>
              </a:spcBef>
              <a:spcAft>
                <a:spcPts val="0"/>
              </a:spcAft>
              <a:buFont typeface="Arial" panose="020B0604020202020204" pitchFamily="34" charset="0"/>
              <a:buNone/>
              <a:defRPr sz="3266" b="1">
                <a:solidFill>
                  <a:schemeClr val="tx1"/>
                </a:solidFill>
              </a:defRPr>
            </a:lvl3pPr>
            <a:lvl4pPr marL="0" indent="0">
              <a:lnSpc>
                <a:spcPct val="90000"/>
              </a:lnSpc>
              <a:spcBef>
                <a:spcPts val="0"/>
              </a:spcBef>
              <a:spcAft>
                <a:spcPts val="0"/>
              </a:spcAft>
              <a:buNone/>
              <a:defRPr sz="3266" b="1">
                <a:solidFill>
                  <a:schemeClr val="tx1"/>
                </a:solidFill>
              </a:defRPr>
            </a:lvl4pPr>
            <a:lvl5pPr marL="0" indent="0">
              <a:lnSpc>
                <a:spcPct val="90000"/>
              </a:lnSpc>
              <a:spcBef>
                <a:spcPts val="0"/>
              </a:spcBef>
              <a:spcAft>
                <a:spcPts val="0"/>
              </a:spcAft>
              <a:buNone/>
              <a:defRPr sz="3266" b="1">
                <a:solidFill>
                  <a:schemeClr val="tx1"/>
                </a:solidFill>
              </a:defRPr>
            </a:lvl5pPr>
            <a:lvl6pPr marL="0" indent="0">
              <a:lnSpc>
                <a:spcPct val="90000"/>
              </a:lnSpc>
              <a:spcBef>
                <a:spcPts val="0"/>
              </a:spcBef>
              <a:spcAft>
                <a:spcPts val="0"/>
              </a:spcAft>
              <a:buFont typeface="Arial" panose="020B0604020202020204" pitchFamily="34" charset="0"/>
              <a:buNone/>
              <a:defRPr sz="3266" b="1">
                <a:solidFill>
                  <a:schemeClr val="tx1"/>
                </a:solidFill>
              </a:defRPr>
            </a:lvl6pPr>
            <a:lvl7pPr marL="0" indent="0">
              <a:lnSpc>
                <a:spcPct val="90000"/>
              </a:lnSpc>
              <a:spcBef>
                <a:spcPts val="0"/>
              </a:spcBef>
              <a:spcAft>
                <a:spcPts val="0"/>
              </a:spcAft>
              <a:buFont typeface="Arial" panose="020B0604020202020204" pitchFamily="34" charset="0"/>
              <a:buNone/>
              <a:defRPr sz="3266" b="1">
                <a:solidFill>
                  <a:schemeClr val="tx1"/>
                </a:solidFill>
              </a:defRPr>
            </a:lvl7pPr>
            <a:lvl8pPr marL="0" indent="0">
              <a:lnSpc>
                <a:spcPct val="90000"/>
              </a:lnSpc>
              <a:spcBef>
                <a:spcPts val="0"/>
              </a:spcBef>
              <a:spcAft>
                <a:spcPts val="0"/>
              </a:spcAft>
              <a:buFont typeface="Arial" panose="020B0604020202020204" pitchFamily="34" charset="0"/>
              <a:buNone/>
              <a:defRPr sz="3266" b="1">
                <a:solidFill>
                  <a:schemeClr val="tx1"/>
                </a:solidFill>
              </a:defRPr>
            </a:lvl8pPr>
            <a:lvl9pPr marL="0" indent="0">
              <a:lnSpc>
                <a:spcPct val="90000"/>
              </a:lnSpc>
              <a:spcBef>
                <a:spcPts val="0"/>
              </a:spcBef>
              <a:spcAft>
                <a:spcPts val="0"/>
              </a:spcAft>
              <a:buFont typeface="Arial" panose="020B0604020202020204" pitchFamily="34" charset="0"/>
              <a:buNone/>
              <a:defRPr sz="3266" b="1">
                <a:solidFill>
                  <a:schemeClr val="tx1"/>
                </a:solidFill>
              </a:defRPr>
            </a:lvl9pPr>
          </a:lstStyle>
          <a:p>
            <a:pPr marL="0" marR="0" lvl="0" indent="0" algn="l" defTabSz="1149408" rtl="0" eaLnBrk="1" fontAlgn="auto" latinLnBrk="0" hangingPunct="1">
              <a:lnSpc>
                <a:spcPct val="90000"/>
              </a:lnSpc>
              <a:spcBef>
                <a:spcPts val="0"/>
              </a:spcBef>
              <a:spcAft>
                <a:spcPts val="0"/>
              </a:spcAft>
              <a:buClrTx/>
              <a:buSzTx/>
              <a:buFont typeface="Arial" panose="020B0604020202020204" pitchFamily="34" charset="0"/>
              <a:buNone/>
              <a:tabLst/>
              <a:defRPr/>
            </a:pPr>
            <a:r>
              <a:rPr lang="en-GB"/>
              <a:t>Divider Title</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Slide Number Placeholder 1"/>
          <p:cNvSpPr>
            <a:spLocks noGrp="1"/>
          </p:cNvSpPr>
          <p:nvPr>
            <p:ph type="sldNum" sz="quarter" idx="16"/>
            <p:custDataLst>
              <p:tags r:id="rId2"/>
            </p:custDataLst>
          </p:nvPr>
        </p:nvSpPr>
        <p:spPr/>
        <p:txBody>
          <a:bodyPr/>
          <a:lstStyle/>
          <a:p>
            <a:pPr algn="l"/>
            <a:fld id="{37B4438D-29B8-4FC7-9D64-F44FE400D0A9}" type="slidenum">
              <a:rPr lang="en-GB" smtClean="0"/>
              <a:pPr algn="l"/>
              <a:t>‹#›</a:t>
            </a:fld>
            <a:endParaRPr lang="en-GB"/>
          </a:p>
        </p:txBody>
      </p:sp>
      <p:sp>
        <p:nvSpPr>
          <p:cNvPr id="6" name="TextBox 5"/>
          <p:cNvSpPr txBox="1"/>
          <p:nvPr>
            <p:custDataLst>
              <p:tags r:id="rId3"/>
            </p:custDataLst>
          </p:nvPr>
        </p:nvSpPr>
        <p:spPr>
          <a:xfrm>
            <a:off x="856586" y="6466395"/>
            <a:ext cx="5256000" cy="83741"/>
          </a:xfrm>
          <a:prstGeom prst="rect">
            <a:avLst/>
          </a:prstGeom>
          <a:noFill/>
        </p:spPr>
        <p:txBody>
          <a:bodyPr wrap="square" lIns="0" tIns="0" rIns="0" bIns="0" rtlCol="0">
            <a:spAutoFit/>
          </a:bodyPr>
          <a:lstStyle/>
          <a:p>
            <a:pPr marL="0" marR="0" lvl="0" indent="0" algn="l" defTabSz="282169" rtl="0" eaLnBrk="1" fontAlgn="auto" latinLnBrk="0" hangingPunct="1">
              <a:lnSpc>
                <a:spcPct val="100000"/>
              </a:lnSpc>
              <a:spcBef>
                <a:spcPts val="0"/>
              </a:spcBef>
              <a:spcAft>
                <a:spcPts val="0"/>
              </a:spcAft>
              <a:buClrTx/>
              <a:buSzTx/>
              <a:buFontTx/>
              <a:buNone/>
              <a:tabLst/>
              <a:defRPr/>
            </a:pPr>
            <a:r>
              <a:rPr lang="en-GB" sz="544" b="0" i="0" kern="1200">
                <a:solidFill>
                  <a:schemeClr val="tx1"/>
                </a:solidFill>
                <a:effectLst/>
                <a:latin typeface="+mn-lt"/>
                <a:ea typeface="+mn-ea"/>
                <a:cs typeface="+mn-cs"/>
              </a:rPr>
              <a:t>© [YEAR] [Copyright text]</a:t>
            </a:r>
            <a:endParaRPr lang="en-GB" sz="544"/>
          </a:p>
        </p:txBody>
      </p:sp>
      <p:cxnSp>
        <p:nvCxnSpPr>
          <p:cNvPr id="7" name="Straight Connector 6"/>
          <p:cNvCxnSpPr>
            <a:cxnSpLocks/>
          </p:cNvCxnSpPr>
          <p:nvPr>
            <p:custDataLst>
              <p:tags r:id="rId4"/>
            </p:custDataLst>
          </p:nvPr>
        </p:nvCxnSpPr>
        <p:spPr>
          <a:xfrm>
            <a:off x="625827" y="6372332"/>
            <a:ext cx="3456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5" name="AutoShape 29"/>
          <p:cNvSpPr>
            <a:spLocks noChangeAspect="1" noChangeArrowheads="1" noTextEdit="1"/>
          </p:cNvSpPr>
          <p:nvPr>
            <p:custDataLst>
              <p:tags r:id="rId5"/>
            </p:custDataLst>
          </p:nvPr>
        </p:nvSpPr>
        <p:spPr bwMode="auto">
          <a:xfrm>
            <a:off x="8667752" y="5636437"/>
            <a:ext cx="275166" cy="281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953" tIns="41476" rIns="82953" bIns="41476" numCol="1" anchor="t" anchorCtr="0" compatLnSpc="1">
            <a:prstTxWarp prst="textNoShape">
              <a:avLst/>
            </a:prstTxWarp>
          </a:bodyPr>
          <a:lstStyle/>
          <a:p>
            <a:endParaRPr lang="en-GB" sz="1420"/>
          </a:p>
        </p:txBody>
      </p:sp>
      <p:pic>
        <p:nvPicPr>
          <p:cNvPr id="8" name="Picture 7">
            <a:extLst>
              <a:ext uri="{FF2B5EF4-FFF2-40B4-BE49-F238E27FC236}">
                <a16:creationId xmlns:a16="http://schemas.microsoft.com/office/drawing/2014/main" id="{CD09EB93-1E07-4201-A0EC-A46C763AC99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769993" y="6111894"/>
            <a:ext cx="3932707" cy="660564"/>
          </a:xfrm>
          <a:prstGeom prst="rect">
            <a:avLst/>
          </a:prstGeom>
        </p:spPr>
      </p:pic>
    </p:spTree>
    <p:extLst>
      <p:ext uri="{BB962C8B-B14F-4D97-AF65-F5344CB8AC3E}">
        <p14:creationId xmlns:p14="http://schemas.microsoft.com/office/powerpoint/2010/main" val="36175455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98">
          <p15:clr>
            <a:srgbClr val="FBAE40"/>
          </p15:clr>
        </p15:guide>
        <p15:guide id="4" pos="4840">
          <p15:clr>
            <a:srgbClr val="FBAE40"/>
          </p15:clr>
        </p15:guide>
        <p15:guide id="5" orient="horz" pos="353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655FC2-417F-4618-B2C6-06E97C6BCCB0}"/>
              </a:ext>
            </a:extLst>
          </p:cNvPr>
          <p:cNvGrpSpPr>
            <a:grpSpLocks noChangeAspect="1"/>
          </p:cNvGrpSpPr>
          <p:nvPr/>
        </p:nvGrpSpPr>
        <p:grpSpPr>
          <a:xfrm>
            <a:off x="624535" y="522776"/>
            <a:ext cx="2647804" cy="646444"/>
            <a:chOff x="4455104" y="946032"/>
            <a:chExt cx="2315250" cy="710515"/>
          </a:xfrm>
        </p:grpSpPr>
        <p:pic>
          <p:nvPicPr>
            <p:cNvPr id="7" name="Picture 6" descr="GTlogo-primary-no tagline-RGB2012.jpg">
              <a:extLst>
                <a:ext uri="{FF2B5EF4-FFF2-40B4-BE49-F238E27FC236}">
                  <a16:creationId xmlns:a16="http://schemas.microsoft.com/office/drawing/2014/main" id="{4E8CDBAC-EB55-4D14-89A3-9449AFEC02C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55104" y="946032"/>
              <a:ext cx="432244" cy="432244"/>
            </a:xfrm>
            <a:prstGeom prst="rect">
              <a:avLst/>
            </a:prstGeom>
          </p:spPr>
        </p:pic>
        <p:pic>
          <p:nvPicPr>
            <p:cNvPr id="8" name="Picture 7" descr="GTlogo-primary-tagline-RGB2012.eps">
              <a:extLst>
                <a:ext uri="{FF2B5EF4-FFF2-40B4-BE49-F238E27FC236}">
                  <a16:creationId xmlns:a16="http://schemas.microsoft.com/office/drawing/2014/main" id="{0E790B39-4906-4A02-A745-843070ABEE2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88354" y="1052688"/>
              <a:ext cx="1782000" cy="603859"/>
            </a:xfrm>
            <a:prstGeom prst="rect">
              <a:avLst/>
            </a:prstGeom>
          </p:spPr>
        </p:pic>
      </p:grpSp>
      <p:pic>
        <p:nvPicPr>
          <p:cNvPr id="4" name="Picture 3"/>
          <p:cNvPicPr>
            <a:picLocks noChangeAspect="1"/>
          </p:cNvPicPr>
          <p:nvPr/>
        </p:nvPicPr>
        <p:blipFill rotWithShape="1">
          <a:blip r:embed="rId6" cstate="hqprint">
            <a:extLst>
              <a:ext uri="{28A0092B-C50C-407E-A947-70E740481C1C}">
                <a14:useLocalDpi xmlns:a14="http://schemas.microsoft.com/office/drawing/2010/main" val="0"/>
              </a:ext>
            </a:extLst>
          </a:blip>
          <a:srcRect r="21753" b="21110"/>
          <a:stretch/>
        </p:blipFill>
        <p:spPr>
          <a:xfrm>
            <a:off x="6509367" y="2283339"/>
            <a:ext cx="5703403" cy="4574662"/>
          </a:xfrm>
          <a:prstGeom prst="rect">
            <a:avLst/>
          </a:prstGeom>
        </p:spPr>
      </p:pic>
      <p:sp>
        <p:nvSpPr>
          <p:cNvPr id="5" name="Text Placeholder 4"/>
          <p:cNvSpPr>
            <a:spLocks noGrp="1"/>
          </p:cNvSpPr>
          <p:nvPr>
            <p:ph type="body" sz="quarter" idx="15" hasCustomPrompt="1"/>
            <p:custDataLst>
              <p:tags r:id="rId1"/>
            </p:custDataLst>
          </p:nvPr>
        </p:nvSpPr>
        <p:spPr>
          <a:xfrm>
            <a:off x="624000" y="4439999"/>
            <a:ext cx="5376751" cy="1101436"/>
          </a:xfrm>
          <a:prstGeom prst="rect">
            <a:avLst/>
          </a:prstGeom>
        </p:spPr>
        <p:txBody>
          <a:bodyPr/>
          <a:lstStyle>
            <a:lvl1pPr marL="0" indent="0">
              <a:lnSpc>
                <a:spcPct val="90000"/>
              </a:lnSpc>
              <a:spcAft>
                <a:spcPts val="0"/>
              </a:spcAft>
              <a:buFont typeface="Arial" panose="020B0604020202020204" pitchFamily="34" charset="0"/>
              <a:buNone/>
              <a:defRPr sz="1225" b="1">
                <a:solidFill>
                  <a:schemeClr val="accent1"/>
                </a:solidFill>
              </a:defRPr>
            </a:lvl1pPr>
            <a:lvl2pPr marL="0" indent="0">
              <a:spcBef>
                <a:spcPts val="544"/>
              </a:spcBef>
              <a:spcAft>
                <a:spcPts val="0"/>
              </a:spcAft>
              <a:buFont typeface="Arial" panose="020B0604020202020204" pitchFamily="34" charset="0"/>
              <a:buNone/>
              <a:defRPr sz="1225" b="0">
                <a:solidFill>
                  <a:schemeClr val="accent1"/>
                </a:solidFill>
              </a:defRPr>
            </a:lvl2pPr>
            <a:lvl3pPr marL="0" indent="0">
              <a:spcBef>
                <a:spcPts val="1089"/>
              </a:spcBef>
              <a:spcAft>
                <a:spcPts val="0"/>
              </a:spcAft>
              <a:buFont typeface="Arial" panose="020B0604020202020204" pitchFamily="34" charset="0"/>
              <a:buNone/>
              <a:defRPr sz="1633" b="0">
                <a:solidFill>
                  <a:schemeClr val="accent1"/>
                </a:solidFill>
              </a:defRPr>
            </a:lvl3pPr>
            <a:lvl4pPr marL="0" indent="0">
              <a:spcBef>
                <a:spcPts val="1089"/>
              </a:spcBef>
              <a:spcAft>
                <a:spcPts val="0"/>
              </a:spcAft>
              <a:buNone/>
              <a:defRPr sz="1633" b="0">
                <a:solidFill>
                  <a:schemeClr val="accent1"/>
                </a:solidFill>
              </a:defRPr>
            </a:lvl4pPr>
            <a:lvl5pPr marL="0" indent="0">
              <a:spcBef>
                <a:spcPts val="1089"/>
              </a:spcBef>
              <a:spcAft>
                <a:spcPts val="0"/>
              </a:spcAft>
              <a:buNone/>
              <a:defRPr sz="1633" b="0">
                <a:solidFill>
                  <a:schemeClr val="accent1"/>
                </a:solidFill>
              </a:defRPr>
            </a:lvl5pPr>
            <a:lvl6pPr marL="0" indent="0">
              <a:spcBef>
                <a:spcPts val="1089"/>
              </a:spcBef>
              <a:spcAft>
                <a:spcPts val="0"/>
              </a:spcAft>
              <a:buFont typeface="Arial" panose="020B0604020202020204" pitchFamily="34" charset="0"/>
              <a:buNone/>
              <a:defRPr sz="1633" b="0">
                <a:solidFill>
                  <a:schemeClr val="accent1"/>
                </a:solidFill>
              </a:defRPr>
            </a:lvl6pPr>
            <a:lvl7pPr marL="0" indent="0">
              <a:spcBef>
                <a:spcPts val="1089"/>
              </a:spcBef>
              <a:spcAft>
                <a:spcPts val="0"/>
              </a:spcAft>
              <a:buFont typeface="Arial" panose="020B0604020202020204" pitchFamily="34" charset="0"/>
              <a:buNone/>
              <a:defRPr sz="1633" b="0">
                <a:solidFill>
                  <a:schemeClr val="accent1"/>
                </a:solidFill>
              </a:defRPr>
            </a:lvl7pPr>
            <a:lvl8pPr marL="0" indent="0">
              <a:spcBef>
                <a:spcPts val="1089"/>
              </a:spcBef>
              <a:spcAft>
                <a:spcPts val="0"/>
              </a:spcAft>
              <a:buFont typeface="Arial" panose="020B0604020202020204" pitchFamily="34" charset="0"/>
              <a:buNone/>
              <a:defRPr sz="1633" b="0">
                <a:solidFill>
                  <a:schemeClr val="accent1"/>
                </a:solidFill>
              </a:defRPr>
            </a:lvl8pPr>
            <a:lvl9pPr marL="0" indent="0">
              <a:spcBef>
                <a:spcPts val="1089"/>
              </a:spcBef>
              <a:spcAft>
                <a:spcPts val="0"/>
              </a:spcAft>
              <a:buFont typeface="Arial" panose="020B0604020202020204" pitchFamily="34" charset="0"/>
              <a:buNone/>
              <a:defRPr sz="1633" b="0">
                <a:solidFill>
                  <a:schemeClr val="accent1"/>
                </a:solidFill>
              </a:defRPr>
            </a:lvl9pPr>
          </a:lstStyle>
          <a:p>
            <a:pPr lvl="0"/>
            <a:r>
              <a:rPr lang="en-GB"/>
              <a:t>Click to add name</a:t>
            </a:r>
          </a:p>
          <a:p>
            <a:pPr lvl="1"/>
            <a:r>
              <a:rPr lang="en-GB"/>
              <a:t>Click to add position or firm</a:t>
            </a:r>
          </a:p>
        </p:txBody>
      </p:sp>
      <p:sp>
        <p:nvSpPr>
          <p:cNvPr id="2" name="Title 1"/>
          <p:cNvSpPr>
            <a:spLocks noGrp="1"/>
          </p:cNvSpPr>
          <p:nvPr>
            <p:ph type="title"/>
            <p:custDataLst>
              <p:tags r:id="rId2"/>
            </p:custDataLst>
          </p:nvPr>
        </p:nvSpPr>
        <p:spPr>
          <a:xfrm>
            <a:off x="624000" y="2160000"/>
            <a:ext cx="5376000" cy="1440000"/>
          </a:xfrm>
        </p:spPr>
        <p:txBody>
          <a:bodyPr/>
          <a:lstStyle/>
          <a:p>
            <a:r>
              <a:rPr lang="en-US"/>
              <a:t>Click to edit Master title style</a:t>
            </a:r>
            <a:endParaRPr lang="en-GB"/>
          </a:p>
        </p:txBody>
      </p:sp>
    </p:spTree>
    <p:extLst>
      <p:ext uri="{BB962C8B-B14F-4D97-AF65-F5344CB8AC3E}">
        <p14:creationId xmlns:p14="http://schemas.microsoft.com/office/powerpoint/2010/main" val="70513724"/>
      </p:ext>
    </p:extLst>
  </p:cSld>
  <p:clrMapOvr>
    <a:masterClrMapping/>
  </p:clrMapOvr>
  <p:extLst>
    <p:ext uri="{DCECCB84-F9BA-43D5-87BE-67443E8EF086}">
      <p15:sldGuideLst xmlns:p15="http://schemas.microsoft.com/office/powerpoint/2012/main">
        <p15:guide id="1" orient="horz" pos="1498">
          <p15:clr>
            <a:srgbClr val="FBAE40"/>
          </p15:clr>
        </p15:guide>
        <p15:guide id="4" pos="3315">
          <p15:clr>
            <a:srgbClr val="FBAE40"/>
          </p15:clr>
        </p15:guide>
        <p15:guide id="5" orient="horz" pos="3081">
          <p15:clr>
            <a:srgbClr val="FBAE40"/>
          </p15:clr>
        </p15:guide>
        <p15:guide id="6" orient="horz" pos="2499">
          <p15:clr>
            <a:srgbClr val="FBAE40"/>
          </p15:clr>
        </p15:guide>
        <p15:guide id="7" orient="horz" pos="384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Disclaim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8C3038-4CC4-46CF-B9C1-5EFE2BA591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926" y="5721348"/>
            <a:ext cx="2643356" cy="648511"/>
          </a:xfrm>
          <a:prstGeom prst="rect">
            <a:avLst/>
          </a:prstGeom>
        </p:spPr>
      </p:pic>
      <p:sp>
        <p:nvSpPr>
          <p:cNvPr id="11" name="TextBox 10"/>
          <p:cNvSpPr txBox="1"/>
          <p:nvPr>
            <p:custDataLst>
              <p:tags r:id="rId1"/>
            </p:custDataLst>
          </p:nvPr>
        </p:nvSpPr>
        <p:spPr>
          <a:xfrm>
            <a:off x="4371955" y="5970308"/>
            <a:ext cx="7198784" cy="83741"/>
          </a:xfrm>
          <a:prstGeom prst="rect">
            <a:avLst/>
          </a:prstGeom>
          <a:noFill/>
        </p:spPr>
        <p:txBody>
          <a:bodyPr wrap="square" lIns="0" tIns="0" rIns="0" bIns="0" rtlCol="0">
            <a:spAutoFit/>
          </a:bodyPr>
          <a:lstStyle/>
          <a:p>
            <a:r>
              <a:rPr lang="en-GB" sz="544" b="0" i="0" kern="1200">
                <a:solidFill>
                  <a:schemeClr val="tx1"/>
                </a:solidFill>
                <a:effectLst/>
                <a:latin typeface="+mn-lt"/>
                <a:ea typeface="+mn-ea"/>
                <a:cs typeface="+mn-cs"/>
              </a:rPr>
              <a:t>© 2019 Grant Thornton UK LLP. | Draft</a:t>
            </a:r>
            <a:endParaRPr lang="en-GB" sz="544"/>
          </a:p>
        </p:txBody>
      </p:sp>
      <p:sp>
        <p:nvSpPr>
          <p:cNvPr id="12" name="TextBox 11"/>
          <p:cNvSpPr txBox="1"/>
          <p:nvPr>
            <p:custDataLst>
              <p:tags r:id="rId2"/>
            </p:custDataLst>
          </p:nvPr>
        </p:nvSpPr>
        <p:spPr>
          <a:xfrm>
            <a:off x="4371955" y="6151483"/>
            <a:ext cx="7198784" cy="251223"/>
          </a:xfrm>
          <a:prstGeom prst="rect">
            <a:avLst/>
          </a:prstGeom>
          <a:noFill/>
        </p:spPr>
        <p:txBody>
          <a:bodyPr wrap="square" lIns="0" tIns="0" rIns="0" bIns="0" rtlCol="0">
            <a:spAutoFit/>
          </a:bodyPr>
          <a:lstStyle/>
          <a:p>
            <a:pPr marL="0" marR="0" lvl="0" indent="0" algn="l" defTabSz="903131" rtl="0" eaLnBrk="1" fontAlgn="auto" latinLnBrk="0" hangingPunct="1">
              <a:lnSpc>
                <a:spcPct val="100000"/>
              </a:lnSpc>
              <a:spcBef>
                <a:spcPts val="0"/>
              </a:spcBef>
              <a:spcAft>
                <a:spcPts val="0"/>
              </a:spcAft>
              <a:buClrTx/>
              <a:buSzTx/>
              <a:buFontTx/>
              <a:buNone/>
              <a:tabLst/>
              <a:defRPr/>
            </a:pPr>
            <a:r>
              <a:rPr kumimoji="0" lang="en-GB" sz="544"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‘Grant Thornton’ refers to the brand under which the Grant Thornton member firms provide assurance, tax and advisory services to their clients and/or refers to one or more member firms, as the context requires. Grant Thornton UK LLP is a member firm of Grant Thornton International Ltd (GTIL). GTIL and the member firms are not a worldwide partnership. GTIL and each member firm is a separate legal entity. Services are delivered by the member firms. GTIL does not provide services to clients. GTIL and its member firms are not agents of, and do not obligate, one another and are not liable for one another’s acts or omissions.</a:t>
            </a:r>
          </a:p>
        </p:txBody>
      </p:sp>
      <p:cxnSp>
        <p:nvCxnSpPr>
          <p:cNvPr id="8" name="Straight Connector 7">
            <a:extLst>
              <a:ext uri="{FF2B5EF4-FFF2-40B4-BE49-F238E27FC236}">
                <a16:creationId xmlns:a16="http://schemas.microsoft.com/office/drawing/2014/main" id="{168F50D6-8CFC-4D43-B816-A750C2600D38}"/>
              </a:ext>
            </a:extLst>
          </p:cNvPr>
          <p:cNvCxnSpPr>
            <a:cxnSpLocks/>
          </p:cNvCxnSpPr>
          <p:nvPr>
            <p:custDataLst>
              <p:tags r:id="rId3"/>
            </p:custDataLst>
          </p:nvPr>
        </p:nvCxnSpPr>
        <p:spPr>
          <a:xfrm>
            <a:off x="652926" y="6461167"/>
            <a:ext cx="2637526"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EAFB0BED-7DE6-4ACB-90C2-A5D2E4C7B6FC}"/>
              </a:ext>
            </a:extLst>
          </p:cNvPr>
          <p:cNvSpPr txBox="1">
            <a:spLocks/>
          </p:cNvSpPr>
          <p:nvPr>
            <p:custDataLst>
              <p:tags r:id="rId4"/>
            </p:custDataLst>
          </p:nvPr>
        </p:nvSpPr>
        <p:spPr>
          <a:xfrm>
            <a:off x="652926" y="6563615"/>
            <a:ext cx="1495546" cy="89289"/>
          </a:xfrm>
          <a:prstGeom prst="rect">
            <a:avLst/>
          </a:prstGeom>
        </p:spPr>
        <p:txBody>
          <a:bodyPr vert="horz" wrap="none" lIns="0" tIns="0" rIns="0" bIns="0" rtlCol="0" anchor="ctr">
            <a:noAutofit/>
          </a:bodyPr>
          <a:lstStyle>
            <a:defPPr>
              <a:defRPr lang="en-US"/>
            </a:defPPr>
            <a:lvl1pPr marL="0" algn="ctr" defTabSz="457200" rtl="0" eaLnBrk="1" latinLnBrk="0" hangingPunct="1">
              <a:defRPr sz="992"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726" b="1">
                <a:solidFill>
                  <a:schemeClr val="tx1"/>
                </a:solidFill>
              </a:rPr>
              <a:t>grantthornton.co.uk</a:t>
            </a:r>
          </a:p>
        </p:txBody>
      </p:sp>
    </p:spTree>
    <p:extLst>
      <p:ext uri="{BB962C8B-B14F-4D97-AF65-F5344CB8AC3E}">
        <p14:creationId xmlns:p14="http://schemas.microsoft.com/office/powerpoint/2010/main" val="229506869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D4D3A-D371-46BE-93E4-1F2A444823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A71C8C-2878-4478-80CD-C1AC24CF82F7}"/>
              </a:ext>
            </a:extLst>
          </p:cNvPr>
          <p:cNvSpPr>
            <a:spLocks noGrp="1"/>
          </p:cNvSpPr>
          <p:nvPr>
            <p:ph type="dt" sz="half" idx="10"/>
          </p:nvPr>
        </p:nvSpPr>
        <p:spPr/>
        <p:txBody>
          <a:bodyPr/>
          <a:lstStyle/>
          <a:p>
            <a:fld id="{C966387A-3592-438D-9BF0-B80B2BAF2F70}" type="datetimeFigureOut">
              <a:rPr lang="en-US" smtClean="0"/>
              <a:t>7/28/2020</a:t>
            </a:fld>
            <a:endParaRPr lang="en-US"/>
          </a:p>
        </p:txBody>
      </p:sp>
      <p:sp>
        <p:nvSpPr>
          <p:cNvPr id="4" name="Footer Placeholder 3">
            <a:extLst>
              <a:ext uri="{FF2B5EF4-FFF2-40B4-BE49-F238E27FC236}">
                <a16:creationId xmlns:a16="http://schemas.microsoft.com/office/drawing/2014/main" id="{4E50C797-42C0-4FD9-AAA1-26F30DF3C3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CD42FD-5D58-4F74-9F41-24E9D629C17A}"/>
              </a:ext>
            </a:extLst>
          </p:cNvPr>
          <p:cNvSpPr>
            <a:spLocks noGrp="1"/>
          </p:cNvSpPr>
          <p:nvPr>
            <p:ph type="sldNum" sz="quarter" idx="12"/>
          </p:nvPr>
        </p:nvSpPr>
        <p:spPr/>
        <p:txBody>
          <a:bodyPr/>
          <a:lstStyle/>
          <a:p>
            <a:fld id="{3797275E-B577-4448-97DD-018F0B0ADFD2}" type="slidenum">
              <a:rPr lang="en-US" smtClean="0"/>
              <a:t>‹#›</a:t>
            </a:fld>
            <a:endParaRPr lang="en-US"/>
          </a:p>
        </p:txBody>
      </p:sp>
    </p:spTree>
    <p:extLst>
      <p:ext uri="{BB962C8B-B14F-4D97-AF65-F5344CB8AC3E}">
        <p14:creationId xmlns:p14="http://schemas.microsoft.com/office/powerpoint/2010/main" val="110817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FAA9D4-7624-4F3C-B089-ABC0842168C9}"/>
              </a:ext>
            </a:extLst>
          </p:cNvPr>
          <p:cNvSpPr>
            <a:spLocks noGrp="1"/>
          </p:cNvSpPr>
          <p:nvPr>
            <p:ph type="dt" sz="half" idx="10"/>
          </p:nvPr>
        </p:nvSpPr>
        <p:spPr/>
        <p:txBody>
          <a:bodyPr/>
          <a:lstStyle/>
          <a:p>
            <a:fld id="{C966387A-3592-438D-9BF0-B80B2BAF2F70}" type="datetimeFigureOut">
              <a:rPr lang="en-US" smtClean="0"/>
              <a:t>7/28/2020</a:t>
            </a:fld>
            <a:endParaRPr lang="en-US"/>
          </a:p>
        </p:txBody>
      </p:sp>
      <p:sp>
        <p:nvSpPr>
          <p:cNvPr id="3" name="Footer Placeholder 2">
            <a:extLst>
              <a:ext uri="{FF2B5EF4-FFF2-40B4-BE49-F238E27FC236}">
                <a16:creationId xmlns:a16="http://schemas.microsoft.com/office/drawing/2014/main" id="{D9EC7ED2-F75A-41DC-966D-EADFA9EFC8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035FBF-A943-4889-8AE0-CD3C8CB0FABD}"/>
              </a:ext>
            </a:extLst>
          </p:cNvPr>
          <p:cNvSpPr>
            <a:spLocks noGrp="1"/>
          </p:cNvSpPr>
          <p:nvPr>
            <p:ph type="sldNum" sz="quarter" idx="12"/>
          </p:nvPr>
        </p:nvSpPr>
        <p:spPr/>
        <p:txBody>
          <a:bodyPr/>
          <a:lstStyle/>
          <a:p>
            <a:fld id="{3797275E-B577-4448-97DD-018F0B0ADFD2}" type="slidenum">
              <a:rPr lang="en-US" smtClean="0"/>
              <a:t>‹#›</a:t>
            </a:fld>
            <a:endParaRPr lang="en-US"/>
          </a:p>
        </p:txBody>
      </p:sp>
    </p:spTree>
    <p:extLst>
      <p:ext uri="{BB962C8B-B14F-4D97-AF65-F5344CB8AC3E}">
        <p14:creationId xmlns:p14="http://schemas.microsoft.com/office/powerpoint/2010/main" val="328645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50C34-7CE7-4DCC-8777-B46BFC2385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D08217-9822-4E33-A129-DBC5154B88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41A52-0D75-4FB8-B907-998F38A3FE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0B6893-AD3E-4F8D-B2DA-0E2767A9418C}"/>
              </a:ext>
            </a:extLst>
          </p:cNvPr>
          <p:cNvSpPr>
            <a:spLocks noGrp="1"/>
          </p:cNvSpPr>
          <p:nvPr>
            <p:ph type="dt" sz="half" idx="10"/>
          </p:nvPr>
        </p:nvSpPr>
        <p:spPr/>
        <p:txBody>
          <a:bodyPr/>
          <a:lstStyle/>
          <a:p>
            <a:fld id="{C966387A-3592-438D-9BF0-B80B2BAF2F70}" type="datetimeFigureOut">
              <a:rPr lang="en-US" smtClean="0"/>
              <a:t>7/28/2020</a:t>
            </a:fld>
            <a:endParaRPr lang="en-US"/>
          </a:p>
        </p:txBody>
      </p:sp>
      <p:sp>
        <p:nvSpPr>
          <p:cNvPr id="6" name="Footer Placeholder 5">
            <a:extLst>
              <a:ext uri="{FF2B5EF4-FFF2-40B4-BE49-F238E27FC236}">
                <a16:creationId xmlns:a16="http://schemas.microsoft.com/office/drawing/2014/main" id="{1C427C10-1944-4E2C-949C-9333497C82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333028-CD28-44CE-8FB7-EC70140608D7}"/>
              </a:ext>
            </a:extLst>
          </p:cNvPr>
          <p:cNvSpPr>
            <a:spLocks noGrp="1"/>
          </p:cNvSpPr>
          <p:nvPr>
            <p:ph type="sldNum" sz="quarter" idx="12"/>
          </p:nvPr>
        </p:nvSpPr>
        <p:spPr/>
        <p:txBody>
          <a:bodyPr/>
          <a:lstStyle/>
          <a:p>
            <a:fld id="{3797275E-B577-4448-97DD-018F0B0ADFD2}" type="slidenum">
              <a:rPr lang="en-US" smtClean="0"/>
              <a:t>‹#›</a:t>
            </a:fld>
            <a:endParaRPr lang="en-US"/>
          </a:p>
        </p:txBody>
      </p:sp>
    </p:spTree>
    <p:extLst>
      <p:ext uri="{BB962C8B-B14F-4D97-AF65-F5344CB8AC3E}">
        <p14:creationId xmlns:p14="http://schemas.microsoft.com/office/powerpoint/2010/main" val="218787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C7989-0A5D-405F-9DD1-BC422150F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80098A-9297-4777-A24D-0AEFE007A8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AE7966-7F11-42C9-81B1-78DB9E2099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6BA2A7-7047-4A92-AF8B-ADBEC4C23224}"/>
              </a:ext>
            </a:extLst>
          </p:cNvPr>
          <p:cNvSpPr>
            <a:spLocks noGrp="1"/>
          </p:cNvSpPr>
          <p:nvPr>
            <p:ph type="dt" sz="half" idx="10"/>
          </p:nvPr>
        </p:nvSpPr>
        <p:spPr/>
        <p:txBody>
          <a:bodyPr/>
          <a:lstStyle/>
          <a:p>
            <a:fld id="{C966387A-3592-438D-9BF0-B80B2BAF2F70}" type="datetimeFigureOut">
              <a:rPr lang="en-US" smtClean="0"/>
              <a:t>7/28/2020</a:t>
            </a:fld>
            <a:endParaRPr lang="en-US"/>
          </a:p>
        </p:txBody>
      </p:sp>
      <p:sp>
        <p:nvSpPr>
          <p:cNvPr id="6" name="Footer Placeholder 5">
            <a:extLst>
              <a:ext uri="{FF2B5EF4-FFF2-40B4-BE49-F238E27FC236}">
                <a16:creationId xmlns:a16="http://schemas.microsoft.com/office/drawing/2014/main" id="{F0ED9C84-70D3-44C2-ACB4-41A4F35761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017F5F-A847-4F8E-9F29-1B9CDDEDE4FC}"/>
              </a:ext>
            </a:extLst>
          </p:cNvPr>
          <p:cNvSpPr>
            <a:spLocks noGrp="1"/>
          </p:cNvSpPr>
          <p:nvPr>
            <p:ph type="sldNum" sz="quarter" idx="12"/>
          </p:nvPr>
        </p:nvSpPr>
        <p:spPr/>
        <p:txBody>
          <a:bodyPr/>
          <a:lstStyle/>
          <a:p>
            <a:fld id="{3797275E-B577-4448-97DD-018F0B0ADFD2}" type="slidenum">
              <a:rPr lang="en-US" smtClean="0"/>
              <a:t>‹#›</a:t>
            </a:fld>
            <a:endParaRPr lang="en-US"/>
          </a:p>
        </p:txBody>
      </p:sp>
    </p:spTree>
    <p:extLst>
      <p:ext uri="{BB962C8B-B14F-4D97-AF65-F5344CB8AC3E}">
        <p14:creationId xmlns:p14="http://schemas.microsoft.com/office/powerpoint/2010/main" val="1888741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12.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11.svg"/><Relationship Id="rId5" Type="http://schemas.openxmlformats.org/officeDocument/2006/relationships/slideLayout" Target="../slideLayouts/slideLayout29.xml"/><Relationship Id="rId10" Type="http://schemas.openxmlformats.org/officeDocument/2006/relationships/image" Target="../media/image10.png"/><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theme" Target="../theme/theme4.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image" Target="../media/image13.jpeg"/><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0B86EC-5346-41DD-A7D7-6B5EF2636F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703420-8075-46B8-B5AB-0C83A7D9B9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8CB00-5614-4B3F-A665-F82E51EA0A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66387A-3592-438D-9BF0-B80B2BAF2F70}" type="datetimeFigureOut">
              <a:rPr lang="en-US" smtClean="0"/>
              <a:t>7/28/2020</a:t>
            </a:fld>
            <a:endParaRPr lang="en-US"/>
          </a:p>
        </p:txBody>
      </p:sp>
      <p:sp>
        <p:nvSpPr>
          <p:cNvPr id="5" name="Footer Placeholder 4">
            <a:extLst>
              <a:ext uri="{FF2B5EF4-FFF2-40B4-BE49-F238E27FC236}">
                <a16:creationId xmlns:a16="http://schemas.microsoft.com/office/drawing/2014/main" id="{B029DF80-FADA-4E7D-8E13-B1A776B325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F17A63-50C4-430D-B5BA-F3E765D64C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97275E-B577-4448-97DD-018F0B0ADFD2}" type="slidenum">
              <a:rPr lang="en-US" smtClean="0"/>
              <a:t>‹#›</a:t>
            </a:fld>
            <a:endParaRPr lang="en-US"/>
          </a:p>
        </p:txBody>
      </p:sp>
    </p:spTree>
    <p:extLst>
      <p:ext uri="{BB962C8B-B14F-4D97-AF65-F5344CB8AC3E}">
        <p14:creationId xmlns:p14="http://schemas.microsoft.com/office/powerpoint/2010/main" val="3188180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1976" y="365126"/>
            <a:ext cx="11039473" cy="90672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561976" y="1373320"/>
            <a:ext cx="11039473" cy="49859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txBox="1">
            <a:spLocks/>
          </p:cNvSpPr>
          <p:nvPr userDrawn="1"/>
        </p:nvSpPr>
        <p:spPr>
          <a:xfrm>
            <a:off x="-9201" y="6601004"/>
            <a:ext cx="2743200" cy="252000"/>
          </a:xfrm>
          <a:prstGeom prst="rect">
            <a:avLst/>
          </a:prstGeom>
        </p:spPr>
        <p:txBody>
          <a:bodyPr anchor="t"/>
          <a:lstStyle>
            <a:defPPr>
              <a:defRPr lang="en-US"/>
            </a:defPPr>
            <a:lvl1pPr marL="0" algn="l" defTabSz="914400" rtl="0" eaLnBrk="1" latinLnBrk="0" hangingPunct="1">
              <a:defRPr sz="1800" kern="1200">
                <a:solidFill>
                  <a:srgbClr val="01347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t>© JWG 2020</a:t>
            </a:r>
            <a:endParaRPr lang="en-GB" sz="1000"/>
          </a:p>
        </p:txBody>
      </p:sp>
      <p:sp>
        <p:nvSpPr>
          <p:cNvPr id="9" name="Slide Number Placeholder 5"/>
          <p:cNvSpPr txBox="1">
            <a:spLocks/>
          </p:cNvSpPr>
          <p:nvPr userDrawn="1"/>
        </p:nvSpPr>
        <p:spPr>
          <a:xfrm>
            <a:off x="11761546" y="6601004"/>
            <a:ext cx="430454" cy="252000"/>
          </a:xfrm>
          <a:prstGeom prst="rect">
            <a:avLst/>
          </a:prstGeom>
        </p:spPr>
        <p:txBody>
          <a:bodyPr anchor="t"/>
          <a:lstStyle>
            <a:defPPr>
              <a:defRPr lang="en-US"/>
            </a:defPPr>
            <a:lvl1pPr marL="0" algn="l" defTabSz="914400" rtl="0" eaLnBrk="1" latinLnBrk="0" hangingPunct="1">
              <a:defRPr sz="1800" kern="1200">
                <a:solidFill>
                  <a:srgbClr val="01347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0CEF6BE-58F4-4E5E-A5BE-505A31D26056}" type="slidenum">
              <a:rPr lang="en-GB" sz="1000" smtClean="0"/>
              <a:pPr algn="r"/>
              <a:t>‹#›</a:t>
            </a:fld>
            <a:endParaRPr lang="en-GB" sz="1000"/>
          </a:p>
        </p:txBody>
      </p:sp>
      <p:sp>
        <p:nvSpPr>
          <p:cNvPr id="10" name="Date Placeholder 3">
            <a:extLst>
              <a:ext uri="{FF2B5EF4-FFF2-40B4-BE49-F238E27FC236}">
                <a16:creationId xmlns:a16="http://schemas.microsoft.com/office/drawing/2014/main" id="{620DFE5E-5AAB-448D-A653-FE346B5B77BA}"/>
              </a:ext>
            </a:extLst>
          </p:cNvPr>
          <p:cNvSpPr txBox="1">
            <a:spLocks/>
          </p:cNvSpPr>
          <p:nvPr userDrawn="1"/>
        </p:nvSpPr>
        <p:spPr>
          <a:xfrm>
            <a:off x="5913270" y="6601004"/>
            <a:ext cx="1045420" cy="252000"/>
          </a:xfrm>
          <a:prstGeom prst="rect">
            <a:avLst/>
          </a:prstGeom>
        </p:spPr>
        <p:txBody>
          <a:bodyPr anchor="t"/>
          <a:lstStyle>
            <a:defPPr>
              <a:defRPr lang="en-US"/>
            </a:defPPr>
            <a:lvl1pPr marL="0" algn="l" defTabSz="914400" rtl="0" eaLnBrk="1" latinLnBrk="0" hangingPunct="1">
              <a:defRPr sz="1800" kern="1200">
                <a:solidFill>
                  <a:srgbClr val="01347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t>Confidential</a:t>
            </a:r>
            <a:endParaRPr lang="en-GB" sz="1000"/>
          </a:p>
        </p:txBody>
      </p:sp>
    </p:spTree>
    <p:extLst>
      <p:ext uri="{BB962C8B-B14F-4D97-AF65-F5344CB8AC3E}">
        <p14:creationId xmlns:p14="http://schemas.microsoft.com/office/powerpoint/2010/main" val="14741329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707" r:id="rId9"/>
    <p:sldLayoutId id="2147483708" r:id="rId10"/>
    <p:sldLayoutId id="2147483709" r:id="rId11"/>
    <p:sldLayoutId id="2147483710" r:id="rId12"/>
  </p:sldLayoutIdLst>
  <p:hf hdr="0"/>
  <p:txStyles>
    <p:titleStyle>
      <a:lvl1pPr algn="l" defTabSz="914400" rtl="0" eaLnBrk="1" latinLnBrk="0" hangingPunct="1">
        <a:lnSpc>
          <a:spcPct val="90000"/>
        </a:lnSpc>
        <a:spcBef>
          <a:spcPct val="0"/>
        </a:spcBef>
        <a:buNone/>
        <a:defRPr sz="2800" b="1" kern="1200">
          <a:solidFill>
            <a:srgbClr val="053657"/>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Clr>
          <a:srgbClr val="3682A2"/>
        </a:buClr>
        <a:buSzPct val="80000"/>
        <a:buFont typeface="Wingdings 3" panose="05040102010807070707" pitchFamily="18" charset="2"/>
        <a:buChar char=""/>
        <a:defRPr sz="1800" kern="1200">
          <a:solidFill>
            <a:srgbClr val="053657"/>
          </a:solidFill>
          <a:latin typeface="+mn-lt"/>
          <a:ea typeface="+mn-ea"/>
          <a:cs typeface="+mn-cs"/>
        </a:defRPr>
      </a:lvl1pPr>
      <a:lvl2pPr marL="685800" indent="-228600" algn="l" defTabSz="914400" rtl="0" eaLnBrk="1" latinLnBrk="0" hangingPunct="1">
        <a:lnSpc>
          <a:spcPct val="100000"/>
        </a:lnSpc>
        <a:spcBef>
          <a:spcPts val="0"/>
        </a:spcBef>
        <a:spcAft>
          <a:spcPts val="600"/>
        </a:spcAft>
        <a:buClr>
          <a:srgbClr val="3682A2"/>
        </a:buClr>
        <a:buFont typeface="Century Gothic" panose="020B0502020202020204" pitchFamily="34" charset="0"/>
        <a:buChar char="-"/>
        <a:defRPr sz="1600" kern="1200">
          <a:solidFill>
            <a:srgbClr val="053657"/>
          </a:solidFill>
          <a:latin typeface="+mn-lt"/>
          <a:ea typeface="+mn-ea"/>
          <a:cs typeface="+mn-cs"/>
        </a:defRPr>
      </a:lvl2pPr>
      <a:lvl3pPr marL="1143000" indent="-228600" algn="l" defTabSz="914400" rtl="0" eaLnBrk="1" latinLnBrk="0" hangingPunct="1">
        <a:lnSpc>
          <a:spcPct val="100000"/>
        </a:lnSpc>
        <a:spcBef>
          <a:spcPts val="0"/>
        </a:spcBef>
        <a:spcAft>
          <a:spcPts val="600"/>
        </a:spcAft>
        <a:buClr>
          <a:srgbClr val="3682A2"/>
        </a:buClr>
        <a:buFont typeface="Arial" panose="020B0604020202020204" pitchFamily="34" charset="0"/>
        <a:buChar char="•"/>
        <a:defRPr sz="1400" kern="1200">
          <a:solidFill>
            <a:srgbClr val="053657"/>
          </a:solidFill>
          <a:latin typeface="+mn-lt"/>
          <a:ea typeface="+mn-ea"/>
          <a:cs typeface="+mn-cs"/>
        </a:defRPr>
      </a:lvl3pPr>
      <a:lvl4pPr marL="1600200" indent="-228600" algn="l" defTabSz="914400" rtl="0" eaLnBrk="1" latinLnBrk="0" hangingPunct="1">
        <a:lnSpc>
          <a:spcPct val="100000"/>
        </a:lnSpc>
        <a:spcBef>
          <a:spcPts val="0"/>
        </a:spcBef>
        <a:spcAft>
          <a:spcPts val="600"/>
        </a:spcAft>
        <a:buClr>
          <a:srgbClr val="3682A2"/>
        </a:buClr>
        <a:buFont typeface="Arial" panose="020B0604020202020204" pitchFamily="34" charset="0"/>
        <a:buChar char="•"/>
        <a:defRPr sz="1200" kern="1200">
          <a:solidFill>
            <a:srgbClr val="053657"/>
          </a:solidFill>
          <a:latin typeface="+mn-lt"/>
          <a:ea typeface="+mn-ea"/>
          <a:cs typeface="+mn-cs"/>
        </a:defRPr>
      </a:lvl4pPr>
      <a:lvl5pPr marL="2057400" indent="-228600" algn="l" defTabSz="914400" rtl="0" eaLnBrk="1" latinLnBrk="0" hangingPunct="1">
        <a:lnSpc>
          <a:spcPct val="100000"/>
        </a:lnSpc>
        <a:spcBef>
          <a:spcPts val="0"/>
        </a:spcBef>
        <a:spcAft>
          <a:spcPts val="600"/>
        </a:spcAft>
        <a:buClr>
          <a:srgbClr val="3682A2"/>
        </a:buClr>
        <a:buFont typeface="Arial" panose="020B0604020202020204" pitchFamily="34" charset="0"/>
        <a:buChar char="•"/>
        <a:defRPr sz="1200" kern="1200">
          <a:solidFill>
            <a:srgbClr val="0536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221F1F"/>
        </a:solidFill>
        <a:effectLst/>
      </p:bgPr>
    </p:bg>
    <p:spTree>
      <p:nvGrpSpPr>
        <p:cNvPr id="1" name=""/>
        <p:cNvGrpSpPr/>
        <p:nvPr/>
      </p:nvGrpSpPr>
      <p:grpSpPr>
        <a:xfrm>
          <a:off x="0" y="0"/>
          <a:ext cx="0" cy="0"/>
          <a:chOff x="0" y="0"/>
          <a:chExt cx="0" cy="0"/>
        </a:xfrm>
      </p:grpSpPr>
      <p:pic>
        <p:nvPicPr>
          <p:cNvPr id="10" name="Graphic 9" descr="Bullseye">
            <a:extLst>
              <a:ext uri="{FF2B5EF4-FFF2-40B4-BE49-F238E27FC236}">
                <a16:creationId xmlns:a16="http://schemas.microsoft.com/office/drawing/2014/main" id="{C0C471D3-8A27-446D-B0F3-93336B210CDE}"/>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29853" y="2107278"/>
            <a:ext cx="6081773" cy="6081773"/>
          </a:xfrm>
          <a:prstGeom prst="rect">
            <a:avLst/>
          </a:prstGeom>
        </p:spPr>
      </p:pic>
      <p:sp>
        <p:nvSpPr>
          <p:cNvPr id="13" name="Slide Number Placeholder 5">
            <a:extLst>
              <a:ext uri="{FF2B5EF4-FFF2-40B4-BE49-F238E27FC236}">
                <a16:creationId xmlns:a16="http://schemas.microsoft.com/office/drawing/2014/main" id="{54A53ACE-78F0-40A9-BEB7-969BD81F88BF}"/>
              </a:ext>
            </a:extLst>
          </p:cNvPr>
          <p:cNvSpPr>
            <a:spLocks noGrp="1"/>
          </p:cNvSpPr>
          <p:nvPr>
            <p:ph type="sldNum" sz="quarter" idx="4"/>
          </p:nvPr>
        </p:nvSpPr>
        <p:spPr>
          <a:xfrm>
            <a:off x="126521" y="6342611"/>
            <a:ext cx="655319" cy="365125"/>
          </a:xfrm>
          <a:prstGeom prst="rect">
            <a:avLst/>
          </a:prstGeom>
        </p:spPr>
        <p:txBody>
          <a:bodyPr vert="horz" lIns="91440" tIns="45720" rIns="91440" bIns="45720" rtlCol="0" anchor="ctr"/>
          <a:lstStyle>
            <a:lvl1pPr algn="r">
              <a:defRPr sz="1600">
                <a:solidFill>
                  <a:srgbClr val="FFFFFF"/>
                </a:solidFill>
              </a:defRPr>
            </a:lvl1pPr>
          </a:lstStyle>
          <a:p>
            <a:fld id="{A5DCE742-B5D0-4C2D-AF10-BE4F45A9287C}" type="slidenum">
              <a:rPr lang="en-GB" smtClean="0"/>
              <a:pPr/>
              <a:t>‹#›</a:t>
            </a:fld>
            <a:endParaRPr lang="en-GB"/>
          </a:p>
        </p:txBody>
      </p:sp>
      <p:pic>
        <p:nvPicPr>
          <p:cNvPr id="17" name="Picture 16">
            <a:extLst>
              <a:ext uri="{FF2B5EF4-FFF2-40B4-BE49-F238E27FC236}">
                <a16:creationId xmlns:a16="http://schemas.microsoft.com/office/drawing/2014/main" id="{0B83DA08-7939-4EE1-9DCA-7F57A3C20FE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390908" y="5784142"/>
            <a:ext cx="1759527" cy="1116938"/>
          </a:xfrm>
          <a:prstGeom prst="rect">
            <a:avLst/>
          </a:prstGeom>
        </p:spPr>
      </p:pic>
    </p:spTree>
    <p:extLst>
      <p:ext uri="{BB962C8B-B14F-4D97-AF65-F5344CB8AC3E}">
        <p14:creationId xmlns:p14="http://schemas.microsoft.com/office/powerpoint/2010/main" val="348308953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304463-0A22-4949-A0DD-102C2780BCBC}"/>
              </a:ext>
            </a:extLst>
          </p:cNvPr>
          <p:cNvGrpSpPr/>
          <p:nvPr/>
        </p:nvGrpSpPr>
        <p:grpSpPr>
          <a:xfrm>
            <a:off x="7946747" y="6288436"/>
            <a:ext cx="3620718" cy="325768"/>
            <a:chOff x="6355453" y="3640610"/>
            <a:chExt cx="2118304" cy="228108"/>
          </a:xfrm>
        </p:grpSpPr>
        <p:pic>
          <p:nvPicPr>
            <p:cNvPr id="10" name="Picture 9" descr="GTlogo-primary-no tagline-RGB2012.jpg">
              <a:extLst>
                <a:ext uri="{FF2B5EF4-FFF2-40B4-BE49-F238E27FC236}">
                  <a16:creationId xmlns:a16="http://schemas.microsoft.com/office/drawing/2014/main" id="{9A5DD908-9DEE-4F77-AE80-112C4B295FCB}"/>
                </a:ext>
              </a:extLst>
            </p:cNvPr>
            <p:cNvPicPr>
              <a:picLocks noChangeAspect="1"/>
            </p:cNvPicPr>
            <p:nvPr/>
          </p:nvPicPr>
          <p:blipFill>
            <a:blip r:embed="rId23" cstate="hqprint">
              <a:extLst>
                <a:ext uri="{28A0092B-C50C-407E-A947-70E740481C1C}">
                  <a14:useLocalDpi xmlns:a14="http://schemas.microsoft.com/office/drawing/2010/main" val="0"/>
                </a:ext>
              </a:extLst>
            </a:blip>
            <a:stretch>
              <a:fillRect/>
            </a:stretch>
          </p:blipFill>
          <p:spPr>
            <a:xfrm>
              <a:off x="6355453" y="3640610"/>
              <a:ext cx="213006" cy="205424"/>
            </a:xfrm>
            <a:prstGeom prst="rect">
              <a:avLst/>
            </a:prstGeom>
          </p:spPr>
        </p:pic>
        <p:sp>
          <p:nvSpPr>
            <p:cNvPr id="11" name="Freeform 5">
              <a:extLst>
                <a:ext uri="{FF2B5EF4-FFF2-40B4-BE49-F238E27FC236}">
                  <a16:creationId xmlns:a16="http://schemas.microsoft.com/office/drawing/2014/main" id="{91ECCFF2-595F-4EB0-A441-F29C934292E8}"/>
                </a:ext>
              </a:extLst>
            </p:cNvPr>
            <p:cNvSpPr>
              <a:spLocks noEditPoints="1"/>
            </p:cNvSpPr>
            <p:nvPr/>
          </p:nvSpPr>
          <p:spPr bwMode="auto">
            <a:xfrm>
              <a:off x="6618058" y="3691355"/>
              <a:ext cx="851576" cy="104231"/>
            </a:xfrm>
            <a:custGeom>
              <a:avLst/>
              <a:gdLst>
                <a:gd name="T0" fmla="*/ 8200 w 9332"/>
                <a:gd name="T1" fmla="*/ 1171 h 1178"/>
                <a:gd name="T2" fmla="*/ 5688 w 9332"/>
                <a:gd name="T3" fmla="*/ 376 h 1178"/>
                <a:gd name="T4" fmla="*/ 6050 w 9332"/>
                <a:gd name="T5" fmla="*/ 774 h 1178"/>
                <a:gd name="T6" fmla="*/ 596 w 9332"/>
                <a:gd name="T7" fmla="*/ 701 h 1178"/>
                <a:gd name="T8" fmla="*/ 158 w 9332"/>
                <a:gd name="T9" fmla="*/ 602 h 1178"/>
                <a:gd name="T10" fmla="*/ 568 w 9332"/>
                <a:gd name="T11" fmla="*/ 0 h 1178"/>
                <a:gd name="T12" fmla="*/ 1014 w 9332"/>
                <a:gd name="T13" fmla="*/ 584 h 1178"/>
                <a:gd name="T14" fmla="*/ 4559 w 9332"/>
                <a:gd name="T15" fmla="*/ 1153 h 1178"/>
                <a:gd name="T16" fmla="*/ 4882 w 9332"/>
                <a:gd name="T17" fmla="*/ 504 h 1178"/>
                <a:gd name="T18" fmla="*/ 5184 w 9332"/>
                <a:gd name="T19" fmla="*/ 643 h 1178"/>
                <a:gd name="T20" fmla="*/ 4559 w 9332"/>
                <a:gd name="T21" fmla="*/ 13 h 1178"/>
                <a:gd name="T22" fmla="*/ 4486 w 9332"/>
                <a:gd name="T23" fmla="*/ 136 h 1178"/>
                <a:gd name="T24" fmla="*/ 4009 w 9332"/>
                <a:gd name="T25" fmla="*/ 136 h 1178"/>
                <a:gd name="T26" fmla="*/ 4486 w 9332"/>
                <a:gd name="T27" fmla="*/ 136 h 1178"/>
                <a:gd name="T28" fmla="*/ 8846 w 9332"/>
                <a:gd name="T29" fmla="*/ 1153 h 1178"/>
                <a:gd name="T30" fmla="*/ 9191 w 9332"/>
                <a:gd name="T31" fmla="*/ 1153 h 1178"/>
                <a:gd name="T32" fmla="*/ 8846 w 9332"/>
                <a:gd name="T33" fmla="*/ 492 h 1178"/>
                <a:gd name="T34" fmla="*/ 8708 w 9332"/>
                <a:gd name="T35" fmla="*/ 1153 h 1178"/>
                <a:gd name="T36" fmla="*/ 2530 w 9332"/>
                <a:gd name="T37" fmla="*/ 717 h 1178"/>
                <a:gd name="T38" fmla="*/ 3017 w 9332"/>
                <a:gd name="T39" fmla="*/ 1153 h 1178"/>
                <a:gd name="T40" fmla="*/ 2513 w 9332"/>
                <a:gd name="T41" fmla="*/ 396 h 1178"/>
                <a:gd name="T42" fmla="*/ 6662 w 9332"/>
                <a:gd name="T43" fmla="*/ 1153 h 1178"/>
                <a:gd name="T44" fmla="*/ 6985 w 9332"/>
                <a:gd name="T45" fmla="*/ 504 h 1178"/>
                <a:gd name="T46" fmla="*/ 7287 w 9332"/>
                <a:gd name="T47" fmla="*/ 643 h 1178"/>
                <a:gd name="T48" fmla="*/ 6662 w 9332"/>
                <a:gd name="T49" fmla="*/ 396 h 1178"/>
                <a:gd name="T50" fmla="*/ 8207 w 9332"/>
                <a:gd name="T51" fmla="*/ 1055 h 1178"/>
                <a:gd name="T52" fmla="*/ 8207 w 9332"/>
                <a:gd name="T53" fmla="*/ 1055 h 1178"/>
                <a:gd name="T54" fmla="*/ 5454 w 9332"/>
                <a:gd name="T55" fmla="*/ 773 h 1178"/>
                <a:gd name="T56" fmla="*/ 5678 w 9332"/>
                <a:gd name="T57" fmla="*/ 1055 h 1178"/>
                <a:gd name="T58" fmla="*/ 7629 w 9332"/>
                <a:gd name="T59" fmla="*/ 396 h 1178"/>
                <a:gd name="T60" fmla="*/ 7374 w 9332"/>
                <a:gd name="T61" fmla="*/ 396 h 1178"/>
                <a:gd name="T62" fmla="*/ 7683 w 9332"/>
                <a:gd name="T63" fmla="*/ 1174 h 1178"/>
                <a:gd name="T64" fmla="*/ 7629 w 9332"/>
                <a:gd name="T65" fmla="*/ 959 h 1178"/>
                <a:gd name="T66" fmla="*/ 3520 w 9332"/>
                <a:gd name="T67" fmla="*/ 520 h 1178"/>
                <a:gd name="T68" fmla="*/ 3364 w 9332"/>
                <a:gd name="T69" fmla="*/ 179 h 1178"/>
                <a:gd name="T70" fmla="*/ 3110 w 9332"/>
                <a:gd name="T71" fmla="*/ 520 h 1178"/>
                <a:gd name="T72" fmla="*/ 3537 w 9332"/>
                <a:gd name="T73" fmla="*/ 1158 h 1178"/>
                <a:gd name="T74" fmla="*/ 3364 w 9332"/>
                <a:gd name="T75" fmla="*/ 520 h 1178"/>
                <a:gd name="T76" fmla="*/ 6177 w 9332"/>
                <a:gd name="T77" fmla="*/ 1153 h 1178"/>
                <a:gd name="T78" fmla="*/ 6565 w 9332"/>
                <a:gd name="T79" fmla="*/ 525 h 1178"/>
                <a:gd name="T80" fmla="*/ 6301 w 9332"/>
                <a:gd name="T81" fmla="*/ 396 h 1178"/>
                <a:gd name="T82" fmla="*/ 1164 w 9332"/>
                <a:gd name="T83" fmla="*/ 1153 h 1178"/>
                <a:gd name="T84" fmla="*/ 1460 w 9332"/>
                <a:gd name="T85" fmla="*/ 518 h 1178"/>
                <a:gd name="T86" fmla="*/ 1305 w 9332"/>
                <a:gd name="T87" fmla="*/ 488 h 1178"/>
                <a:gd name="T88" fmla="*/ 1164 w 9332"/>
                <a:gd name="T89" fmla="*/ 1153 h 1178"/>
                <a:gd name="T90" fmla="*/ 2068 w 9332"/>
                <a:gd name="T91" fmla="*/ 1057 h 1178"/>
                <a:gd name="T92" fmla="*/ 1919 w 9332"/>
                <a:gd name="T93" fmla="*/ 376 h 1178"/>
                <a:gd name="T94" fmla="*/ 2071 w 9332"/>
                <a:gd name="T95" fmla="*/ 638 h 1178"/>
                <a:gd name="T96" fmla="*/ 1563 w 9332"/>
                <a:gd name="T97" fmla="*/ 947 h 1178"/>
                <a:gd name="T98" fmla="*/ 1897 w 9332"/>
                <a:gd name="T99" fmla="*/ 795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32" h="1178">
                  <a:moveTo>
                    <a:pt x="8217" y="376"/>
                  </a:moveTo>
                  <a:lnTo>
                    <a:pt x="8217" y="376"/>
                  </a:lnTo>
                  <a:cubicBezTo>
                    <a:pt x="7966" y="376"/>
                    <a:pt x="7835" y="549"/>
                    <a:pt x="7835" y="778"/>
                  </a:cubicBezTo>
                  <a:cubicBezTo>
                    <a:pt x="7835" y="1013"/>
                    <a:pt x="7966" y="1171"/>
                    <a:pt x="8200" y="1171"/>
                  </a:cubicBezTo>
                  <a:cubicBezTo>
                    <a:pt x="8434" y="1171"/>
                    <a:pt x="8579" y="1017"/>
                    <a:pt x="8579" y="774"/>
                  </a:cubicBezTo>
                  <a:cubicBezTo>
                    <a:pt x="8579" y="525"/>
                    <a:pt x="8444" y="376"/>
                    <a:pt x="8217" y="376"/>
                  </a:cubicBezTo>
                  <a:lnTo>
                    <a:pt x="8217" y="376"/>
                  </a:lnTo>
                  <a:close/>
                  <a:moveTo>
                    <a:pt x="5688" y="376"/>
                  </a:moveTo>
                  <a:lnTo>
                    <a:pt x="5688" y="376"/>
                  </a:lnTo>
                  <a:cubicBezTo>
                    <a:pt x="5437" y="376"/>
                    <a:pt x="5306" y="549"/>
                    <a:pt x="5306" y="778"/>
                  </a:cubicBezTo>
                  <a:cubicBezTo>
                    <a:pt x="5306" y="1013"/>
                    <a:pt x="5437" y="1171"/>
                    <a:pt x="5671" y="1171"/>
                  </a:cubicBezTo>
                  <a:cubicBezTo>
                    <a:pt x="5905" y="1171"/>
                    <a:pt x="6050" y="1017"/>
                    <a:pt x="6050" y="774"/>
                  </a:cubicBezTo>
                  <a:cubicBezTo>
                    <a:pt x="6050" y="525"/>
                    <a:pt x="5915" y="376"/>
                    <a:pt x="5688" y="376"/>
                  </a:cubicBezTo>
                  <a:lnTo>
                    <a:pt x="5688" y="376"/>
                  </a:lnTo>
                  <a:close/>
                  <a:moveTo>
                    <a:pt x="596" y="701"/>
                  </a:moveTo>
                  <a:lnTo>
                    <a:pt x="596" y="701"/>
                  </a:lnTo>
                  <a:lnTo>
                    <a:pt x="865" y="701"/>
                  </a:lnTo>
                  <a:lnTo>
                    <a:pt x="865" y="954"/>
                  </a:lnTo>
                  <a:cubicBezTo>
                    <a:pt x="783" y="1026"/>
                    <a:pt x="657" y="1054"/>
                    <a:pt x="556" y="1054"/>
                  </a:cubicBezTo>
                  <a:cubicBezTo>
                    <a:pt x="303" y="1054"/>
                    <a:pt x="158" y="890"/>
                    <a:pt x="158" y="602"/>
                  </a:cubicBezTo>
                  <a:cubicBezTo>
                    <a:pt x="158" y="296"/>
                    <a:pt x="314" y="127"/>
                    <a:pt x="553" y="127"/>
                  </a:cubicBezTo>
                  <a:cubicBezTo>
                    <a:pt x="696" y="127"/>
                    <a:pt x="802" y="177"/>
                    <a:pt x="904" y="273"/>
                  </a:cubicBezTo>
                  <a:lnTo>
                    <a:pt x="993" y="172"/>
                  </a:lnTo>
                  <a:cubicBezTo>
                    <a:pt x="902" y="73"/>
                    <a:pt x="746" y="0"/>
                    <a:pt x="568" y="0"/>
                  </a:cubicBezTo>
                  <a:cubicBezTo>
                    <a:pt x="211" y="0"/>
                    <a:pt x="0" y="249"/>
                    <a:pt x="0" y="598"/>
                  </a:cubicBezTo>
                  <a:cubicBezTo>
                    <a:pt x="0" y="940"/>
                    <a:pt x="176" y="1178"/>
                    <a:pt x="558" y="1178"/>
                  </a:cubicBezTo>
                  <a:cubicBezTo>
                    <a:pt x="769" y="1178"/>
                    <a:pt x="933" y="1085"/>
                    <a:pt x="1014" y="998"/>
                  </a:cubicBezTo>
                  <a:lnTo>
                    <a:pt x="1014" y="584"/>
                  </a:lnTo>
                  <a:lnTo>
                    <a:pt x="596" y="584"/>
                  </a:lnTo>
                  <a:lnTo>
                    <a:pt x="596" y="701"/>
                  </a:lnTo>
                  <a:lnTo>
                    <a:pt x="596" y="701"/>
                  </a:lnTo>
                  <a:close/>
                  <a:moveTo>
                    <a:pt x="4559" y="1153"/>
                  </a:moveTo>
                  <a:lnTo>
                    <a:pt x="4559" y="1153"/>
                  </a:lnTo>
                  <a:lnTo>
                    <a:pt x="4697" y="1153"/>
                  </a:lnTo>
                  <a:lnTo>
                    <a:pt x="4697" y="717"/>
                  </a:lnTo>
                  <a:cubicBezTo>
                    <a:pt x="4697" y="591"/>
                    <a:pt x="4751" y="504"/>
                    <a:pt x="4882" y="504"/>
                  </a:cubicBezTo>
                  <a:cubicBezTo>
                    <a:pt x="5004" y="504"/>
                    <a:pt x="5043" y="556"/>
                    <a:pt x="5043" y="684"/>
                  </a:cubicBezTo>
                  <a:lnTo>
                    <a:pt x="5043" y="1153"/>
                  </a:lnTo>
                  <a:lnTo>
                    <a:pt x="5184" y="1153"/>
                  </a:lnTo>
                  <a:lnTo>
                    <a:pt x="5184" y="643"/>
                  </a:lnTo>
                  <a:cubicBezTo>
                    <a:pt x="5184" y="469"/>
                    <a:pt x="5111" y="378"/>
                    <a:pt x="4945" y="378"/>
                  </a:cubicBezTo>
                  <a:cubicBezTo>
                    <a:pt x="4832" y="378"/>
                    <a:pt x="4748" y="420"/>
                    <a:pt x="4697" y="492"/>
                  </a:cubicBezTo>
                  <a:lnTo>
                    <a:pt x="4697" y="13"/>
                  </a:lnTo>
                  <a:lnTo>
                    <a:pt x="4559" y="13"/>
                  </a:lnTo>
                  <a:lnTo>
                    <a:pt x="4559" y="1153"/>
                  </a:lnTo>
                  <a:lnTo>
                    <a:pt x="4559" y="1153"/>
                  </a:lnTo>
                  <a:close/>
                  <a:moveTo>
                    <a:pt x="4486" y="136"/>
                  </a:moveTo>
                  <a:lnTo>
                    <a:pt x="4486" y="136"/>
                  </a:lnTo>
                  <a:lnTo>
                    <a:pt x="4486" y="13"/>
                  </a:lnTo>
                  <a:lnTo>
                    <a:pt x="3680" y="13"/>
                  </a:lnTo>
                  <a:lnTo>
                    <a:pt x="3680" y="136"/>
                  </a:lnTo>
                  <a:lnTo>
                    <a:pt x="4009" y="136"/>
                  </a:lnTo>
                  <a:lnTo>
                    <a:pt x="4009" y="1153"/>
                  </a:lnTo>
                  <a:lnTo>
                    <a:pt x="4161" y="1153"/>
                  </a:lnTo>
                  <a:lnTo>
                    <a:pt x="4161" y="136"/>
                  </a:lnTo>
                  <a:lnTo>
                    <a:pt x="4486" y="136"/>
                  </a:lnTo>
                  <a:lnTo>
                    <a:pt x="4486" y="136"/>
                  </a:lnTo>
                  <a:close/>
                  <a:moveTo>
                    <a:pt x="8708" y="1153"/>
                  </a:moveTo>
                  <a:lnTo>
                    <a:pt x="8708" y="1153"/>
                  </a:lnTo>
                  <a:lnTo>
                    <a:pt x="8846" y="1153"/>
                  </a:lnTo>
                  <a:lnTo>
                    <a:pt x="8846" y="717"/>
                  </a:lnTo>
                  <a:cubicBezTo>
                    <a:pt x="8846" y="591"/>
                    <a:pt x="8900" y="504"/>
                    <a:pt x="9031" y="504"/>
                  </a:cubicBezTo>
                  <a:cubicBezTo>
                    <a:pt x="9153" y="504"/>
                    <a:pt x="9191" y="556"/>
                    <a:pt x="9191" y="684"/>
                  </a:cubicBezTo>
                  <a:lnTo>
                    <a:pt x="9191" y="1153"/>
                  </a:lnTo>
                  <a:lnTo>
                    <a:pt x="9332" y="1153"/>
                  </a:lnTo>
                  <a:lnTo>
                    <a:pt x="9332" y="643"/>
                  </a:lnTo>
                  <a:cubicBezTo>
                    <a:pt x="9332" y="469"/>
                    <a:pt x="9259" y="378"/>
                    <a:pt x="9093" y="378"/>
                  </a:cubicBezTo>
                  <a:cubicBezTo>
                    <a:pt x="8980" y="378"/>
                    <a:pt x="8896" y="420"/>
                    <a:pt x="8846" y="492"/>
                  </a:cubicBezTo>
                  <a:lnTo>
                    <a:pt x="8828" y="396"/>
                  </a:lnTo>
                  <a:lnTo>
                    <a:pt x="8708" y="396"/>
                  </a:lnTo>
                  <a:lnTo>
                    <a:pt x="8708" y="1153"/>
                  </a:lnTo>
                  <a:lnTo>
                    <a:pt x="8708" y="1153"/>
                  </a:lnTo>
                  <a:close/>
                  <a:moveTo>
                    <a:pt x="2392" y="1153"/>
                  </a:moveTo>
                  <a:lnTo>
                    <a:pt x="2392" y="1153"/>
                  </a:lnTo>
                  <a:lnTo>
                    <a:pt x="2530" y="1153"/>
                  </a:lnTo>
                  <a:lnTo>
                    <a:pt x="2530" y="717"/>
                  </a:lnTo>
                  <a:cubicBezTo>
                    <a:pt x="2530" y="591"/>
                    <a:pt x="2584" y="504"/>
                    <a:pt x="2715" y="504"/>
                  </a:cubicBezTo>
                  <a:cubicBezTo>
                    <a:pt x="2837" y="504"/>
                    <a:pt x="2876" y="556"/>
                    <a:pt x="2876" y="684"/>
                  </a:cubicBezTo>
                  <a:lnTo>
                    <a:pt x="2876" y="1153"/>
                  </a:lnTo>
                  <a:lnTo>
                    <a:pt x="3017" y="1153"/>
                  </a:lnTo>
                  <a:lnTo>
                    <a:pt x="3017" y="643"/>
                  </a:lnTo>
                  <a:cubicBezTo>
                    <a:pt x="3017" y="469"/>
                    <a:pt x="2944" y="378"/>
                    <a:pt x="2778" y="378"/>
                  </a:cubicBezTo>
                  <a:cubicBezTo>
                    <a:pt x="2664" y="378"/>
                    <a:pt x="2581" y="420"/>
                    <a:pt x="2530" y="492"/>
                  </a:cubicBezTo>
                  <a:lnTo>
                    <a:pt x="2513" y="396"/>
                  </a:lnTo>
                  <a:lnTo>
                    <a:pt x="2392" y="396"/>
                  </a:lnTo>
                  <a:lnTo>
                    <a:pt x="2392" y="1153"/>
                  </a:lnTo>
                  <a:lnTo>
                    <a:pt x="2392" y="1153"/>
                  </a:lnTo>
                  <a:close/>
                  <a:moveTo>
                    <a:pt x="6662" y="1153"/>
                  </a:moveTo>
                  <a:lnTo>
                    <a:pt x="6662" y="1153"/>
                  </a:lnTo>
                  <a:lnTo>
                    <a:pt x="6800" y="1153"/>
                  </a:lnTo>
                  <a:lnTo>
                    <a:pt x="6800" y="717"/>
                  </a:lnTo>
                  <a:cubicBezTo>
                    <a:pt x="6800" y="591"/>
                    <a:pt x="6854" y="504"/>
                    <a:pt x="6985" y="504"/>
                  </a:cubicBezTo>
                  <a:cubicBezTo>
                    <a:pt x="7107" y="504"/>
                    <a:pt x="7146" y="556"/>
                    <a:pt x="7146" y="684"/>
                  </a:cubicBezTo>
                  <a:lnTo>
                    <a:pt x="7146" y="1153"/>
                  </a:lnTo>
                  <a:lnTo>
                    <a:pt x="7287" y="1153"/>
                  </a:lnTo>
                  <a:lnTo>
                    <a:pt x="7287" y="643"/>
                  </a:lnTo>
                  <a:cubicBezTo>
                    <a:pt x="7287" y="469"/>
                    <a:pt x="7214" y="378"/>
                    <a:pt x="7048" y="378"/>
                  </a:cubicBezTo>
                  <a:cubicBezTo>
                    <a:pt x="6935" y="378"/>
                    <a:pt x="6851" y="420"/>
                    <a:pt x="6800" y="492"/>
                  </a:cubicBezTo>
                  <a:lnTo>
                    <a:pt x="6783" y="396"/>
                  </a:lnTo>
                  <a:lnTo>
                    <a:pt x="6662" y="396"/>
                  </a:lnTo>
                  <a:lnTo>
                    <a:pt x="6662" y="1153"/>
                  </a:lnTo>
                  <a:lnTo>
                    <a:pt x="6662" y="1153"/>
                  </a:lnTo>
                  <a:close/>
                  <a:moveTo>
                    <a:pt x="8207" y="1055"/>
                  </a:moveTo>
                  <a:lnTo>
                    <a:pt x="8207" y="1055"/>
                  </a:lnTo>
                  <a:cubicBezTo>
                    <a:pt x="8071" y="1055"/>
                    <a:pt x="7983" y="961"/>
                    <a:pt x="7983" y="773"/>
                  </a:cubicBezTo>
                  <a:cubicBezTo>
                    <a:pt x="7983" y="593"/>
                    <a:pt x="8074" y="492"/>
                    <a:pt x="8209" y="492"/>
                  </a:cubicBezTo>
                  <a:cubicBezTo>
                    <a:pt x="8345" y="492"/>
                    <a:pt x="8425" y="591"/>
                    <a:pt x="8425" y="781"/>
                  </a:cubicBezTo>
                  <a:cubicBezTo>
                    <a:pt x="8425" y="965"/>
                    <a:pt x="8341" y="1055"/>
                    <a:pt x="8207" y="1055"/>
                  </a:cubicBezTo>
                  <a:lnTo>
                    <a:pt x="8207" y="1055"/>
                  </a:lnTo>
                  <a:close/>
                  <a:moveTo>
                    <a:pt x="5678" y="1055"/>
                  </a:moveTo>
                  <a:lnTo>
                    <a:pt x="5678" y="1055"/>
                  </a:lnTo>
                  <a:cubicBezTo>
                    <a:pt x="5542" y="1055"/>
                    <a:pt x="5454" y="961"/>
                    <a:pt x="5454" y="773"/>
                  </a:cubicBezTo>
                  <a:cubicBezTo>
                    <a:pt x="5454" y="593"/>
                    <a:pt x="5545" y="492"/>
                    <a:pt x="5680" y="492"/>
                  </a:cubicBezTo>
                  <a:cubicBezTo>
                    <a:pt x="5816" y="492"/>
                    <a:pt x="5896" y="591"/>
                    <a:pt x="5896" y="781"/>
                  </a:cubicBezTo>
                  <a:cubicBezTo>
                    <a:pt x="5896" y="965"/>
                    <a:pt x="5812" y="1055"/>
                    <a:pt x="5678" y="1055"/>
                  </a:cubicBezTo>
                  <a:lnTo>
                    <a:pt x="5678" y="1055"/>
                  </a:lnTo>
                  <a:close/>
                  <a:moveTo>
                    <a:pt x="7784" y="520"/>
                  </a:moveTo>
                  <a:lnTo>
                    <a:pt x="7784" y="520"/>
                  </a:lnTo>
                  <a:lnTo>
                    <a:pt x="7784" y="396"/>
                  </a:lnTo>
                  <a:lnTo>
                    <a:pt x="7629" y="396"/>
                  </a:lnTo>
                  <a:lnTo>
                    <a:pt x="7629" y="179"/>
                  </a:lnTo>
                  <a:lnTo>
                    <a:pt x="7484" y="202"/>
                  </a:lnTo>
                  <a:lnTo>
                    <a:pt x="7484" y="396"/>
                  </a:lnTo>
                  <a:lnTo>
                    <a:pt x="7374" y="396"/>
                  </a:lnTo>
                  <a:lnTo>
                    <a:pt x="7374" y="520"/>
                  </a:lnTo>
                  <a:lnTo>
                    <a:pt x="7484" y="520"/>
                  </a:lnTo>
                  <a:lnTo>
                    <a:pt x="7484" y="1001"/>
                  </a:lnTo>
                  <a:cubicBezTo>
                    <a:pt x="7484" y="1109"/>
                    <a:pt x="7524" y="1174"/>
                    <a:pt x="7683" y="1174"/>
                  </a:cubicBezTo>
                  <a:cubicBezTo>
                    <a:pt x="7718" y="1174"/>
                    <a:pt x="7770" y="1167"/>
                    <a:pt x="7802" y="1158"/>
                  </a:cubicBezTo>
                  <a:lnTo>
                    <a:pt x="7802" y="1050"/>
                  </a:lnTo>
                  <a:cubicBezTo>
                    <a:pt x="7769" y="1059"/>
                    <a:pt x="7737" y="1061"/>
                    <a:pt x="7715" y="1061"/>
                  </a:cubicBezTo>
                  <a:cubicBezTo>
                    <a:pt x="7648" y="1061"/>
                    <a:pt x="7629" y="1029"/>
                    <a:pt x="7629" y="959"/>
                  </a:cubicBezTo>
                  <a:lnTo>
                    <a:pt x="7629" y="520"/>
                  </a:lnTo>
                  <a:lnTo>
                    <a:pt x="7784" y="520"/>
                  </a:lnTo>
                  <a:lnTo>
                    <a:pt x="7784" y="520"/>
                  </a:lnTo>
                  <a:close/>
                  <a:moveTo>
                    <a:pt x="3520" y="520"/>
                  </a:moveTo>
                  <a:lnTo>
                    <a:pt x="3520" y="520"/>
                  </a:lnTo>
                  <a:lnTo>
                    <a:pt x="3520" y="396"/>
                  </a:lnTo>
                  <a:lnTo>
                    <a:pt x="3364" y="396"/>
                  </a:lnTo>
                  <a:lnTo>
                    <a:pt x="3364" y="179"/>
                  </a:lnTo>
                  <a:lnTo>
                    <a:pt x="3219" y="202"/>
                  </a:lnTo>
                  <a:lnTo>
                    <a:pt x="3219" y="396"/>
                  </a:lnTo>
                  <a:lnTo>
                    <a:pt x="3110" y="396"/>
                  </a:lnTo>
                  <a:lnTo>
                    <a:pt x="3110" y="520"/>
                  </a:lnTo>
                  <a:lnTo>
                    <a:pt x="3219" y="520"/>
                  </a:lnTo>
                  <a:lnTo>
                    <a:pt x="3219" y="1001"/>
                  </a:lnTo>
                  <a:cubicBezTo>
                    <a:pt x="3219" y="1109"/>
                    <a:pt x="3260" y="1174"/>
                    <a:pt x="3418" y="1174"/>
                  </a:cubicBezTo>
                  <a:cubicBezTo>
                    <a:pt x="3453" y="1174"/>
                    <a:pt x="3506" y="1167"/>
                    <a:pt x="3537" y="1158"/>
                  </a:cubicBezTo>
                  <a:lnTo>
                    <a:pt x="3537" y="1050"/>
                  </a:lnTo>
                  <a:cubicBezTo>
                    <a:pt x="3504" y="1059"/>
                    <a:pt x="3473" y="1061"/>
                    <a:pt x="3450" y="1061"/>
                  </a:cubicBezTo>
                  <a:cubicBezTo>
                    <a:pt x="3384" y="1061"/>
                    <a:pt x="3364" y="1029"/>
                    <a:pt x="3364" y="959"/>
                  </a:cubicBezTo>
                  <a:lnTo>
                    <a:pt x="3364" y="520"/>
                  </a:lnTo>
                  <a:lnTo>
                    <a:pt x="3520" y="520"/>
                  </a:lnTo>
                  <a:lnTo>
                    <a:pt x="3520" y="520"/>
                  </a:lnTo>
                  <a:close/>
                  <a:moveTo>
                    <a:pt x="6177" y="1153"/>
                  </a:moveTo>
                  <a:lnTo>
                    <a:pt x="6177" y="1153"/>
                  </a:lnTo>
                  <a:lnTo>
                    <a:pt x="6318" y="1153"/>
                  </a:lnTo>
                  <a:lnTo>
                    <a:pt x="6318" y="678"/>
                  </a:lnTo>
                  <a:cubicBezTo>
                    <a:pt x="6318" y="568"/>
                    <a:pt x="6386" y="518"/>
                    <a:pt x="6474" y="518"/>
                  </a:cubicBezTo>
                  <a:cubicBezTo>
                    <a:pt x="6503" y="518"/>
                    <a:pt x="6533" y="520"/>
                    <a:pt x="6565" y="525"/>
                  </a:cubicBezTo>
                  <a:lnTo>
                    <a:pt x="6565" y="387"/>
                  </a:lnTo>
                  <a:cubicBezTo>
                    <a:pt x="6538" y="378"/>
                    <a:pt x="6514" y="376"/>
                    <a:pt x="6490" y="376"/>
                  </a:cubicBezTo>
                  <a:cubicBezTo>
                    <a:pt x="6411" y="376"/>
                    <a:pt x="6350" y="424"/>
                    <a:pt x="6318" y="488"/>
                  </a:cubicBezTo>
                  <a:lnTo>
                    <a:pt x="6301" y="396"/>
                  </a:lnTo>
                  <a:lnTo>
                    <a:pt x="6177" y="396"/>
                  </a:lnTo>
                  <a:lnTo>
                    <a:pt x="6177" y="1153"/>
                  </a:lnTo>
                  <a:lnTo>
                    <a:pt x="6177" y="1153"/>
                  </a:lnTo>
                  <a:close/>
                  <a:moveTo>
                    <a:pt x="1164" y="1153"/>
                  </a:moveTo>
                  <a:lnTo>
                    <a:pt x="1164" y="1153"/>
                  </a:lnTo>
                  <a:lnTo>
                    <a:pt x="1305" y="1153"/>
                  </a:lnTo>
                  <a:lnTo>
                    <a:pt x="1305" y="678"/>
                  </a:lnTo>
                  <a:cubicBezTo>
                    <a:pt x="1305" y="568"/>
                    <a:pt x="1373" y="518"/>
                    <a:pt x="1460" y="518"/>
                  </a:cubicBezTo>
                  <a:cubicBezTo>
                    <a:pt x="1490" y="518"/>
                    <a:pt x="1520" y="520"/>
                    <a:pt x="1551" y="525"/>
                  </a:cubicBezTo>
                  <a:lnTo>
                    <a:pt x="1551" y="387"/>
                  </a:lnTo>
                  <a:cubicBezTo>
                    <a:pt x="1525" y="378"/>
                    <a:pt x="1500" y="376"/>
                    <a:pt x="1476" y="376"/>
                  </a:cubicBezTo>
                  <a:cubicBezTo>
                    <a:pt x="1397" y="376"/>
                    <a:pt x="1336" y="424"/>
                    <a:pt x="1305" y="488"/>
                  </a:cubicBezTo>
                  <a:lnTo>
                    <a:pt x="1288" y="396"/>
                  </a:lnTo>
                  <a:lnTo>
                    <a:pt x="1164" y="396"/>
                  </a:lnTo>
                  <a:lnTo>
                    <a:pt x="1164" y="1153"/>
                  </a:lnTo>
                  <a:lnTo>
                    <a:pt x="1164" y="1153"/>
                  </a:lnTo>
                  <a:close/>
                  <a:moveTo>
                    <a:pt x="1563" y="947"/>
                  </a:moveTo>
                  <a:lnTo>
                    <a:pt x="1563" y="947"/>
                  </a:lnTo>
                  <a:cubicBezTo>
                    <a:pt x="1563" y="1055"/>
                    <a:pt x="1626" y="1171"/>
                    <a:pt x="1822" y="1171"/>
                  </a:cubicBezTo>
                  <a:cubicBezTo>
                    <a:pt x="1935" y="1171"/>
                    <a:pt x="2014" y="1127"/>
                    <a:pt x="2068" y="1057"/>
                  </a:cubicBezTo>
                  <a:lnTo>
                    <a:pt x="2087" y="1153"/>
                  </a:lnTo>
                  <a:lnTo>
                    <a:pt x="2209" y="1153"/>
                  </a:lnTo>
                  <a:lnTo>
                    <a:pt x="2209" y="636"/>
                  </a:lnTo>
                  <a:cubicBezTo>
                    <a:pt x="2209" y="415"/>
                    <a:pt x="2076" y="376"/>
                    <a:pt x="1919" y="376"/>
                  </a:cubicBezTo>
                  <a:cubicBezTo>
                    <a:pt x="1801" y="376"/>
                    <a:pt x="1645" y="411"/>
                    <a:pt x="1607" y="589"/>
                  </a:cubicBezTo>
                  <a:lnTo>
                    <a:pt x="1757" y="589"/>
                  </a:lnTo>
                  <a:cubicBezTo>
                    <a:pt x="1776" y="523"/>
                    <a:pt x="1822" y="485"/>
                    <a:pt x="1918" y="485"/>
                  </a:cubicBezTo>
                  <a:cubicBezTo>
                    <a:pt x="1996" y="485"/>
                    <a:pt x="2071" y="513"/>
                    <a:pt x="2071" y="638"/>
                  </a:cubicBezTo>
                  <a:lnTo>
                    <a:pt x="2071" y="692"/>
                  </a:lnTo>
                  <a:lnTo>
                    <a:pt x="1905" y="692"/>
                  </a:lnTo>
                  <a:cubicBezTo>
                    <a:pt x="1706" y="692"/>
                    <a:pt x="1563" y="759"/>
                    <a:pt x="1563" y="947"/>
                  </a:cubicBezTo>
                  <a:lnTo>
                    <a:pt x="1563" y="947"/>
                  </a:lnTo>
                  <a:close/>
                  <a:moveTo>
                    <a:pt x="1867" y="1061"/>
                  </a:moveTo>
                  <a:lnTo>
                    <a:pt x="1867" y="1061"/>
                  </a:lnTo>
                  <a:cubicBezTo>
                    <a:pt x="1755" y="1061"/>
                    <a:pt x="1713" y="1012"/>
                    <a:pt x="1713" y="933"/>
                  </a:cubicBezTo>
                  <a:cubicBezTo>
                    <a:pt x="1713" y="842"/>
                    <a:pt x="1764" y="795"/>
                    <a:pt x="1897" y="795"/>
                  </a:cubicBezTo>
                  <a:lnTo>
                    <a:pt x="2071" y="795"/>
                  </a:lnTo>
                  <a:lnTo>
                    <a:pt x="2071" y="848"/>
                  </a:lnTo>
                  <a:cubicBezTo>
                    <a:pt x="2071" y="986"/>
                    <a:pt x="1986" y="1061"/>
                    <a:pt x="1867" y="1061"/>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grpSp>
          <p:nvGrpSpPr>
            <p:cNvPr id="12" name="Group 11">
              <a:extLst>
                <a:ext uri="{FF2B5EF4-FFF2-40B4-BE49-F238E27FC236}">
                  <a16:creationId xmlns:a16="http://schemas.microsoft.com/office/drawing/2014/main" id="{944BED65-FF8F-4019-8890-C4DF169F9EF8}"/>
                </a:ext>
              </a:extLst>
            </p:cNvPr>
            <p:cNvGrpSpPr/>
            <p:nvPr/>
          </p:nvGrpSpPr>
          <p:grpSpPr>
            <a:xfrm>
              <a:off x="7607274" y="3715616"/>
              <a:ext cx="866483" cy="97941"/>
              <a:chOff x="6630170" y="4515559"/>
              <a:chExt cx="866483" cy="97941"/>
            </a:xfrm>
          </p:grpSpPr>
          <p:sp>
            <p:nvSpPr>
              <p:cNvPr id="14" name="Freeform 6">
                <a:extLst>
                  <a:ext uri="{FF2B5EF4-FFF2-40B4-BE49-F238E27FC236}">
                    <a16:creationId xmlns:a16="http://schemas.microsoft.com/office/drawing/2014/main" id="{0DC3BBEF-CB91-4283-BC75-69D2BBDD8D59}"/>
                  </a:ext>
                </a:extLst>
              </p:cNvPr>
              <p:cNvSpPr>
                <a:spLocks noEditPoints="1"/>
              </p:cNvSpPr>
              <p:nvPr/>
            </p:nvSpPr>
            <p:spPr bwMode="auto">
              <a:xfrm>
                <a:off x="6630170" y="4527240"/>
                <a:ext cx="61492" cy="67391"/>
              </a:xfrm>
              <a:custGeom>
                <a:avLst/>
                <a:gdLst>
                  <a:gd name="T0" fmla="*/ 331 w 674"/>
                  <a:gd name="T1" fmla="*/ 105 h 756"/>
                  <a:gd name="T2" fmla="*/ 331 w 674"/>
                  <a:gd name="T3" fmla="*/ 105 h 756"/>
                  <a:gd name="T4" fmla="*/ 217 w 674"/>
                  <a:gd name="T5" fmla="*/ 435 h 756"/>
                  <a:gd name="T6" fmla="*/ 449 w 674"/>
                  <a:gd name="T7" fmla="*/ 435 h 756"/>
                  <a:gd name="T8" fmla="*/ 331 w 674"/>
                  <a:gd name="T9" fmla="*/ 105 h 756"/>
                  <a:gd name="T10" fmla="*/ 331 w 674"/>
                  <a:gd name="T11" fmla="*/ 105 h 756"/>
                  <a:gd name="T12" fmla="*/ 568 w 674"/>
                  <a:gd name="T13" fmla="*/ 756 h 756"/>
                  <a:gd name="T14" fmla="*/ 568 w 674"/>
                  <a:gd name="T15" fmla="*/ 756 h 756"/>
                  <a:gd name="T16" fmla="*/ 478 w 674"/>
                  <a:gd name="T17" fmla="*/ 517 h 756"/>
                  <a:gd name="T18" fmla="*/ 190 w 674"/>
                  <a:gd name="T19" fmla="*/ 517 h 756"/>
                  <a:gd name="T20" fmla="*/ 107 w 674"/>
                  <a:gd name="T21" fmla="*/ 756 h 756"/>
                  <a:gd name="T22" fmla="*/ 0 w 674"/>
                  <a:gd name="T23" fmla="*/ 756 h 756"/>
                  <a:gd name="T24" fmla="*/ 275 w 674"/>
                  <a:gd name="T25" fmla="*/ 0 h 756"/>
                  <a:gd name="T26" fmla="*/ 394 w 674"/>
                  <a:gd name="T27" fmla="*/ 0 h 756"/>
                  <a:gd name="T28" fmla="*/ 674 w 674"/>
                  <a:gd name="T29" fmla="*/ 756 h 756"/>
                  <a:gd name="T30" fmla="*/ 568 w 674"/>
                  <a:gd name="T31"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4" h="756">
                    <a:moveTo>
                      <a:pt x="331" y="105"/>
                    </a:moveTo>
                    <a:lnTo>
                      <a:pt x="331" y="105"/>
                    </a:lnTo>
                    <a:lnTo>
                      <a:pt x="217" y="435"/>
                    </a:lnTo>
                    <a:lnTo>
                      <a:pt x="449" y="435"/>
                    </a:lnTo>
                    <a:lnTo>
                      <a:pt x="331" y="105"/>
                    </a:lnTo>
                    <a:lnTo>
                      <a:pt x="331" y="105"/>
                    </a:lnTo>
                    <a:close/>
                    <a:moveTo>
                      <a:pt x="568" y="756"/>
                    </a:moveTo>
                    <a:lnTo>
                      <a:pt x="568" y="756"/>
                    </a:lnTo>
                    <a:lnTo>
                      <a:pt x="478" y="517"/>
                    </a:lnTo>
                    <a:lnTo>
                      <a:pt x="190" y="517"/>
                    </a:lnTo>
                    <a:lnTo>
                      <a:pt x="107" y="756"/>
                    </a:lnTo>
                    <a:lnTo>
                      <a:pt x="0" y="756"/>
                    </a:lnTo>
                    <a:lnTo>
                      <a:pt x="275" y="0"/>
                    </a:lnTo>
                    <a:lnTo>
                      <a:pt x="394" y="0"/>
                    </a:lnTo>
                    <a:lnTo>
                      <a:pt x="674" y="756"/>
                    </a:lnTo>
                    <a:lnTo>
                      <a:pt x="568" y="756"/>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15" name="Freeform 7">
                <a:extLst>
                  <a:ext uri="{FF2B5EF4-FFF2-40B4-BE49-F238E27FC236}">
                    <a16:creationId xmlns:a16="http://schemas.microsoft.com/office/drawing/2014/main" id="{6F8DA4E6-B2C5-48AC-9AA5-57BD98DFA606}"/>
                  </a:ext>
                </a:extLst>
              </p:cNvPr>
              <p:cNvSpPr>
                <a:spLocks/>
              </p:cNvSpPr>
              <p:nvPr/>
            </p:nvSpPr>
            <p:spPr bwMode="auto">
              <a:xfrm>
                <a:off x="6698184" y="4548805"/>
                <a:ext cx="37268" cy="45826"/>
              </a:xfrm>
              <a:custGeom>
                <a:avLst/>
                <a:gdLst>
                  <a:gd name="T0" fmla="*/ 0 w 416"/>
                  <a:gd name="T1" fmla="*/ 12 h 514"/>
                  <a:gd name="T2" fmla="*/ 0 w 416"/>
                  <a:gd name="T3" fmla="*/ 12 h 514"/>
                  <a:gd name="T4" fmla="*/ 84 w 416"/>
                  <a:gd name="T5" fmla="*/ 12 h 514"/>
                  <a:gd name="T6" fmla="*/ 94 w 416"/>
                  <a:gd name="T7" fmla="*/ 75 h 514"/>
                  <a:gd name="T8" fmla="*/ 255 w 416"/>
                  <a:gd name="T9" fmla="*/ 0 h 514"/>
                  <a:gd name="T10" fmla="*/ 416 w 416"/>
                  <a:gd name="T11" fmla="*/ 174 h 514"/>
                  <a:gd name="T12" fmla="*/ 416 w 416"/>
                  <a:gd name="T13" fmla="*/ 514 h 514"/>
                  <a:gd name="T14" fmla="*/ 322 w 416"/>
                  <a:gd name="T15" fmla="*/ 514 h 514"/>
                  <a:gd name="T16" fmla="*/ 322 w 416"/>
                  <a:gd name="T17" fmla="*/ 203 h 514"/>
                  <a:gd name="T18" fmla="*/ 215 w 416"/>
                  <a:gd name="T19" fmla="*/ 83 h 514"/>
                  <a:gd name="T20" fmla="*/ 94 w 416"/>
                  <a:gd name="T21" fmla="*/ 226 h 514"/>
                  <a:gd name="T22" fmla="*/ 94 w 416"/>
                  <a:gd name="T23" fmla="*/ 514 h 514"/>
                  <a:gd name="T24" fmla="*/ 0 w 416"/>
                  <a:gd name="T25" fmla="*/ 514 h 514"/>
                  <a:gd name="T26" fmla="*/ 0 w 416"/>
                  <a:gd name="T27" fmla="*/ 1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6" h="514">
                    <a:moveTo>
                      <a:pt x="0" y="12"/>
                    </a:moveTo>
                    <a:lnTo>
                      <a:pt x="0" y="12"/>
                    </a:lnTo>
                    <a:lnTo>
                      <a:pt x="84" y="12"/>
                    </a:lnTo>
                    <a:lnTo>
                      <a:pt x="94" y="75"/>
                    </a:lnTo>
                    <a:cubicBezTo>
                      <a:pt x="127" y="28"/>
                      <a:pt x="181" y="0"/>
                      <a:pt x="255" y="0"/>
                    </a:cubicBezTo>
                    <a:cubicBezTo>
                      <a:pt x="365" y="0"/>
                      <a:pt x="416" y="59"/>
                      <a:pt x="416" y="174"/>
                    </a:cubicBezTo>
                    <a:lnTo>
                      <a:pt x="416" y="514"/>
                    </a:lnTo>
                    <a:lnTo>
                      <a:pt x="322" y="514"/>
                    </a:lnTo>
                    <a:lnTo>
                      <a:pt x="322" y="203"/>
                    </a:lnTo>
                    <a:cubicBezTo>
                      <a:pt x="322" y="119"/>
                      <a:pt x="296" y="83"/>
                      <a:pt x="215" y="83"/>
                    </a:cubicBezTo>
                    <a:cubicBezTo>
                      <a:pt x="127" y="83"/>
                      <a:pt x="94" y="142"/>
                      <a:pt x="94" y="226"/>
                    </a:cubicBezTo>
                    <a:lnTo>
                      <a:pt x="94" y="514"/>
                    </a:lnTo>
                    <a:lnTo>
                      <a:pt x="0" y="514"/>
                    </a:lnTo>
                    <a:lnTo>
                      <a:pt x="0" y="12"/>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16" name="Freeform 8">
                <a:extLst>
                  <a:ext uri="{FF2B5EF4-FFF2-40B4-BE49-F238E27FC236}">
                    <a16:creationId xmlns:a16="http://schemas.microsoft.com/office/drawing/2014/main" id="{DD10E9B1-855A-431C-9DCA-88EDEC960C0E}"/>
                  </a:ext>
                </a:extLst>
              </p:cNvPr>
              <p:cNvSpPr>
                <a:spLocks noEditPoints="1"/>
              </p:cNvSpPr>
              <p:nvPr/>
            </p:nvSpPr>
            <p:spPr bwMode="auto">
              <a:xfrm>
                <a:off x="6770857" y="4531733"/>
                <a:ext cx="8385" cy="62898"/>
              </a:xfrm>
              <a:custGeom>
                <a:avLst/>
                <a:gdLst>
                  <a:gd name="T0" fmla="*/ 0 w 93"/>
                  <a:gd name="T1" fmla="*/ 212 h 714"/>
                  <a:gd name="T2" fmla="*/ 0 w 93"/>
                  <a:gd name="T3" fmla="*/ 212 h 714"/>
                  <a:gd name="T4" fmla="*/ 93 w 93"/>
                  <a:gd name="T5" fmla="*/ 212 h 714"/>
                  <a:gd name="T6" fmla="*/ 93 w 93"/>
                  <a:gd name="T7" fmla="*/ 714 h 714"/>
                  <a:gd name="T8" fmla="*/ 0 w 93"/>
                  <a:gd name="T9" fmla="*/ 714 h 714"/>
                  <a:gd name="T10" fmla="*/ 0 w 93"/>
                  <a:gd name="T11" fmla="*/ 212 h 714"/>
                  <a:gd name="T12" fmla="*/ 0 w 93"/>
                  <a:gd name="T13" fmla="*/ 0 h 714"/>
                  <a:gd name="T14" fmla="*/ 0 w 93"/>
                  <a:gd name="T15" fmla="*/ 0 h 714"/>
                  <a:gd name="T16" fmla="*/ 93 w 93"/>
                  <a:gd name="T17" fmla="*/ 0 h 714"/>
                  <a:gd name="T18" fmla="*/ 93 w 93"/>
                  <a:gd name="T19" fmla="*/ 104 h 714"/>
                  <a:gd name="T20" fmla="*/ 0 w 93"/>
                  <a:gd name="T21" fmla="*/ 104 h 714"/>
                  <a:gd name="T22" fmla="*/ 0 w 93"/>
                  <a:gd name="T23"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714">
                    <a:moveTo>
                      <a:pt x="0" y="212"/>
                    </a:moveTo>
                    <a:lnTo>
                      <a:pt x="0" y="212"/>
                    </a:lnTo>
                    <a:lnTo>
                      <a:pt x="93" y="212"/>
                    </a:lnTo>
                    <a:lnTo>
                      <a:pt x="93" y="714"/>
                    </a:lnTo>
                    <a:lnTo>
                      <a:pt x="0" y="714"/>
                    </a:lnTo>
                    <a:lnTo>
                      <a:pt x="0" y="212"/>
                    </a:lnTo>
                    <a:close/>
                    <a:moveTo>
                      <a:pt x="0" y="0"/>
                    </a:moveTo>
                    <a:lnTo>
                      <a:pt x="0" y="0"/>
                    </a:lnTo>
                    <a:lnTo>
                      <a:pt x="93" y="0"/>
                    </a:lnTo>
                    <a:lnTo>
                      <a:pt x="93" y="104"/>
                    </a:lnTo>
                    <a:lnTo>
                      <a:pt x="0" y="104"/>
                    </a:lnTo>
                    <a:lnTo>
                      <a:pt x="0" y="0"/>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17" name="Freeform 9">
                <a:extLst>
                  <a:ext uri="{FF2B5EF4-FFF2-40B4-BE49-F238E27FC236}">
                    <a16:creationId xmlns:a16="http://schemas.microsoft.com/office/drawing/2014/main" id="{408E9E47-8BCA-4649-97EF-259E1227EB94}"/>
                  </a:ext>
                </a:extLst>
              </p:cNvPr>
              <p:cNvSpPr>
                <a:spLocks/>
              </p:cNvSpPr>
              <p:nvPr/>
            </p:nvSpPr>
            <p:spPr bwMode="auto">
              <a:xfrm>
                <a:off x="6790423" y="4548805"/>
                <a:ext cx="38200" cy="45826"/>
              </a:xfrm>
              <a:custGeom>
                <a:avLst/>
                <a:gdLst>
                  <a:gd name="T0" fmla="*/ 0 w 415"/>
                  <a:gd name="T1" fmla="*/ 12 h 514"/>
                  <a:gd name="T2" fmla="*/ 0 w 415"/>
                  <a:gd name="T3" fmla="*/ 12 h 514"/>
                  <a:gd name="T4" fmla="*/ 83 w 415"/>
                  <a:gd name="T5" fmla="*/ 12 h 514"/>
                  <a:gd name="T6" fmla="*/ 93 w 415"/>
                  <a:gd name="T7" fmla="*/ 75 h 514"/>
                  <a:gd name="T8" fmla="*/ 254 w 415"/>
                  <a:gd name="T9" fmla="*/ 0 h 514"/>
                  <a:gd name="T10" fmla="*/ 415 w 415"/>
                  <a:gd name="T11" fmla="*/ 174 h 514"/>
                  <a:gd name="T12" fmla="*/ 415 w 415"/>
                  <a:gd name="T13" fmla="*/ 514 h 514"/>
                  <a:gd name="T14" fmla="*/ 321 w 415"/>
                  <a:gd name="T15" fmla="*/ 514 h 514"/>
                  <a:gd name="T16" fmla="*/ 321 w 415"/>
                  <a:gd name="T17" fmla="*/ 203 h 514"/>
                  <a:gd name="T18" fmla="*/ 214 w 415"/>
                  <a:gd name="T19" fmla="*/ 83 h 514"/>
                  <a:gd name="T20" fmla="*/ 93 w 415"/>
                  <a:gd name="T21" fmla="*/ 226 h 514"/>
                  <a:gd name="T22" fmla="*/ 93 w 415"/>
                  <a:gd name="T23" fmla="*/ 514 h 514"/>
                  <a:gd name="T24" fmla="*/ 0 w 415"/>
                  <a:gd name="T25" fmla="*/ 514 h 514"/>
                  <a:gd name="T26" fmla="*/ 0 w 415"/>
                  <a:gd name="T27" fmla="*/ 1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5" h="514">
                    <a:moveTo>
                      <a:pt x="0" y="12"/>
                    </a:moveTo>
                    <a:lnTo>
                      <a:pt x="0" y="12"/>
                    </a:lnTo>
                    <a:lnTo>
                      <a:pt x="83" y="12"/>
                    </a:lnTo>
                    <a:lnTo>
                      <a:pt x="93" y="75"/>
                    </a:lnTo>
                    <a:cubicBezTo>
                      <a:pt x="126" y="28"/>
                      <a:pt x="180" y="0"/>
                      <a:pt x="254" y="0"/>
                    </a:cubicBezTo>
                    <a:cubicBezTo>
                      <a:pt x="364" y="0"/>
                      <a:pt x="415" y="59"/>
                      <a:pt x="415" y="174"/>
                    </a:cubicBezTo>
                    <a:lnTo>
                      <a:pt x="415" y="514"/>
                    </a:lnTo>
                    <a:lnTo>
                      <a:pt x="321" y="514"/>
                    </a:lnTo>
                    <a:lnTo>
                      <a:pt x="321" y="203"/>
                    </a:lnTo>
                    <a:cubicBezTo>
                      <a:pt x="321" y="119"/>
                      <a:pt x="295" y="83"/>
                      <a:pt x="214" y="83"/>
                    </a:cubicBezTo>
                    <a:cubicBezTo>
                      <a:pt x="126" y="83"/>
                      <a:pt x="93" y="142"/>
                      <a:pt x="93" y="226"/>
                    </a:cubicBezTo>
                    <a:lnTo>
                      <a:pt x="93" y="514"/>
                    </a:lnTo>
                    <a:lnTo>
                      <a:pt x="0" y="514"/>
                    </a:lnTo>
                    <a:lnTo>
                      <a:pt x="0" y="12"/>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18" name="Freeform 10">
                <a:extLst>
                  <a:ext uri="{FF2B5EF4-FFF2-40B4-BE49-F238E27FC236}">
                    <a16:creationId xmlns:a16="http://schemas.microsoft.com/office/drawing/2014/main" id="{AB84DAF4-770E-48B2-9777-C2E913A33E64}"/>
                  </a:ext>
                </a:extLst>
              </p:cNvPr>
              <p:cNvSpPr>
                <a:spLocks/>
              </p:cNvSpPr>
              <p:nvPr/>
            </p:nvSpPr>
            <p:spPr bwMode="auto">
              <a:xfrm>
                <a:off x="6836076" y="4548805"/>
                <a:ext cx="33541" cy="45826"/>
              </a:xfrm>
              <a:custGeom>
                <a:avLst/>
                <a:gdLst>
                  <a:gd name="T0" fmla="*/ 33 w 367"/>
                  <a:gd name="T1" fmla="*/ 398 h 521"/>
                  <a:gd name="T2" fmla="*/ 33 w 367"/>
                  <a:gd name="T3" fmla="*/ 398 h 521"/>
                  <a:gd name="T4" fmla="*/ 178 w 367"/>
                  <a:gd name="T5" fmla="*/ 442 h 521"/>
                  <a:gd name="T6" fmla="*/ 272 w 367"/>
                  <a:gd name="T7" fmla="*/ 376 h 521"/>
                  <a:gd name="T8" fmla="*/ 164 w 367"/>
                  <a:gd name="T9" fmla="*/ 295 h 521"/>
                  <a:gd name="T10" fmla="*/ 11 w 367"/>
                  <a:gd name="T11" fmla="*/ 151 h 521"/>
                  <a:gd name="T12" fmla="*/ 189 w 367"/>
                  <a:gd name="T13" fmla="*/ 0 h 521"/>
                  <a:gd name="T14" fmla="*/ 357 w 367"/>
                  <a:gd name="T15" fmla="*/ 50 h 521"/>
                  <a:gd name="T16" fmla="*/ 315 w 367"/>
                  <a:gd name="T17" fmla="*/ 117 h 521"/>
                  <a:gd name="T18" fmla="*/ 191 w 367"/>
                  <a:gd name="T19" fmla="*/ 77 h 521"/>
                  <a:gd name="T20" fmla="*/ 106 w 367"/>
                  <a:gd name="T21" fmla="*/ 142 h 521"/>
                  <a:gd name="T22" fmla="*/ 205 w 367"/>
                  <a:gd name="T23" fmla="*/ 218 h 521"/>
                  <a:gd name="T24" fmla="*/ 367 w 367"/>
                  <a:gd name="T25" fmla="*/ 366 h 521"/>
                  <a:gd name="T26" fmla="*/ 181 w 367"/>
                  <a:gd name="T27" fmla="*/ 521 h 521"/>
                  <a:gd name="T28" fmla="*/ 0 w 367"/>
                  <a:gd name="T29" fmla="*/ 476 h 521"/>
                  <a:gd name="T30" fmla="*/ 33 w 367"/>
                  <a:gd name="T31" fmla="*/ 39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21">
                    <a:moveTo>
                      <a:pt x="33" y="398"/>
                    </a:moveTo>
                    <a:lnTo>
                      <a:pt x="33" y="398"/>
                    </a:lnTo>
                    <a:cubicBezTo>
                      <a:pt x="68" y="419"/>
                      <a:pt x="122" y="442"/>
                      <a:pt x="178" y="442"/>
                    </a:cubicBezTo>
                    <a:cubicBezTo>
                      <a:pt x="231" y="442"/>
                      <a:pt x="272" y="429"/>
                      <a:pt x="272" y="376"/>
                    </a:cubicBezTo>
                    <a:cubicBezTo>
                      <a:pt x="272" y="327"/>
                      <a:pt x="233" y="311"/>
                      <a:pt x="164" y="295"/>
                    </a:cubicBezTo>
                    <a:cubicBezTo>
                      <a:pt x="79" y="277"/>
                      <a:pt x="11" y="249"/>
                      <a:pt x="11" y="151"/>
                    </a:cubicBezTo>
                    <a:cubicBezTo>
                      <a:pt x="11" y="54"/>
                      <a:pt x="84" y="0"/>
                      <a:pt x="189" y="0"/>
                    </a:cubicBezTo>
                    <a:cubicBezTo>
                      <a:pt x="276" y="0"/>
                      <a:pt x="333" y="33"/>
                      <a:pt x="357" y="50"/>
                    </a:cubicBezTo>
                    <a:lnTo>
                      <a:pt x="315" y="117"/>
                    </a:lnTo>
                    <a:cubicBezTo>
                      <a:pt x="278" y="93"/>
                      <a:pt x="235" y="77"/>
                      <a:pt x="191" y="77"/>
                    </a:cubicBezTo>
                    <a:cubicBezTo>
                      <a:pt x="143" y="77"/>
                      <a:pt x="106" y="93"/>
                      <a:pt x="106" y="142"/>
                    </a:cubicBezTo>
                    <a:cubicBezTo>
                      <a:pt x="106" y="191"/>
                      <a:pt x="149" y="204"/>
                      <a:pt x="205" y="218"/>
                    </a:cubicBezTo>
                    <a:cubicBezTo>
                      <a:pt x="288" y="238"/>
                      <a:pt x="367" y="267"/>
                      <a:pt x="367" y="366"/>
                    </a:cubicBezTo>
                    <a:cubicBezTo>
                      <a:pt x="367" y="468"/>
                      <a:pt x="291" y="521"/>
                      <a:pt x="181" y="521"/>
                    </a:cubicBezTo>
                    <a:cubicBezTo>
                      <a:pt x="100" y="521"/>
                      <a:pt x="28" y="493"/>
                      <a:pt x="0" y="476"/>
                    </a:cubicBezTo>
                    <a:lnTo>
                      <a:pt x="33" y="398"/>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19" name="Freeform 11">
                <a:extLst>
                  <a:ext uri="{FF2B5EF4-FFF2-40B4-BE49-F238E27FC236}">
                    <a16:creationId xmlns:a16="http://schemas.microsoft.com/office/drawing/2014/main" id="{56B9E24A-9A69-4BE1-B531-14D43E76AC2F}"/>
                  </a:ext>
                </a:extLst>
              </p:cNvPr>
              <p:cNvSpPr>
                <a:spLocks/>
              </p:cNvSpPr>
              <p:nvPr/>
            </p:nvSpPr>
            <p:spPr bwMode="auto">
              <a:xfrm>
                <a:off x="6874276" y="4537124"/>
                <a:ext cx="26088" cy="58405"/>
              </a:xfrm>
              <a:custGeom>
                <a:avLst/>
                <a:gdLst>
                  <a:gd name="T0" fmla="*/ 169 w 283"/>
                  <a:gd name="T1" fmla="*/ 226 h 657"/>
                  <a:gd name="T2" fmla="*/ 169 w 283"/>
                  <a:gd name="T3" fmla="*/ 226 h 657"/>
                  <a:gd name="T4" fmla="*/ 169 w 283"/>
                  <a:gd name="T5" fmla="*/ 516 h 657"/>
                  <a:gd name="T6" fmla="*/ 227 w 283"/>
                  <a:gd name="T7" fmla="*/ 582 h 657"/>
                  <a:gd name="T8" fmla="*/ 283 w 283"/>
                  <a:gd name="T9" fmla="*/ 575 h 657"/>
                  <a:gd name="T10" fmla="*/ 283 w 283"/>
                  <a:gd name="T11" fmla="*/ 647 h 657"/>
                  <a:gd name="T12" fmla="*/ 206 w 283"/>
                  <a:gd name="T13" fmla="*/ 657 h 657"/>
                  <a:gd name="T14" fmla="*/ 75 w 283"/>
                  <a:gd name="T15" fmla="*/ 543 h 657"/>
                  <a:gd name="T16" fmla="*/ 75 w 283"/>
                  <a:gd name="T17" fmla="*/ 226 h 657"/>
                  <a:gd name="T18" fmla="*/ 0 w 283"/>
                  <a:gd name="T19" fmla="*/ 226 h 657"/>
                  <a:gd name="T20" fmla="*/ 0 w 283"/>
                  <a:gd name="T21" fmla="*/ 144 h 657"/>
                  <a:gd name="T22" fmla="*/ 75 w 283"/>
                  <a:gd name="T23" fmla="*/ 144 h 657"/>
                  <a:gd name="T24" fmla="*/ 75 w 283"/>
                  <a:gd name="T25" fmla="*/ 16 h 657"/>
                  <a:gd name="T26" fmla="*/ 169 w 283"/>
                  <a:gd name="T27" fmla="*/ 0 h 657"/>
                  <a:gd name="T28" fmla="*/ 169 w 283"/>
                  <a:gd name="T29" fmla="*/ 144 h 657"/>
                  <a:gd name="T30" fmla="*/ 272 w 283"/>
                  <a:gd name="T31" fmla="*/ 144 h 657"/>
                  <a:gd name="T32" fmla="*/ 272 w 283"/>
                  <a:gd name="T33" fmla="*/ 226 h 657"/>
                  <a:gd name="T34" fmla="*/ 169 w 283"/>
                  <a:gd name="T35" fmla="*/ 22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3" h="657">
                    <a:moveTo>
                      <a:pt x="169" y="226"/>
                    </a:moveTo>
                    <a:lnTo>
                      <a:pt x="169" y="226"/>
                    </a:lnTo>
                    <a:lnTo>
                      <a:pt x="169" y="516"/>
                    </a:lnTo>
                    <a:cubicBezTo>
                      <a:pt x="169" y="561"/>
                      <a:pt x="183" y="582"/>
                      <a:pt x="227" y="582"/>
                    </a:cubicBezTo>
                    <a:cubicBezTo>
                      <a:pt x="241" y="582"/>
                      <a:pt x="262" y="581"/>
                      <a:pt x="283" y="575"/>
                    </a:cubicBezTo>
                    <a:lnTo>
                      <a:pt x="283" y="647"/>
                    </a:lnTo>
                    <a:cubicBezTo>
                      <a:pt x="263" y="653"/>
                      <a:pt x="230" y="657"/>
                      <a:pt x="206" y="657"/>
                    </a:cubicBezTo>
                    <a:cubicBezTo>
                      <a:pt x="100" y="657"/>
                      <a:pt x="75" y="616"/>
                      <a:pt x="75" y="543"/>
                    </a:cubicBezTo>
                    <a:lnTo>
                      <a:pt x="75" y="226"/>
                    </a:lnTo>
                    <a:lnTo>
                      <a:pt x="0" y="226"/>
                    </a:lnTo>
                    <a:lnTo>
                      <a:pt x="0" y="144"/>
                    </a:lnTo>
                    <a:lnTo>
                      <a:pt x="75" y="144"/>
                    </a:lnTo>
                    <a:lnTo>
                      <a:pt x="75" y="16"/>
                    </a:lnTo>
                    <a:lnTo>
                      <a:pt x="169" y="0"/>
                    </a:lnTo>
                    <a:lnTo>
                      <a:pt x="169" y="144"/>
                    </a:lnTo>
                    <a:lnTo>
                      <a:pt x="272" y="144"/>
                    </a:lnTo>
                    <a:lnTo>
                      <a:pt x="272" y="226"/>
                    </a:lnTo>
                    <a:lnTo>
                      <a:pt x="169" y="226"/>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0" name="Freeform 12">
                <a:extLst>
                  <a:ext uri="{FF2B5EF4-FFF2-40B4-BE49-F238E27FC236}">
                    <a16:creationId xmlns:a16="http://schemas.microsoft.com/office/drawing/2014/main" id="{B57B979B-E773-4C37-9168-48DB42A4EC59}"/>
                  </a:ext>
                </a:extLst>
              </p:cNvPr>
              <p:cNvSpPr>
                <a:spLocks noEditPoints="1"/>
              </p:cNvSpPr>
              <p:nvPr/>
            </p:nvSpPr>
            <p:spPr bwMode="auto">
              <a:xfrm>
                <a:off x="6910612" y="4531733"/>
                <a:ext cx="8385" cy="62898"/>
              </a:xfrm>
              <a:custGeom>
                <a:avLst/>
                <a:gdLst>
                  <a:gd name="T0" fmla="*/ 0 w 92"/>
                  <a:gd name="T1" fmla="*/ 212 h 714"/>
                  <a:gd name="T2" fmla="*/ 0 w 92"/>
                  <a:gd name="T3" fmla="*/ 212 h 714"/>
                  <a:gd name="T4" fmla="*/ 92 w 92"/>
                  <a:gd name="T5" fmla="*/ 212 h 714"/>
                  <a:gd name="T6" fmla="*/ 92 w 92"/>
                  <a:gd name="T7" fmla="*/ 714 h 714"/>
                  <a:gd name="T8" fmla="*/ 0 w 92"/>
                  <a:gd name="T9" fmla="*/ 714 h 714"/>
                  <a:gd name="T10" fmla="*/ 0 w 92"/>
                  <a:gd name="T11" fmla="*/ 212 h 714"/>
                  <a:gd name="T12" fmla="*/ 0 w 92"/>
                  <a:gd name="T13" fmla="*/ 0 h 714"/>
                  <a:gd name="T14" fmla="*/ 0 w 92"/>
                  <a:gd name="T15" fmla="*/ 0 h 714"/>
                  <a:gd name="T16" fmla="*/ 92 w 92"/>
                  <a:gd name="T17" fmla="*/ 0 h 714"/>
                  <a:gd name="T18" fmla="*/ 92 w 92"/>
                  <a:gd name="T19" fmla="*/ 104 h 714"/>
                  <a:gd name="T20" fmla="*/ 0 w 92"/>
                  <a:gd name="T21" fmla="*/ 104 h 714"/>
                  <a:gd name="T22" fmla="*/ 0 w 92"/>
                  <a:gd name="T23"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714">
                    <a:moveTo>
                      <a:pt x="0" y="212"/>
                    </a:moveTo>
                    <a:lnTo>
                      <a:pt x="0" y="212"/>
                    </a:lnTo>
                    <a:lnTo>
                      <a:pt x="92" y="212"/>
                    </a:lnTo>
                    <a:lnTo>
                      <a:pt x="92" y="714"/>
                    </a:lnTo>
                    <a:lnTo>
                      <a:pt x="0" y="714"/>
                    </a:lnTo>
                    <a:lnTo>
                      <a:pt x="0" y="212"/>
                    </a:lnTo>
                    <a:close/>
                    <a:moveTo>
                      <a:pt x="0" y="0"/>
                    </a:moveTo>
                    <a:lnTo>
                      <a:pt x="0" y="0"/>
                    </a:lnTo>
                    <a:lnTo>
                      <a:pt x="92" y="0"/>
                    </a:lnTo>
                    <a:lnTo>
                      <a:pt x="92" y="104"/>
                    </a:lnTo>
                    <a:lnTo>
                      <a:pt x="0" y="104"/>
                    </a:lnTo>
                    <a:lnTo>
                      <a:pt x="0" y="0"/>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1" name="Freeform 13">
                <a:extLst>
                  <a:ext uri="{FF2B5EF4-FFF2-40B4-BE49-F238E27FC236}">
                    <a16:creationId xmlns:a16="http://schemas.microsoft.com/office/drawing/2014/main" id="{EA59839C-15FB-477B-ADCC-C5696FC886F7}"/>
                  </a:ext>
                </a:extLst>
              </p:cNvPr>
              <p:cNvSpPr>
                <a:spLocks/>
              </p:cNvSpPr>
              <p:nvPr/>
            </p:nvSpPr>
            <p:spPr bwMode="auto">
              <a:xfrm>
                <a:off x="6930178" y="4548805"/>
                <a:ext cx="38200" cy="45826"/>
              </a:xfrm>
              <a:custGeom>
                <a:avLst/>
                <a:gdLst>
                  <a:gd name="T0" fmla="*/ 0 w 416"/>
                  <a:gd name="T1" fmla="*/ 12 h 514"/>
                  <a:gd name="T2" fmla="*/ 0 w 416"/>
                  <a:gd name="T3" fmla="*/ 12 h 514"/>
                  <a:gd name="T4" fmla="*/ 84 w 416"/>
                  <a:gd name="T5" fmla="*/ 12 h 514"/>
                  <a:gd name="T6" fmla="*/ 94 w 416"/>
                  <a:gd name="T7" fmla="*/ 75 h 514"/>
                  <a:gd name="T8" fmla="*/ 255 w 416"/>
                  <a:gd name="T9" fmla="*/ 0 h 514"/>
                  <a:gd name="T10" fmla="*/ 416 w 416"/>
                  <a:gd name="T11" fmla="*/ 174 h 514"/>
                  <a:gd name="T12" fmla="*/ 416 w 416"/>
                  <a:gd name="T13" fmla="*/ 514 h 514"/>
                  <a:gd name="T14" fmla="*/ 322 w 416"/>
                  <a:gd name="T15" fmla="*/ 514 h 514"/>
                  <a:gd name="T16" fmla="*/ 322 w 416"/>
                  <a:gd name="T17" fmla="*/ 203 h 514"/>
                  <a:gd name="T18" fmla="*/ 215 w 416"/>
                  <a:gd name="T19" fmla="*/ 83 h 514"/>
                  <a:gd name="T20" fmla="*/ 94 w 416"/>
                  <a:gd name="T21" fmla="*/ 226 h 514"/>
                  <a:gd name="T22" fmla="*/ 94 w 416"/>
                  <a:gd name="T23" fmla="*/ 514 h 514"/>
                  <a:gd name="T24" fmla="*/ 0 w 416"/>
                  <a:gd name="T25" fmla="*/ 514 h 514"/>
                  <a:gd name="T26" fmla="*/ 0 w 416"/>
                  <a:gd name="T27" fmla="*/ 1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6" h="514">
                    <a:moveTo>
                      <a:pt x="0" y="12"/>
                    </a:moveTo>
                    <a:lnTo>
                      <a:pt x="0" y="12"/>
                    </a:lnTo>
                    <a:lnTo>
                      <a:pt x="84" y="12"/>
                    </a:lnTo>
                    <a:lnTo>
                      <a:pt x="94" y="75"/>
                    </a:lnTo>
                    <a:cubicBezTo>
                      <a:pt x="127" y="28"/>
                      <a:pt x="181" y="0"/>
                      <a:pt x="255" y="0"/>
                    </a:cubicBezTo>
                    <a:cubicBezTo>
                      <a:pt x="365" y="0"/>
                      <a:pt x="416" y="59"/>
                      <a:pt x="416" y="174"/>
                    </a:cubicBezTo>
                    <a:lnTo>
                      <a:pt x="416" y="514"/>
                    </a:lnTo>
                    <a:lnTo>
                      <a:pt x="322" y="514"/>
                    </a:lnTo>
                    <a:lnTo>
                      <a:pt x="322" y="203"/>
                    </a:lnTo>
                    <a:cubicBezTo>
                      <a:pt x="322" y="119"/>
                      <a:pt x="296" y="83"/>
                      <a:pt x="215" y="83"/>
                    </a:cubicBezTo>
                    <a:cubicBezTo>
                      <a:pt x="127" y="83"/>
                      <a:pt x="94" y="142"/>
                      <a:pt x="94" y="226"/>
                    </a:cubicBezTo>
                    <a:lnTo>
                      <a:pt x="94" y="514"/>
                    </a:lnTo>
                    <a:lnTo>
                      <a:pt x="0" y="514"/>
                    </a:lnTo>
                    <a:lnTo>
                      <a:pt x="0" y="12"/>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2" name="Freeform 14">
                <a:extLst>
                  <a:ext uri="{FF2B5EF4-FFF2-40B4-BE49-F238E27FC236}">
                    <a16:creationId xmlns:a16="http://schemas.microsoft.com/office/drawing/2014/main" id="{814F12F9-ACD0-4673-94FD-7F796DA2E593}"/>
                  </a:ext>
                </a:extLst>
              </p:cNvPr>
              <p:cNvSpPr>
                <a:spLocks/>
              </p:cNvSpPr>
              <p:nvPr/>
            </p:nvSpPr>
            <p:spPr bwMode="auto">
              <a:xfrm>
                <a:off x="6975832" y="4548805"/>
                <a:ext cx="39131" cy="46724"/>
              </a:xfrm>
              <a:custGeom>
                <a:avLst/>
                <a:gdLst>
                  <a:gd name="T0" fmla="*/ 384 w 429"/>
                  <a:gd name="T1" fmla="*/ 403 h 526"/>
                  <a:gd name="T2" fmla="*/ 384 w 429"/>
                  <a:gd name="T3" fmla="*/ 403 h 526"/>
                  <a:gd name="T4" fmla="*/ 421 w 429"/>
                  <a:gd name="T5" fmla="*/ 474 h 526"/>
                  <a:gd name="T6" fmla="*/ 244 w 429"/>
                  <a:gd name="T7" fmla="*/ 526 h 526"/>
                  <a:gd name="T8" fmla="*/ 0 w 429"/>
                  <a:gd name="T9" fmla="*/ 269 h 526"/>
                  <a:gd name="T10" fmla="*/ 243 w 429"/>
                  <a:gd name="T11" fmla="*/ 0 h 526"/>
                  <a:gd name="T12" fmla="*/ 429 w 429"/>
                  <a:gd name="T13" fmla="*/ 102 h 526"/>
                  <a:gd name="T14" fmla="*/ 367 w 429"/>
                  <a:gd name="T15" fmla="*/ 152 h 526"/>
                  <a:gd name="T16" fmla="*/ 239 w 429"/>
                  <a:gd name="T17" fmla="*/ 79 h 526"/>
                  <a:gd name="T18" fmla="*/ 100 w 429"/>
                  <a:gd name="T19" fmla="*/ 262 h 526"/>
                  <a:gd name="T20" fmla="*/ 252 w 429"/>
                  <a:gd name="T21" fmla="*/ 447 h 526"/>
                  <a:gd name="T22" fmla="*/ 384 w 429"/>
                  <a:gd name="T23" fmla="*/ 403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9" h="526">
                    <a:moveTo>
                      <a:pt x="384" y="403"/>
                    </a:moveTo>
                    <a:lnTo>
                      <a:pt x="384" y="403"/>
                    </a:lnTo>
                    <a:lnTo>
                      <a:pt x="421" y="474"/>
                    </a:lnTo>
                    <a:cubicBezTo>
                      <a:pt x="388" y="498"/>
                      <a:pt x="320" y="526"/>
                      <a:pt x="244" y="526"/>
                    </a:cubicBezTo>
                    <a:cubicBezTo>
                      <a:pt x="73" y="526"/>
                      <a:pt x="0" y="414"/>
                      <a:pt x="0" y="269"/>
                    </a:cubicBezTo>
                    <a:cubicBezTo>
                      <a:pt x="0" y="106"/>
                      <a:pt x="85" y="0"/>
                      <a:pt x="243" y="0"/>
                    </a:cubicBezTo>
                    <a:cubicBezTo>
                      <a:pt x="348" y="0"/>
                      <a:pt x="400" y="58"/>
                      <a:pt x="429" y="102"/>
                    </a:cubicBezTo>
                    <a:lnTo>
                      <a:pt x="367" y="152"/>
                    </a:lnTo>
                    <a:cubicBezTo>
                      <a:pt x="332" y="105"/>
                      <a:pt x="293" y="79"/>
                      <a:pt x="239" y="79"/>
                    </a:cubicBezTo>
                    <a:cubicBezTo>
                      <a:pt x="156" y="79"/>
                      <a:pt x="100" y="138"/>
                      <a:pt x="100" y="262"/>
                    </a:cubicBezTo>
                    <a:cubicBezTo>
                      <a:pt x="100" y="372"/>
                      <a:pt x="153" y="447"/>
                      <a:pt x="252" y="447"/>
                    </a:cubicBezTo>
                    <a:cubicBezTo>
                      <a:pt x="302" y="447"/>
                      <a:pt x="342" y="430"/>
                      <a:pt x="384" y="403"/>
                    </a:cubicBez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3" name="Freeform 15">
                <a:extLst>
                  <a:ext uri="{FF2B5EF4-FFF2-40B4-BE49-F238E27FC236}">
                    <a16:creationId xmlns:a16="http://schemas.microsoft.com/office/drawing/2014/main" id="{3503034E-B3D0-4EDF-B68C-D6A76EA399C9}"/>
                  </a:ext>
                </a:extLst>
              </p:cNvPr>
              <p:cNvSpPr>
                <a:spLocks/>
              </p:cNvSpPr>
              <p:nvPr/>
            </p:nvSpPr>
            <p:spPr bwMode="auto">
              <a:xfrm>
                <a:off x="7019622" y="4537124"/>
                <a:ext cx="26088" cy="58405"/>
              </a:xfrm>
              <a:custGeom>
                <a:avLst/>
                <a:gdLst>
                  <a:gd name="T0" fmla="*/ 169 w 282"/>
                  <a:gd name="T1" fmla="*/ 226 h 657"/>
                  <a:gd name="T2" fmla="*/ 169 w 282"/>
                  <a:gd name="T3" fmla="*/ 226 h 657"/>
                  <a:gd name="T4" fmla="*/ 169 w 282"/>
                  <a:gd name="T5" fmla="*/ 516 h 657"/>
                  <a:gd name="T6" fmla="*/ 226 w 282"/>
                  <a:gd name="T7" fmla="*/ 582 h 657"/>
                  <a:gd name="T8" fmla="*/ 282 w 282"/>
                  <a:gd name="T9" fmla="*/ 575 h 657"/>
                  <a:gd name="T10" fmla="*/ 282 w 282"/>
                  <a:gd name="T11" fmla="*/ 647 h 657"/>
                  <a:gd name="T12" fmla="*/ 206 w 282"/>
                  <a:gd name="T13" fmla="*/ 657 h 657"/>
                  <a:gd name="T14" fmla="*/ 74 w 282"/>
                  <a:gd name="T15" fmla="*/ 543 h 657"/>
                  <a:gd name="T16" fmla="*/ 74 w 282"/>
                  <a:gd name="T17" fmla="*/ 226 h 657"/>
                  <a:gd name="T18" fmla="*/ 0 w 282"/>
                  <a:gd name="T19" fmla="*/ 226 h 657"/>
                  <a:gd name="T20" fmla="*/ 0 w 282"/>
                  <a:gd name="T21" fmla="*/ 144 h 657"/>
                  <a:gd name="T22" fmla="*/ 74 w 282"/>
                  <a:gd name="T23" fmla="*/ 144 h 657"/>
                  <a:gd name="T24" fmla="*/ 74 w 282"/>
                  <a:gd name="T25" fmla="*/ 16 h 657"/>
                  <a:gd name="T26" fmla="*/ 169 w 282"/>
                  <a:gd name="T27" fmla="*/ 0 h 657"/>
                  <a:gd name="T28" fmla="*/ 169 w 282"/>
                  <a:gd name="T29" fmla="*/ 144 h 657"/>
                  <a:gd name="T30" fmla="*/ 272 w 282"/>
                  <a:gd name="T31" fmla="*/ 144 h 657"/>
                  <a:gd name="T32" fmla="*/ 272 w 282"/>
                  <a:gd name="T33" fmla="*/ 226 h 657"/>
                  <a:gd name="T34" fmla="*/ 169 w 282"/>
                  <a:gd name="T35" fmla="*/ 22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657">
                    <a:moveTo>
                      <a:pt x="169" y="226"/>
                    </a:moveTo>
                    <a:lnTo>
                      <a:pt x="169" y="226"/>
                    </a:lnTo>
                    <a:lnTo>
                      <a:pt x="169" y="516"/>
                    </a:lnTo>
                    <a:cubicBezTo>
                      <a:pt x="169" y="561"/>
                      <a:pt x="182" y="582"/>
                      <a:pt x="226" y="582"/>
                    </a:cubicBezTo>
                    <a:cubicBezTo>
                      <a:pt x="240" y="582"/>
                      <a:pt x="261" y="581"/>
                      <a:pt x="282" y="575"/>
                    </a:cubicBezTo>
                    <a:lnTo>
                      <a:pt x="282" y="647"/>
                    </a:lnTo>
                    <a:cubicBezTo>
                      <a:pt x="262" y="653"/>
                      <a:pt x="229" y="657"/>
                      <a:pt x="206" y="657"/>
                    </a:cubicBezTo>
                    <a:cubicBezTo>
                      <a:pt x="99" y="657"/>
                      <a:pt x="74" y="616"/>
                      <a:pt x="74" y="543"/>
                    </a:cubicBezTo>
                    <a:lnTo>
                      <a:pt x="74" y="226"/>
                    </a:lnTo>
                    <a:lnTo>
                      <a:pt x="0" y="226"/>
                    </a:lnTo>
                    <a:lnTo>
                      <a:pt x="0" y="144"/>
                    </a:lnTo>
                    <a:lnTo>
                      <a:pt x="74" y="144"/>
                    </a:lnTo>
                    <a:lnTo>
                      <a:pt x="74" y="16"/>
                    </a:lnTo>
                    <a:lnTo>
                      <a:pt x="169" y="0"/>
                    </a:lnTo>
                    <a:lnTo>
                      <a:pt x="169" y="144"/>
                    </a:lnTo>
                    <a:lnTo>
                      <a:pt x="272" y="144"/>
                    </a:lnTo>
                    <a:lnTo>
                      <a:pt x="272" y="226"/>
                    </a:lnTo>
                    <a:lnTo>
                      <a:pt x="169" y="226"/>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4" name="Freeform 16">
                <a:extLst>
                  <a:ext uri="{FF2B5EF4-FFF2-40B4-BE49-F238E27FC236}">
                    <a16:creationId xmlns:a16="http://schemas.microsoft.com/office/drawing/2014/main" id="{D8F9C11A-6860-4DE1-A2CD-C73EACEBC84A}"/>
                  </a:ext>
                </a:extLst>
              </p:cNvPr>
              <p:cNvSpPr>
                <a:spLocks/>
              </p:cNvSpPr>
              <p:nvPr/>
            </p:nvSpPr>
            <p:spPr bwMode="auto">
              <a:xfrm>
                <a:off x="7075524" y="4526342"/>
                <a:ext cx="27951" cy="68289"/>
              </a:xfrm>
              <a:custGeom>
                <a:avLst/>
                <a:gdLst>
                  <a:gd name="T0" fmla="*/ 278 w 310"/>
                  <a:gd name="T1" fmla="*/ 264 h 766"/>
                  <a:gd name="T2" fmla="*/ 278 w 310"/>
                  <a:gd name="T3" fmla="*/ 264 h 766"/>
                  <a:gd name="T4" fmla="*/ 278 w 310"/>
                  <a:gd name="T5" fmla="*/ 348 h 766"/>
                  <a:gd name="T6" fmla="*/ 167 w 310"/>
                  <a:gd name="T7" fmla="*/ 348 h 766"/>
                  <a:gd name="T8" fmla="*/ 167 w 310"/>
                  <a:gd name="T9" fmla="*/ 766 h 766"/>
                  <a:gd name="T10" fmla="*/ 74 w 310"/>
                  <a:gd name="T11" fmla="*/ 766 h 766"/>
                  <a:gd name="T12" fmla="*/ 74 w 310"/>
                  <a:gd name="T13" fmla="*/ 348 h 766"/>
                  <a:gd name="T14" fmla="*/ 0 w 310"/>
                  <a:gd name="T15" fmla="*/ 348 h 766"/>
                  <a:gd name="T16" fmla="*/ 0 w 310"/>
                  <a:gd name="T17" fmla="*/ 264 h 766"/>
                  <a:gd name="T18" fmla="*/ 74 w 310"/>
                  <a:gd name="T19" fmla="*/ 264 h 766"/>
                  <a:gd name="T20" fmla="*/ 74 w 310"/>
                  <a:gd name="T21" fmla="*/ 156 h 766"/>
                  <a:gd name="T22" fmla="*/ 217 w 310"/>
                  <a:gd name="T23" fmla="*/ 0 h 766"/>
                  <a:gd name="T24" fmla="*/ 310 w 310"/>
                  <a:gd name="T25" fmla="*/ 12 h 766"/>
                  <a:gd name="T26" fmla="*/ 310 w 310"/>
                  <a:gd name="T27" fmla="*/ 85 h 766"/>
                  <a:gd name="T28" fmla="*/ 249 w 310"/>
                  <a:gd name="T29" fmla="*/ 78 h 766"/>
                  <a:gd name="T30" fmla="*/ 167 w 310"/>
                  <a:gd name="T31" fmla="*/ 162 h 766"/>
                  <a:gd name="T32" fmla="*/ 167 w 310"/>
                  <a:gd name="T33" fmla="*/ 264 h 766"/>
                  <a:gd name="T34" fmla="*/ 278 w 310"/>
                  <a:gd name="T35" fmla="*/ 264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0" h="766">
                    <a:moveTo>
                      <a:pt x="278" y="264"/>
                    </a:moveTo>
                    <a:lnTo>
                      <a:pt x="278" y="264"/>
                    </a:lnTo>
                    <a:lnTo>
                      <a:pt x="278" y="348"/>
                    </a:lnTo>
                    <a:lnTo>
                      <a:pt x="167" y="348"/>
                    </a:lnTo>
                    <a:lnTo>
                      <a:pt x="167" y="766"/>
                    </a:lnTo>
                    <a:lnTo>
                      <a:pt x="74" y="766"/>
                    </a:lnTo>
                    <a:lnTo>
                      <a:pt x="74" y="348"/>
                    </a:lnTo>
                    <a:lnTo>
                      <a:pt x="0" y="348"/>
                    </a:lnTo>
                    <a:lnTo>
                      <a:pt x="0" y="264"/>
                    </a:lnTo>
                    <a:lnTo>
                      <a:pt x="74" y="264"/>
                    </a:lnTo>
                    <a:lnTo>
                      <a:pt x="74" y="156"/>
                    </a:lnTo>
                    <a:cubicBezTo>
                      <a:pt x="74" y="76"/>
                      <a:pt x="108" y="0"/>
                      <a:pt x="217" y="0"/>
                    </a:cubicBezTo>
                    <a:cubicBezTo>
                      <a:pt x="254" y="0"/>
                      <a:pt x="287" y="7"/>
                      <a:pt x="310" y="12"/>
                    </a:cubicBezTo>
                    <a:lnTo>
                      <a:pt x="310" y="85"/>
                    </a:lnTo>
                    <a:cubicBezTo>
                      <a:pt x="285" y="81"/>
                      <a:pt x="264" y="78"/>
                      <a:pt x="249" y="78"/>
                    </a:cubicBezTo>
                    <a:cubicBezTo>
                      <a:pt x="186" y="78"/>
                      <a:pt x="167" y="100"/>
                      <a:pt x="167" y="162"/>
                    </a:cubicBezTo>
                    <a:lnTo>
                      <a:pt x="167" y="264"/>
                    </a:lnTo>
                    <a:lnTo>
                      <a:pt x="278" y="264"/>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5" name="Freeform 17">
                <a:extLst>
                  <a:ext uri="{FF2B5EF4-FFF2-40B4-BE49-F238E27FC236}">
                    <a16:creationId xmlns:a16="http://schemas.microsoft.com/office/drawing/2014/main" id="{15183ADC-AE06-4FE6-8A65-FB066000A55C}"/>
                  </a:ext>
                </a:extLst>
              </p:cNvPr>
              <p:cNvSpPr>
                <a:spLocks noEditPoints="1"/>
              </p:cNvSpPr>
              <p:nvPr/>
            </p:nvSpPr>
            <p:spPr bwMode="auto">
              <a:xfrm>
                <a:off x="7103475" y="4548805"/>
                <a:ext cx="44722" cy="46724"/>
              </a:xfrm>
              <a:custGeom>
                <a:avLst/>
                <a:gdLst>
                  <a:gd name="T0" fmla="*/ 393 w 493"/>
                  <a:gd name="T1" fmla="*/ 270 h 526"/>
                  <a:gd name="T2" fmla="*/ 393 w 493"/>
                  <a:gd name="T3" fmla="*/ 270 h 526"/>
                  <a:gd name="T4" fmla="*/ 248 w 493"/>
                  <a:gd name="T5" fmla="*/ 76 h 526"/>
                  <a:gd name="T6" fmla="*/ 98 w 493"/>
                  <a:gd name="T7" fmla="*/ 264 h 526"/>
                  <a:gd name="T8" fmla="*/ 247 w 493"/>
                  <a:gd name="T9" fmla="*/ 450 h 526"/>
                  <a:gd name="T10" fmla="*/ 393 w 493"/>
                  <a:gd name="T11" fmla="*/ 270 h 526"/>
                  <a:gd name="T12" fmla="*/ 393 w 493"/>
                  <a:gd name="T13" fmla="*/ 270 h 526"/>
                  <a:gd name="T14" fmla="*/ 493 w 493"/>
                  <a:gd name="T15" fmla="*/ 265 h 526"/>
                  <a:gd name="T16" fmla="*/ 493 w 493"/>
                  <a:gd name="T17" fmla="*/ 265 h 526"/>
                  <a:gd name="T18" fmla="*/ 242 w 493"/>
                  <a:gd name="T19" fmla="*/ 526 h 526"/>
                  <a:gd name="T20" fmla="*/ 0 w 493"/>
                  <a:gd name="T21" fmla="*/ 266 h 526"/>
                  <a:gd name="T22" fmla="*/ 255 w 493"/>
                  <a:gd name="T23" fmla="*/ 0 h 526"/>
                  <a:gd name="T24" fmla="*/ 493 w 493"/>
                  <a:gd name="T25" fmla="*/ 26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3" h="526">
                    <a:moveTo>
                      <a:pt x="393" y="270"/>
                    </a:moveTo>
                    <a:lnTo>
                      <a:pt x="393" y="270"/>
                    </a:lnTo>
                    <a:cubicBezTo>
                      <a:pt x="393" y="143"/>
                      <a:pt x="337" y="76"/>
                      <a:pt x="248" y="76"/>
                    </a:cubicBezTo>
                    <a:cubicBezTo>
                      <a:pt x="159" y="76"/>
                      <a:pt x="98" y="143"/>
                      <a:pt x="98" y="264"/>
                    </a:cubicBezTo>
                    <a:cubicBezTo>
                      <a:pt x="98" y="389"/>
                      <a:pt x="157" y="450"/>
                      <a:pt x="247" y="450"/>
                    </a:cubicBezTo>
                    <a:cubicBezTo>
                      <a:pt x="335" y="450"/>
                      <a:pt x="393" y="391"/>
                      <a:pt x="393" y="270"/>
                    </a:cubicBezTo>
                    <a:lnTo>
                      <a:pt x="393" y="270"/>
                    </a:lnTo>
                    <a:close/>
                    <a:moveTo>
                      <a:pt x="493" y="265"/>
                    </a:moveTo>
                    <a:lnTo>
                      <a:pt x="493" y="265"/>
                    </a:lnTo>
                    <a:cubicBezTo>
                      <a:pt x="493" y="425"/>
                      <a:pt x="397" y="526"/>
                      <a:pt x="242" y="526"/>
                    </a:cubicBezTo>
                    <a:cubicBezTo>
                      <a:pt x="86" y="526"/>
                      <a:pt x="0" y="421"/>
                      <a:pt x="0" y="266"/>
                    </a:cubicBezTo>
                    <a:cubicBezTo>
                      <a:pt x="0" y="116"/>
                      <a:pt x="86" y="0"/>
                      <a:pt x="255" y="0"/>
                    </a:cubicBezTo>
                    <a:cubicBezTo>
                      <a:pt x="405" y="0"/>
                      <a:pt x="493" y="98"/>
                      <a:pt x="493" y="265"/>
                    </a:cubicBez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6" name="Freeform 18">
                <a:extLst>
                  <a:ext uri="{FF2B5EF4-FFF2-40B4-BE49-F238E27FC236}">
                    <a16:creationId xmlns:a16="http://schemas.microsoft.com/office/drawing/2014/main" id="{4FB9B630-8B23-4ADA-BD02-A9EF11BD31FD}"/>
                  </a:ext>
                </a:extLst>
              </p:cNvPr>
              <p:cNvSpPr>
                <a:spLocks/>
              </p:cNvSpPr>
              <p:nvPr/>
            </p:nvSpPr>
            <p:spPr bwMode="auto">
              <a:xfrm>
                <a:off x="7155650" y="4548805"/>
                <a:ext cx="24224" cy="45826"/>
              </a:xfrm>
              <a:custGeom>
                <a:avLst/>
                <a:gdLst>
                  <a:gd name="T0" fmla="*/ 0 w 257"/>
                  <a:gd name="T1" fmla="*/ 13 h 515"/>
                  <a:gd name="T2" fmla="*/ 0 w 257"/>
                  <a:gd name="T3" fmla="*/ 13 h 515"/>
                  <a:gd name="T4" fmla="*/ 80 w 257"/>
                  <a:gd name="T5" fmla="*/ 13 h 515"/>
                  <a:gd name="T6" fmla="*/ 93 w 257"/>
                  <a:gd name="T7" fmla="*/ 73 h 515"/>
                  <a:gd name="T8" fmla="*/ 209 w 257"/>
                  <a:gd name="T9" fmla="*/ 0 h 515"/>
                  <a:gd name="T10" fmla="*/ 257 w 257"/>
                  <a:gd name="T11" fmla="*/ 6 h 515"/>
                  <a:gd name="T12" fmla="*/ 257 w 257"/>
                  <a:gd name="T13" fmla="*/ 98 h 515"/>
                  <a:gd name="T14" fmla="*/ 199 w 257"/>
                  <a:gd name="T15" fmla="*/ 94 h 515"/>
                  <a:gd name="T16" fmla="*/ 93 w 257"/>
                  <a:gd name="T17" fmla="*/ 199 h 515"/>
                  <a:gd name="T18" fmla="*/ 93 w 257"/>
                  <a:gd name="T19" fmla="*/ 515 h 515"/>
                  <a:gd name="T20" fmla="*/ 0 w 257"/>
                  <a:gd name="T21" fmla="*/ 515 h 515"/>
                  <a:gd name="T22" fmla="*/ 0 w 257"/>
                  <a:gd name="T23" fmla="*/ 13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7" h="515">
                    <a:moveTo>
                      <a:pt x="0" y="13"/>
                    </a:moveTo>
                    <a:lnTo>
                      <a:pt x="0" y="13"/>
                    </a:lnTo>
                    <a:lnTo>
                      <a:pt x="80" y="13"/>
                    </a:lnTo>
                    <a:lnTo>
                      <a:pt x="93" y="73"/>
                    </a:lnTo>
                    <a:cubicBezTo>
                      <a:pt x="112" y="29"/>
                      <a:pt x="157" y="0"/>
                      <a:pt x="209" y="0"/>
                    </a:cubicBezTo>
                    <a:cubicBezTo>
                      <a:pt x="227" y="0"/>
                      <a:pt x="240" y="1"/>
                      <a:pt x="257" y="6"/>
                    </a:cubicBezTo>
                    <a:lnTo>
                      <a:pt x="257" y="98"/>
                    </a:lnTo>
                    <a:cubicBezTo>
                      <a:pt x="237" y="95"/>
                      <a:pt x="220" y="94"/>
                      <a:pt x="199" y="94"/>
                    </a:cubicBezTo>
                    <a:cubicBezTo>
                      <a:pt x="140" y="94"/>
                      <a:pt x="93" y="127"/>
                      <a:pt x="93" y="199"/>
                    </a:cubicBezTo>
                    <a:lnTo>
                      <a:pt x="93" y="515"/>
                    </a:lnTo>
                    <a:lnTo>
                      <a:pt x="0" y="515"/>
                    </a:lnTo>
                    <a:lnTo>
                      <a:pt x="0" y="13"/>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7" name="Freeform 19">
                <a:extLst>
                  <a:ext uri="{FF2B5EF4-FFF2-40B4-BE49-F238E27FC236}">
                    <a16:creationId xmlns:a16="http://schemas.microsoft.com/office/drawing/2014/main" id="{53BFDDF9-6F70-4C09-A3C0-34DF8543C56E}"/>
                  </a:ext>
                </a:extLst>
              </p:cNvPr>
              <p:cNvSpPr>
                <a:spLocks noEditPoints="1"/>
              </p:cNvSpPr>
              <p:nvPr/>
            </p:nvSpPr>
            <p:spPr bwMode="auto">
              <a:xfrm>
                <a:off x="7202235" y="4548805"/>
                <a:ext cx="42858" cy="64695"/>
              </a:xfrm>
              <a:custGeom>
                <a:avLst/>
                <a:gdLst>
                  <a:gd name="T0" fmla="*/ 370 w 463"/>
                  <a:gd name="T1" fmla="*/ 132 h 730"/>
                  <a:gd name="T2" fmla="*/ 370 w 463"/>
                  <a:gd name="T3" fmla="*/ 132 h 730"/>
                  <a:gd name="T4" fmla="*/ 243 w 463"/>
                  <a:gd name="T5" fmla="*/ 77 h 730"/>
                  <a:gd name="T6" fmla="*/ 100 w 463"/>
                  <a:gd name="T7" fmla="*/ 268 h 730"/>
                  <a:gd name="T8" fmla="*/ 236 w 463"/>
                  <a:gd name="T9" fmla="*/ 452 h 730"/>
                  <a:gd name="T10" fmla="*/ 370 w 463"/>
                  <a:gd name="T11" fmla="*/ 331 h 730"/>
                  <a:gd name="T12" fmla="*/ 370 w 463"/>
                  <a:gd name="T13" fmla="*/ 132 h 730"/>
                  <a:gd name="T14" fmla="*/ 370 w 463"/>
                  <a:gd name="T15" fmla="*/ 132 h 730"/>
                  <a:gd name="T16" fmla="*/ 463 w 463"/>
                  <a:gd name="T17" fmla="*/ 492 h 730"/>
                  <a:gd name="T18" fmla="*/ 463 w 463"/>
                  <a:gd name="T19" fmla="*/ 492 h 730"/>
                  <a:gd name="T20" fmla="*/ 214 w 463"/>
                  <a:gd name="T21" fmla="*/ 730 h 730"/>
                  <a:gd name="T22" fmla="*/ 46 w 463"/>
                  <a:gd name="T23" fmla="*/ 704 h 730"/>
                  <a:gd name="T24" fmla="*/ 46 w 463"/>
                  <a:gd name="T25" fmla="*/ 623 h 730"/>
                  <a:gd name="T26" fmla="*/ 209 w 463"/>
                  <a:gd name="T27" fmla="*/ 651 h 730"/>
                  <a:gd name="T28" fmla="*/ 370 w 463"/>
                  <a:gd name="T29" fmla="*/ 488 h 730"/>
                  <a:gd name="T30" fmla="*/ 370 w 463"/>
                  <a:gd name="T31" fmla="*/ 460 h 730"/>
                  <a:gd name="T32" fmla="*/ 220 w 463"/>
                  <a:gd name="T33" fmla="*/ 526 h 730"/>
                  <a:gd name="T34" fmla="*/ 0 w 463"/>
                  <a:gd name="T35" fmla="*/ 272 h 730"/>
                  <a:gd name="T36" fmla="*/ 228 w 463"/>
                  <a:gd name="T37" fmla="*/ 0 h 730"/>
                  <a:gd name="T38" fmla="*/ 378 w 463"/>
                  <a:gd name="T39" fmla="*/ 52 h 730"/>
                  <a:gd name="T40" fmla="*/ 386 w 463"/>
                  <a:gd name="T41" fmla="*/ 10 h 730"/>
                  <a:gd name="T42" fmla="*/ 463 w 463"/>
                  <a:gd name="T43" fmla="*/ 10 h 730"/>
                  <a:gd name="T44" fmla="*/ 463 w 463"/>
                  <a:gd name="T45" fmla="*/ 492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3" h="730">
                    <a:moveTo>
                      <a:pt x="370" y="132"/>
                    </a:moveTo>
                    <a:lnTo>
                      <a:pt x="370" y="132"/>
                    </a:lnTo>
                    <a:cubicBezTo>
                      <a:pt x="346" y="101"/>
                      <a:pt x="290" y="77"/>
                      <a:pt x="243" y="77"/>
                    </a:cubicBezTo>
                    <a:cubicBezTo>
                      <a:pt x="149" y="77"/>
                      <a:pt x="100" y="144"/>
                      <a:pt x="100" y="268"/>
                    </a:cubicBezTo>
                    <a:cubicBezTo>
                      <a:pt x="100" y="401"/>
                      <a:pt x="154" y="452"/>
                      <a:pt x="236" y="452"/>
                    </a:cubicBezTo>
                    <a:cubicBezTo>
                      <a:pt x="309" y="452"/>
                      <a:pt x="370" y="394"/>
                      <a:pt x="370" y="331"/>
                    </a:cubicBezTo>
                    <a:lnTo>
                      <a:pt x="370" y="132"/>
                    </a:lnTo>
                    <a:lnTo>
                      <a:pt x="370" y="132"/>
                    </a:lnTo>
                    <a:close/>
                    <a:moveTo>
                      <a:pt x="463" y="492"/>
                    </a:moveTo>
                    <a:lnTo>
                      <a:pt x="463" y="492"/>
                    </a:lnTo>
                    <a:cubicBezTo>
                      <a:pt x="463" y="658"/>
                      <a:pt x="369" y="730"/>
                      <a:pt x="214" y="730"/>
                    </a:cubicBezTo>
                    <a:cubicBezTo>
                      <a:pt x="149" y="730"/>
                      <a:pt x="93" y="721"/>
                      <a:pt x="46" y="704"/>
                    </a:cubicBezTo>
                    <a:lnTo>
                      <a:pt x="46" y="623"/>
                    </a:lnTo>
                    <a:cubicBezTo>
                      <a:pt x="99" y="642"/>
                      <a:pt x="162" y="651"/>
                      <a:pt x="209" y="651"/>
                    </a:cubicBezTo>
                    <a:cubicBezTo>
                      <a:pt x="323" y="651"/>
                      <a:pt x="370" y="599"/>
                      <a:pt x="370" y="488"/>
                    </a:cubicBezTo>
                    <a:lnTo>
                      <a:pt x="370" y="460"/>
                    </a:lnTo>
                    <a:cubicBezTo>
                      <a:pt x="339" y="500"/>
                      <a:pt x="275" y="526"/>
                      <a:pt x="220" y="526"/>
                    </a:cubicBezTo>
                    <a:cubicBezTo>
                      <a:pt x="67" y="526"/>
                      <a:pt x="0" y="427"/>
                      <a:pt x="0" y="272"/>
                    </a:cubicBezTo>
                    <a:cubicBezTo>
                      <a:pt x="0" y="98"/>
                      <a:pt x="90" y="0"/>
                      <a:pt x="228" y="0"/>
                    </a:cubicBezTo>
                    <a:cubicBezTo>
                      <a:pt x="284" y="0"/>
                      <a:pt x="346" y="22"/>
                      <a:pt x="378" y="52"/>
                    </a:cubicBezTo>
                    <a:lnTo>
                      <a:pt x="386" y="10"/>
                    </a:lnTo>
                    <a:lnTo>
                      <a:pt x="463" y="10"/>
                    </a:lnTo>
                    <a:lnTo>
                      <a:pt x="463" y="492"/>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8" name="Freeform 20">
                <a:extLst>
                  <a:ext uri="{FF2B5EF4-FFF2-40B4-BE49-F238E27FC236}">
                    <a16:creationId xmlns:a16="http://schemas.microsoft.com/office/drawing/2014/main" id="{AD0B3C5D-A0F6-4FCF-8551-76AFA9F9FEF0}"/>
                  </a:ext>
                </a:extLst>
              </p:cNvPr>
              <p:cNvSpPr>
                <a:spLocks/>
              </p:cNvSpPr>
              <p:nvPr/>
            </p:nvSpPr>
            <p:spPr bwMode="auto">
              <a:xfrm>
                <a:off x="7253479" y="4548805"/>
                <a:ext cx="23293" cy="45826"/>
              </a:xfrm>
              <a:custGeom>
                <a:avLst/>
                <a:gdLst>
                  <a:gd name="T0" fmla="*/ 0 w 257"/>
                  <a:gd name="T1" fmla="*/ 13 h 515"/>
                  <a:gd name="T2" fmla="*/ 0 w 257"/>
                  <a:gd name="T3" fmla="*/ 13 h 515"/>
                  <a:gd name="T4" fmla="*/ 80 w 257"/>
                  <a:gd name="T5" fmla="*/ 13 h 515"/>
                  <a:gd name="T6" fmla="*/ 94 w 257"/>
                  <a:gd name="T7" fmla="*/ 73 h 515"/>
                  <a:gd name="T8" fmla="*/ 210 w 257"/>
                  <a:gd name="T9" fmla="*/ 0 h 515"/>
                  <a:gd name="T10" fmla="*/ 257 w 257"/>
                  <a:gd name="T11" fmla="*/ 6 h 515"/>
                  <a:gd name="T12" fmla="*/ 257 w 257"/>
                  <a:gd name="T13" fmla="*/ 98 h 515"/>
                  <a:gd name="T14" fmla="*/ 199 w 257"/>
                  <a:gd name="T15" fmla="*/ 94 h 515"/>
                  <a:gd name="T16" fmla="*/ 94 w 257"/>
                  <a:gd name="T17" fmla="*/ 199 h 515"/>
                  <a:gd name="T18" fmla="*/ 94 w 257"/>
                  <a:gd name="T19" fmla="*/ 515 h 515"/>
                  <a:gd name="T20" fmla="*/ 0 w 257"/>
                  <a:gd name="T21" fmla="*/ 515 h 515"/>
                  <a:gd name="T22" fmla="*/ 0 w 257"/>
                  <a:gd name="T23" fmla="*/ 13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7" h="515">
                    <a:moveTo>
                      <a:pt x="0" y="13"/>
                    </a:moveTo>
                    <a:lnTo>
                      <a:pt x="0" y="13"/>
                    </a:lnTo>
                    <a:lnTo>
                      <a:pt x="80" y="13"/>
                    </a:lnTo>
                    <a:lnTo>
                      <a:pt x="94" y="73"/>
                    </a:lnTo>
                    <a:cubicBezTo>
                      <a:pt x="113" y="29"/>
                      <a:pt x="158" y="0"/>
                      <a:pt x="210" y="0"/>
                    </a:cubicBezTo>
                    <a:cubicBezTo>
                      <a:pt x="227" y="0"/>
                      <a:pt x="241" y="1"/>
                      <a:pt x="257" y="6"/>
                    </a:cubicBezTo>
                    <a:lnTo>
                      <a:pt x="257" y="98"/>
                    </a:lnTo>
                    <a:cubicBezTo>
                      <a:pt x="238" y="95"/>
                      <a:pt x="220" y="94"/>
                      <a:pt x="199" y="94"/>
                    </a:cubicBezTo>
                    <a:cubicBezTo>
                      <a:pt x="140" y="94"/>
                      <a:pt x="94" y="127"/>
                      <a:pt x="94" y="199"/>
                    </a:cubicBezTo>
                    <a:lnTo>
                      <a:pt x="94" y="515"/>
                    </a:lnTo>
                    <a:lnTo>
                      <a:pt x="0" y="515"/>
                    </a:lnTo>
                    <a:lnTo>
                      <a:pt x="0" y="13"/>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9" name="Freeform 21">
                <a:extLst>
                  <a:ext uri="{FF2B5EF4-FFF2-40B4-BE49-F238E27FC236}">
                    <a16:creationId xmlns:a16="http://schemas.microsoft.com/office/drawing/2014/main" id="{4D392FEB-0A68-4D98-92E9-01D2BBEB4435}"/>
                  </a:ext>
                </a:extLst>
              </p:cNvPr>
              <p:cNvSpPr>
                <a:spLocks noEditPoints="1"/>
              </p:cNvSpPr>
              <p:nvPr/>
            </p:nvSpPr>
            <p:spPr bwMode="auto">
              <a:xfrm>
                <a:off x="7279566" y="4548805"/>
                <a:ext cx="44722" cy="46724"/>
              </a:xfrm>
              <a:custGeom>
                <a:avLst/>
                <a:gdLst>
                  <a:gd name="T0" fmla="*/ 392 w 493"/>
                  <a:gd name="T1" fmla="*/ 270 h 526"/>
                  <a:gd name="T2" fmla="*/ 392 w 493"/>
                  <a:gd name="T3" fmla="*/ 270 h 526"/>
                  <a:gd name="T4" fmla="*/ 247 w 493"/>
                  <a:gd name="T5" fmla="*/ 76 h 526"/>
                  <a:gd name="T6" fmla="*/ 97 w 493"/>
                  <a:gd name="T7" fmla="*/ 264 h 526"/>
                  <a:gd name="T8" fmla="*/ 246 w 493"/>
                  <a:gd name="T9" fmla="*/ 450 h 526"/>
                  <a:gd name="T10" fmla="*/ 392 w 493"/>
                  <a:gd name="T11" fmla="*/ 270 h 526"/>
                  <a:gd name="T12" fmla="*/ 392 w 493"/>
                  <a:gd name="T13" fmla="*/ 270 h 526"/>
                  <a:gd name="T14" fmla="*/ 493 w 493"/>
                  <a:gd name="T15" fmla="*/ 265 h 526"/>
                  <a:gd name="T16" fmla="*/ 493 w 493"/>
                  <a:gd name="T17" fmla="*/ 265 h 526"/>
                  <a:gd name="T18" fmla="*/ 241 w 493"/>
                  <a:gd name="T19" fmla="*/ 526 h 526"/>
                  <a:gd name="T20" fmla="*/ 0 w 493"/>
                  <a:gd name="T21" fmla="*/ 266 h 526"/>
                  <a:gd name="T22" fmla="*/ 254 w 493"/>
                  <a:gd name="T23" fmla="*/ 0 h 526"/>
                  <a:gd name="T24" fmla="*/ 493 w 493"/>
                  <a:gd name="T25" fmla="*/ 26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3" h="526">
                    <a:moveTo>
                      <a:pt x="392" y="270"/>
                    </a:moveTo>
                    <a:lnTo>
                      <a:pt x="392" y="270"/>
                    </a:lnTo>
                    <a:cubicBezTo>
                      <a:pt x="392" y="143"/>
                      <a:pt x="336" y="76"/>
                      <a:pt x="247" y="76"/>
                    </a:cubicBezTo>
                    <a:cubicBezTo>
                      <a:pt x="158" y="76"/>
                      <a:pt x="97" y="143"/>
                      <a:pt x="97" y="264"/>
                    </a:cubicBezTo>
                    <a:cubicBezTo>
                      <a:pt x="97" y="389"/>
                      <a:pt x="156" y="450"/>
                      <a:pt x="246" y="450"/>
                    </a:cubicBezTo>
                    <a:cubicBezTo>
                      <a:pt x="334" y="450"/>
                      <a:pt x="392" y="391"/>
                      <a:pt x="392" y="270"/>
                    </a:cubicBezTo>
                    <a:lnTo>
                      <a:pt x="392" y="270"/>
                    </a:lnTo>
                    <a:close/>
                    <a:moveTo>
                      <a:pt x="493" y="265"/>
                    </a:moveTo>
                    <a:lnTo>
                      <a:pt x="493" y="265"/>
                    </a:lnTo>
                    <a:cubicBezTo>
                      <a:pt x="493" y="425"/>
                      <a:pt x="397" y="526"/>
                      <a:pt x="241" y="526"/>
                    </a:cubicBezTo>
                    <a:cubicBezTo>
                      <a:pt x="85" y="526"/>
                      <a:pt x="0" y="421"/>
                      <a:pt x="0" y="266"/>
                    </a:cubicBezTo>
                    <a:cubicBezTo>
                      <a:pt x="0" y="116"/>
                      <a:pt x="85" y="0"/>
                      <a:pt x="254" y="0"/>
                    </a:cubicBezTo>
                    <a:cubicBezTo>
                      <a:pt x="405" y="0"/>
                      <a:pt x="493" y="98"/>
                      <a:pt x="493" y="265"/>
                    </a:cubicBez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30" name="Freeform 22">
                <a:extLst>
                  <a:ext uri="{FF2B5EF4-FFF2-40B4-BE49-F238E27FC236}">
                    <a16:creationId xmlns:a16="http://schemas.microsoft.com/office/drawing/2014/main" id="{7382E4DC-CFA6-455A-A509-6EB82D68E411}"/>
                  </a:ext>
                </a:extLst>
              </p:cNvPr>
              <p:cNvSpPr>
                <a:spLocks/>
              </p:cNvSpPr>
              <p:nvPr/>
            </p:nvSpPr>
            <p:spPr bwMode="auto">
              <a:xfrm>
                <a:off x="7326152" y="4549704"/>
                <a:ext cx="65219" cy="44927"/>
              </a:xfrm>
              <a:custGeom>
                <a:avLst/>
                <a:gdLst>
                  <a:gd name="T0" fmla="*/ 0 w 711"/>
                  <a:gd name="T1" fmla="*/ 0 h 502"/>
                  <a:gd name="T2" fmla="*/ 0 w 711"/>
                  <a:gd name="T3" fmla="*/ 0 h 502"/>
                  <a:gd name="T4" fmla="*/ 102 w 711"/>
                  <a:gd name="T5" fmla="*/ 0 h 502"/>
                  <a:gd name="T6" fmla="*/ 209 w 711"/>
                  <a:gd name="T7" fmla="*/ 385 h 502"/>
                  <a:gd name="T8" fmla="*/ 316 w 711"/>
                  <a:gd name="T9" fmla="*/ 0 h 502"/>
                  <a:gd name="T10" fmla="*/ 410 w 711"/>
                  <a:gd name="T11" fmla="*/ 0 h 502"/>
                  <a:gd name="T12" fmla="*/ 510 w 711"/>
                  <a:gd name="T13" fmla="*/ 379 h 502"/>
                  <a:gd name="T14" fmla="*/ 618 w 711"/>
                  <a:gd name="T15" fmla="*/ 0 h 502"/>
                  <a:gd name="T16" fmla="*/ 711 w 711"/>
                  <a:gd name="T17" fmla="*/ 0 h 502"/>
                  <a:gd name="T18" fmla="*/ 559 w 711"/>
                  <a:gd name="T19" fmla="*/ 502 h 502"/>
                  <a:gd name="T20" fmla="*/ 452 w 711"/>
                  <a:gd name="T21" fmla="*/ 502 h 502"/>
                  <a:gd name="T22" fmla="*/ 359 w 711"/>
                  <a:gd name="T23" fmla="*/ 142 h 502"/>
                  <a:gd name="T24" fmla="*/ 255 w 711"/>
                  <a:gd name="T25" fmla="*/ 502 h 502"/>
                  <a:gd name="T26" fmla="*/ 151 w 711"/>
                  <a:gd name="T27" fmla="*/ 502 h 502"/>
                  <a:gd name="T28" fmla="*/ 0 w 711"/>
                  <a:gd name="T29"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1" h="502">
                    <a:moveTo>
                      <a:pt x="0" y="0"/>
                    </a:moveTo>
                    <a:lnTo>
                      <a:pt x="0" y="0"/>
                    </a:lnTo>
                    <a:lnTo>
                      <a:pt x="102" y="0"/>
                    </a:lnTo>
                    <a:lnTo>
                      <a:pt x="209" y="385"/>
                    </a:lnTo>
                    <a:lnTo>
                      <a:pt x="316" y="0"/>
                    </a:lnTo>
                    <a:lnTo>
                      <a:pt x="410" y="0"/>
                    </a:lnTo>
                    <a:lnTo>
                      <a:pt x="510" y="379"/>
                    </a:lnTo>
                    <a:lnTo>
                      <a:pt x="618" y="0"/>
                    </a:lnTo>
                    <a:lnTo>
                      <a:pt x="711" y="0"/>
                    </a:lnTo>
                    <a:lnTo>
                      <a:pt x="559" y="502"/>
                    </a:lnTo>
                    <a:lnTo>
                      <a:pt x="452" y="502"/>
                    </a:lnTo>
                    <a:lnTo>
                      <a:pt x="359" y="142"/>
                    </a:lnTo>
                    <a:lnTo>
                      <a:pt x="255" y="502"/>
                    </a:lnTo>
                    <a:lnTo>
                      <a:pt x="151" y="502"/>
                    </a:lnTo>
                    <a:lnTo>
                      <a:pt x="0" y="0"/>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31" name="Freeform 23">
                <a:extLst>
                  <a:ext uri="{FF2B5EF4-FFF2-40B4-BE49-F238E27FC236}">
                    <a16:creationId xmlns:a16="http://schemas.microsoft.com/office/drawing/2014/main" id="{D803691C-2CE6-4139-BBC8-2FC1CBE46DCC}"/>
                  </a:ext>
                </a:extLst>
              </p:cNvPr>
              <p:cNvSpPr>
                <a:spLocks/>
              </p:cNvSpPr>
              <p:nvPr/>
            </p:nvSpPr>
            <p:spPr bwMode="auto">
              <a:xfrm>
                <a:off x="7396961" y="4537124"/>
                <a:ext cx="26088" cy="58405"/>
              </a:xfrm>
              <a:custGeom>
                <a:avLst/>
                <a:gdLst>
                  <a:gd name="T0" fmla="*/ 169 w 282"/>
                  <a:gd name="T1" fmla="*/ 226 h 657"/>
                  <a:gd name="T2" fmla="*/ 169 w 282"/>
                  <a:gd name="T3" fmla="*/ 226 h 657"/>
                  <a:gd name="T4" fmla="*/ 169 w 282"/>
                  <a:gd name="T5" fmla="*/ 516 h 657"/>
                  <a:gd name="T6" fmla="*/ 227 w 282"/>
                  <a:gd name="T7" fmla="*/ 582 h 657"/>
                  <a:gd name="T8" fmla="*/ 282 w 282"/>
                  <a:gd name="T9" fmla="*/ 575 h 657"/>
                  <a:gd name="T10" fmla="*/ 282 w 282"/>
                  <a:gd name="T11" fmla="*/ 647 h 657"/>
                  <a:gd name="T12" fmla="*/ 206 w 282"/>
                  <a:gd name="T13" fmla="*/ 657 h 657"/>
                  <a:gd name="T14" fmla="*/ 74 w 282"/>
                  <a:gd name="T15" fmla="*/ 543 h 657"/>
                  <a:gd name="T16" fmla="*/ 74 w 282"/>
                  <a:gd name="T17" fmla="*/ 226 h 657"/>
                  <a:gd name="T18" fmla="*/ 0 w 282"/>
                  <a:gd name="T19" fmla="*/ 226 h 657"/>
                  <a:gd name="T20" fmla="*/ 0 w 282"/>
                  <a:gd name="T21" fmla="*/ 144 h 657"/>
                  <a:gd name="T22" fmla="*/ 74 w 282"/>
                  <a:gd name="T23" fmla="*/ 144 h 657"/>
                  <a:gd name="T24" fmla="*/ 74 w 282"/>
                  <a:gd name="T25" fmla="*/ 16 h 657"/>
                  <a:gd name="T26" fmla="*/ 169 w 282"/>
                  <a:gd name="T27" fmla="*/ 0 h 657"/>
                  <a:gd name="T28" fmla="*/ 169 w 282"/>
                  <a:gd name="T29" fmla="*/ 144 h 657"/>
                  <a:gd name="T30" fmla="*/ 272 w 282"/>
                  <a:gd name="T31" fmla="*/ 144 h 657"/>
                  <a:gd name="T32" fmla="*/ 272 w 282"/>
                  <a:gd name="T33" fmla="*/ 226 h 657"/>
                  <a:gd name="T34" fmla="*/ 169 w 282"/>
                  <a:gd name="T35" fmla="*/ 22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657">
                    <a:moveTo>
                      <a:pt x="169" y="226"/>
                    </a:moveTo>
                    <a:lnTo>
                      <a:pt x="169" y="226"/>
                    </a:lnTo>
                    <a:lnTo>
                      <a:pt x="169" y="516"/>
                    </a:lnTo>
                    <a:cubicBezTo>
                      <a:pt x="169" y="561"/>
                      <a:pt x="183" y="582"/>
                      <a:pt x="227" y="582"/>
                    </a:cubicBezTo>
                    <a:cubicBezTo>
                      <a:pt x="240" y="582"/>
                      <a:pt x="261" y="581"/>
                      <a:pt x="282" y="575"/>
                    </a:cubicBezTo>
                    <a:lnTo>
                      <a:pt x="282" y="647"/>
                    </a:lnTo>
                    <a:cubicBezTo>
                      <a:pt x="262" y="653"/>
                      <a:pt x="229" y="657"/>
                      <a:pt x="206" y="657"/>
                    </a:cubicBezTo>
                    <a:cubicBezTo>
                      <a:pt x="99" y="657"/>
                      <a:pt x="74" y="616"/>
                      <a:pt x="74" y="543"/>
                    </a:cubicBezTo>
                    <a:lnTo>
                      <a:pt x="74" y="226"/>
                    </a:lnTo>
                    <a:lnTo>
                      <a:pt x="0" y="226"/>
                    </a:lnTo>
                    <a:lnTo>
                      <a:pt x="0" y="144"/>
                    </a:lnTo>
                    <a:lnTo>
                      <a:pt x="74" y="144"/>
                    </a:lnTo>
                    <a:lnTo>
                      <a:pt x="74" y="16"/>
                    </a:lnTo>
                    <a:lnTo>
                      <a:pt x="169" y="0"/>
                    </a:lnTo>
                    <a:lnTo>
                      <a:pt x="169" y="144"/>
                    </a:lnTo>
                    <a:lnTo>
                      <a:pt x="272" y="144"/>
                    </a:lnTo>
                    <a:lnTo>
                      <a:pt x="272" y="226"/>
                    </a:lnTo>
                    <a:lnTo>
                      <a:pt x="169" y="226"/>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32" name="Freeform 24">
                <a:extLst>
                  <a:ext uri="{FF2B5EF4-FFF2-40B4-BE49-F238E27FC236}">
                    <a16:creationId xmlns:a16="http://schemas.microsoft.com/office/drawing/2014/main" id="{42CC8A89-E777-4925-9F6E-40DD8E1D7903}"/>
                  </a:ext>
                </a:extLst>
              </p:cNvPr>
              <p:cNvSpPr>
                <a:spLocks/>
              </p:cNvSpPr>
              <p:nvPr/>
            </p:nvSpPr>
            <p:spPr bwMode="auto">
              <a:xfrm>
                <a:off x="7431434" y="4527240"/>
                <a:ext cx="38200" cy="67391"/>
              </a:xfrm>
              <a:custGeom>
                <a:avLst/>
                <a:gdLst>
                  <a:gd name="T0" fmla="*/ 0 w 414"/>
                  <a:gd name="T1" fmla="*/ 0 h 756"/>
                  <a:gd name="T2" fmla="*/ 0 w 414"/>
                  <a:gd name="T3" fmla="*/ 0 h 756"/>
                  <a:gd name="T4" fmla="*/ 93 w 414"/>
                  <a:gd name="T5" fmla="*/ 0 h 756"/>
                  <a:gd name="T6" fmla="*/ 93 w 414"/>
                  <a:gd name="T7" fmla="*/ 317 h 756"/>
                  <a:gd name="T8" fmla="*/ 257 w 414"/>
                  <a:gd name="T9" fmla="*/ 242 h 756"/>
                  <a:gd name="T10" fmla="*/ 414 w 414"/>
                  <a:gd name="T11" fmla="*/ 416 h 756"/>
                  <a:gd name="T12" fmla="*/ 414 w 414"/>
                  <a:gd name="T13" fmla="*/ 756 h 756"/>
                  <a:gd name="T14" fmla="*/ 320 w 414"/>
                  <a:gd name="T15" fmla="*/ 756 h 756"/>
                  <a:gd name="T16" fmla="*/ 320 w 414"/>
                  <a:gd name="T17" fmla="*/ 445 h 756"/>
                  <a:gd name="T18" fmla="*/ 216 w 414"/>
                  <a:gd name="T19" fmla="*/ 325 h 756"/>
                  <a:gd name="T20" fmla="*/ 93 w 414"/>
                  <a:gd name="T21" fmla="*/ 468 h 756"/>
                  <a:gd name="T22" fmla="*/ 93 w 414"/>
                  <a:gd name="T23" fmla="*/ 756 h 756"/>
                  <a:gd name="T24" fmla="*/ 0 w 414"/>
                  <a:gd name="T25" fmla="*/ 756 h 756"/>
                  <a:gd name="T26" fmla="*/ 0 w 414"/>
                  <a:gd name="T27" fmla="*/ 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4" h="756">
                    <a:moveTo>
                      <a:pt x="0" y="0"/>
                    </a:moveTo>
                    <a:lnTo>
                      <a:pt x="0" y="0"/>
                    </a:lnTo>
                    <a:lnTo>
                      <a:pt x="93" y="0"/>
                    </a:lnTo>
                    <a:lnTo>
                      <a:pt x="93" y="317"/>
                    </a:lnTo>
                    <a:cubicBezTo>
                      <a:pt x="127" y="270"/>
                      <a:pt x="183" y="242"/>
                      <a:pt x="257" y="242"/>
                    </a:cubicBezTo>
                    <a:cubicBezTo>
                      <a:pt x="365" y="242"/>
                      <a:pt x="414" y="301"/>
                      <a:pt x="414" y="416"/>
                    </a:cubicBezTo>
                    <a:lnTo>
                      <a:pt x="414" y="756"/>
                    </a:lnTo>
                    <a:lnTo>
                      <a:pt x="320" y="756"/>
                    </a:lnTo>
                    <a:lnTo>
                      <a:pt x="320" y="445"/>
                    </a:lnTo>
                    <a:cubicBezTo>
                      <a:pt x="320" y="361"/>
                      <a:pt x="296" y="325"/>
                      <a:pt x="216" y="325"/>
                    </a:cubicBezTo>
                    <a:cubicBezTo>
                      <a:pt x="128" y="325"/>
                      <a:pt x="93" y="384"/>
                      <a:pt x="93" y="468"/>
                    </a:cubicBezTo>
                    <a:lnTo>
                      <a:pt x="93" y="756"/>
                    </a:lnTo>
                    <a:lnTo>
                      <a:pt x="0" y="756"/>
                    </a:lnTo>
                    <a:lnTo>
                      <a:pt x="0" y="0"/>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33" name="Freeform 25">
                <a:extLst>
                  <a:ext uri="{FF2B5EF4-FFF2-40B4-BE49-F238E27FC236}">
                    <a16:creationId xmlns:a16="http://schemas.microsoft.com/office/drawing/2014/main" id="{1E500AF2-FA7D-4FA5-9D14-35241107E20E}"/>
                  </a:ext>
                </a:extLst>
              </p:cNvPr>
              <p:cNvSpPr>
                <a:spLocks noEditPoints="1"/>
              </p:cNvSpPr>
              <p:nvPr/>
            </p:nvSpPr>
            <p:spPr bwMode="auto">
              <a:xfrm>
                <a:off x="7469634" y="4515559"/>
                <a:ext cx="27019" cy="12580"/>
              </a:xfrm>
              <a:custGeom>
                <a:avLst/>
                <a:gdLst>
                  <a:gd name="T0" fmla="*/ 295 w 295"/>
                  <a:gd name="T1" fmla="*/ 141 h 141"/>
                  <a:gd name="T2" fmla="*/ 295 w 295"/>
                  <a:gd name="T3" fmla="*/ 141 h 141"/>
                  <a:gd name="T4" fmla="*/ 272 w 295"/>
                  <a:gd name="T5" fmla="*/ 141 h 141"/>
                  <a:gd name="T6" fmla="*/ 272 w 295"/>
                  <a:gd name="T7" fmla="*/ 23 h 141"/>
                  <a:gd name="T8" fmla="*/ 272 w 295"/>
                  <a:gd name="T9" fmla="*/ 23 h 141"/>
                  <a:gd name="T10" fmla="*/ 225 w 295"/>
                  <a:gd name="T11" fmla="*/ 141 h 141"/>
                  <a:gd name="T12" fmla="*/ 211 w 295"/>
                  <a:gd name="T13" fmla="*/ 141 h 141"/>
                  <a:gd name="T14" fmla="*/ 164 w 295"/>
                  <a:gd name="T15" fmla="*/ 23 h 141"/>
                  <a:gd name="T16" fmla="*/ 164 w 295"/>
                  <a:gd name="T17" fmla="*/ 23 h 141"/>
                  <a:gd name="T18" fmla="*/ 164 w 295"/>
                  <a:gd name="T19" fmla="*/ 141 h 141"/>
                  <a:gd name="T20" fmla="*/ 141 w 295"/>
                  <a:gd name="T21" fmla="*/ 141 h 141"/>
                  <a:gd name="T22" fmla="*/ 141 w 295"/>
                  <a:gd name="T23" fmla="*/ 0 h 141"/>
                  <a:gd name="T24" fmla="*/ 176 w 295"/>
                  <a:gd name="T25" fmla="*/ 0 h 141"/>
                  <a:gd name="T26" fmla="*/ 218 w 295"/>
                  <a:gd name="T27" fmla="*/ 107 h 141"/>
                  <a:gd name="T28" fmla="*/ 260 w 295"/>
                  <a:gd name="T29" fmla="*/ 0 h 141"/>
                  <a:gd name="T30" fmla="*/ 295 w 295"/>
                  <a:gd name="T31" fmla="*/ 0 h 141"/>
                  <a:gd name="T32" fmla="*/ 295 w 295"/>
                  <a:gd name="T33" fmla="*/ 141 h 141"/>
                  <a:gd name="T34" fmla="*/ 295 w 295"/>
                  <a:gd name="T35" fmla="*/ 141 h 141"/>
                  <a:gd name="T36" fmla="*/ 112 w 295"/>
                  <a:gd name="T37" fmla="*/ 18 h 141"/>
                  <a:gd name="T38" fmla="*/ 112 w 295"/>
                  <a:gd name="T39" fmla="*/ 18 h 141"/>
                  <a:gd name="T40" fmla="*/ 68 w 295"/>
                  <a:gd name="T41" fmla="*/ 18 h 141"/>
                  <a:gd name="T42" fmla="*/ 68 w 295"/>
                  <a:gd name="T43" fmla="*/ 141 h 141"/>
                  <a:gd name="T44" fmla="*/ 44 w 295"/>
                  <a:gd name="T45" fmla="*/ 141 h 141"/>
                  <a:gd name="T46" fmla="*/ 44 w 295"/>
                  <a:gd name="T47" fmla="*/ 18 h 141"/>
                  <a:gd name="T48" fmla="*/ 0 w 295"/>
                  <a:gd name="T49" fmla="*/ 18 h 141"/>
                  <a:gd name="T50" fmla="*/ 0 w 295"/>
                  <a:gd name="T51" fmla="*/ 0 h 141"/>
                  <a:gd name="T52" fmla="*/ 112 w 295"/>
                  <a:gd name="T53" fmla="*/ 0 h 141"/>
                  <a:gd name="T54" fmla="*/ 112 w 295"/>
                  <a:gd name="T55" fmla="*/ 1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5" h="141">
                    <a:moveTo>
                      <a:pt x="295" y="141"/>
                    </a:moveTo>
                    <a:lnTo>
                      <a:pt x="295" y="141"/>
                    </a:lnTo>
                    <a:lnTo>
                      <a:pt x="272" y="141"/>
                    </a:lnTo>
                    <a:lnTo>
                      <a:pt x="272" y="23"/>
                    </a:lnTo>
                    <a:lnTo>
                      <a:pt x="272" y="23"/>
                    </a:lnTo>
                    <a:lnTo>
                      <a:pt x="225" y="141"/>
                    </a:lnTo>
                    <a:lnTo>
                      <a:pt x="211" y="141"/>
                    </a:lnTo>
                    <a:lnTo>
                      <a:pt x="164" y="23"/>
                    </a:lnTo>
                    <a:lnTo>
                      <a:pt x="164" y="23"/>
                    </a:lnTo>
                    <a:lnTo>
                      <a:pt x="164" y="141"/>
                    </a:lnTo>
                    <a:lnTo>
                      <a:pt x="141" y="141"/>
                    </a:lnTo>
                    <a:lnTo>
                      <a:pt x="141" y="0"/>
                    </a:lnTo>
                    <a:lnTo>
                      <a:pt x="176" y="0"/>
                    </a:lnTo>
                    <a:lnTo>
                      <a:pt x="218" y="107"/>
                    </a:lnTo>
                    <a:lnTo>
                      <a:pt x="260" y="0"/>
                    </a:lnTo>
                    <a:lnTo>
                      <a:pt x="295" y="0"/>
                    </a:lnTo>
                    <a:lnTo>
                      <a:pt x="295" y="141"/>
                    </a:lnTo>
                    <a:lnTo>
                      <a:pt x="295" y="141"/>
                    </a:lnTo>
                    <a:close/>
                    <a:moveTo>
                      <a:pt x="112" y="18"/>
                    </a:moveTo>
                    <a:lnTo>
                      <a:pt x="112" y="18"/>
                    </a:lnTo>
                    <a:lnTo>
                      <a:pt x="68" y="18"/>
                    </a:lnTo>
                    <a:lnTo>
                      <a:pt x="68" y="141"/>
                    </a:lnTo>
                    <a:lnTo>
                      <a:pt x="44" y="141"/>
                    </a:lnTo>
                    <a:lnTo>
                      <a:pt x="44" y="18"/>
                    </a:lnTo>
                    <a:lnTo>
                      <a:pt x="0" y="18"/>
                    </a:lnTo>
                    <a:lnTo>
                      <a:pt x="0" y="0"/>
                    </a:lnTo>
                    <a:lnTo>
                      <a:pt x="112" y="0"/>
                    </a:lnTo>
                    <a:lnTo>
                      <a:pt x="112" y="18"/>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grpSp>
        <p:cxnSp>
          <p:nvCxnSpPr>
            <p:cNvPr id="13" name="Straight Connector 12">
              <a:extLst>
                <a:ext uri="{FF2B5EF4-FFF2-40B4-BE49-F238E27FC236}">
                  <a16:creationId xmlns:a16="http://schemas.microsoft.com/office/drawing/2014/main" id="{CB52149B-E4BF-4833-AAD2-0941F25B7080}"/>
                </a:ext>
              </a:extLst>
            </p:cNvPr>
            <p:cNvCxnSpPr>
              <a:cxnSpLocks/>
            </p:cNvCxnSpPr>
            <p:nvPr/>
          </p:nvCxnSpPr>
          <p:spPr>
            <a:xfrm>
              <a:off x="7545086" y="3663518"/>
              <a:ext cx="0" cy="20520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624001" y="527998"/>
            <a:ext cx="10943999" cy="1056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24001" y="1992000"/>
            <a:ext cx="10943999" cy="39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624000" y="6466393"/>
            <a:ext cx="216000" cy="124800"/>
          </a:xfrm>
          <a:prstGeom prst="rect">
            <a:avLst/>
          </a:prstGeom>
        </p:spPr>
        <p:txBody>
          <a:bodyPr vert="horz" lIns="0" tIns="0" rIns="0" bIns="0" rtlCol="0" anchor="t" anchorCtr="0"/>
          <a:lstStyle>
            <a:lvl1pPr algn="l">
              <a:defRPr sz="544" b="1">
                <a:solidFill>
                  <a:schemeClr val="tx1"/>
                </a:solidFill>
              </a:defRPr>
            </a:lvl1pPr>
          </a:lstStyle>
          <a:p>
            <a:fld id="{37B4438D-29B8-4FC7-9D64-F44FE400D0A9}" type="slidenum">
              <a:rPr lang="en-GB" smtClean="0"/>
              <a:pPr/>
              <a:t>‹#›</a:t>
            </a:fld>
            <a:endParaRPr lang="en-GB"/>
          </a:p>
        </p:txBody>
      </p:sp>
      <p:sp>
        <p:nvSpPr>
          <p:cNvPr id="7" name="TextBox 6"/>
          <p:cNvSpPr txBox="1"/>
          <p:nvPr>
            <p:custDataLst>
              <p:tags r:id="rId22"/>
            </p:custDataLst>
          </p:nvPr>
        </p:nvSpPr>
        <p:spPr>
          <a:xfrm>
            <a:off x="856586" y="6466395"/>
            <a:ext cx="5256000" cy="83741"/>
          </a:xfrm>
          <a:prstGeom prst="rect">
            <a:avLst/>
          </a:prstGeom>
          <a:noFill/>
        </p:spPr>
        <p:txBody>
          <a:bodyPr wrap="square" lIns="0" tIns="0" rIns="0" bIns="0" rtlCol="0">
            <a:spAutoFit/>
          </a:bodyPr>
          <a:lstStyle/>
          <a:p>
            <a:r>
              <a:rPr lang="en-GB" sz="544" b="0" i="0" kern="1200">
                <a:solidFill>
                  <a:schemeClr val="tx1"/>
                </a:solidFill>
                <a:effectLst/>
                <a:latin typeface="+mn-lt"/>
                <a:ea typeface="+mn-ea"/>
                <a:cs typeface="+mn-cs"/>
              </a:rPr>
              <a:t>© 2019 Grant Thornton UK LLP. | Draft</a:t>
            </a:r>
            <a:endParaRPr lang="en-GB" sz="544"/>
          </a:p>
        </p:txBody>
      </p:sp>
      <p:cxnSp>
        <p:nvCxnSpPr>
          <p:cNvPr id="9" name="Straight Connector 8"/>
          <p:cNvCxnSpPr>
            <a:cxnSpLocks/>
          </p:cNvCxnSpPr>
          <p:nvPr/>
        </p:nvCxnSpPr>
        <p:spPr>
          <a:xfrm>
            <a:off x="625827" y="6372332"/>
            <a:ext cx="3456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129727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Lst>
  <p:hf hdr="0" ftr="0" dt="0"/>
  <p:txStyles>
    <p:titleStyle>
      <a:lvl1pPr algn="l" defTabSz="1149408" rtl="0" eaLnBrk="1" latinLnBrk="0" hangingPunct="1">
        <a:lnSpc>
          <a:spcPct val="90000"/>
        </a:lnSpc>
        <a:spcBef>
          <a:spcPct val="0"/>
        </a:spcBef>
        <a:buNone/>
        <a:defRPr sz="3266" b="1" kern="1200">
          <a:solidFill>
            <a:schemeClr val="accent1"/>
          </a:solidFill>
          <a:latin typeface="+mj-lt"/>
          <a:ea typeface="+mj-ea"/>
          <a:cs typeface="+mj-cs"/>
        </a:defRPr>
      </a:lvl1pPr>
    </p:titleStyle>
    <p:bodyStyle>
      <a:lvl1pPr marL="0" indent="0" algn="l" defTabSz="1149408" rtl="0" eaLnBrk="1" latinLnBrk="0" hangingPunct="1">
        <a:lnSpc>
          <a:spcPct val="100000"/>
        </a:lnSpc>
        <a:spcBef>
          <a:spcPts val="0"/>
        </a:spcBef>
        <a:spcAft>
          <a:spcPts val="544"/>
        </a:spcAft>
        <a:buFont typeface="Arial" panose="020B0604020202020204" pitchFamily="34" charset="0"/>
        <a:buNone/>
        <a:defRPr sz="2540" b="0" kern="1200">
          <a:solidFill>
            <a:schemeClr val="tx1"/>
          </a:solidFill>
          <a:latin typeface="+mn-lt"/>
          <a:ea typeface="+mn-ea"/>
          <a:cs typeface="+mn-cs"/>
        </a:defRPr>
      </a:lvl1pPr>
      <a:lvl2pPr marL="244944" indent="-244944" algn="l" defTabSz="1149408" rtl="0" eaLnBrk="1" latinLnBrk="0" hangingPunct="1">
        <a:lnSpc>
          <a:spcPct val="100000"/>
        </a:lnSpc>
        <a:spcBef>
          <a:spcPts val="0"/>
        </a:spcBef>
        <a:spcAft>
          <a:spcPts val="544"/>
        </a:spcAft>
        <a:buClrTx/>
        <a:buFont typeface="Arial" panose="020B0604020202020204" pitchFamily="34" charset="0"/>
        <a:buChar char="•"/>
        <a:defRPr sz="1814" b="0" kern="1200">
          <a:solidFill>
            <a:schemeClr val="tx1"/>
          </a:solidFill>
          <a:latin typeface="+mn-lt"/>
          <a:ea typeface="+mn-ea"/>
          <a:cs typeface="+mn-cs"/>
        </a:defRPr>
      </a:lvl2pPr>
      <a:lvl3pPr marL="489888" indent="-244944" algn="l" defTabSz="1149408" rtl="0" eaLnBrk="1" latinLnBrk="0" hangingPunct="1">
        <a:lnSpc>
          <a:spcPct val="100000"/>
        </a:lnSpc>
        <a:spcBef>
          <a:spcPts val="0"/>
        </a:spcBef>
        <a:spcAft>
          <a:spcPts val="272"/>
        </a:spcAft>
        <a:buClrTx/>
        <a:buFont typeface="Arial" panose="020B0604020202020204" pitchFamily="34" charset="0"/>
        <a:buChar char="–"/>
        <a:defRPr sz="1633" kern="1200">
          <a:solidFill>
            <a:schemeClr val="tx1"/>
          </a:solidFill>
          <a:latin typeface="+mn-lt"/>
          <a:ea typeface="+mn-ea"/>
          <a:cs typeface="+mn-cs"/>
        </a:defRPr>
      </a:lvl3pPr>
      <a:lvl4pPr marL="734832" indent="-244944" algn="l" defTabSz="1149408" rtl="0" eaLnBrk="1" latinLnBrk="0" hangingPunct="1">
        <a:lnSpc>
          <a:spcPct val="100000"/>
        </a:lnSpc>
        <a:spcBef>
          <a:spcPts val="0"/>
        </a:spcBef>
        <a:spcAft>
          <a:spcPts val="272"/>
        </a:spcAft>
        <a:buClrTx/>
        <a:buFont typeface="Arial" panose="020B0604020202020204" pitchFamily="34" charset="0"/>
        <a:buChar char="–"/>
        <a:defRPr sz="1633" kern="1200">
          <a:solidFill>
            <a:schemeClr val="tx1"/>
          </a:solidFill>
          <a:latin typeface="+mn-lt"/>
          <a:ea typeface="+mn-ea"/>
          <a:cs typeface="+mn-cs"/>
        </a:defRPr>
      </a:lvl4pPr>
      <a:lvl5pPr marL="0" indent="0" algn="l" defTabSz="1149408" rtl="0" eaLnBrk="1" latinLnBrk="0" hangingPunct="1">
        <a:lnSpc>
          <a:spcPct val="100000"/>
        </a:lnSpc>
        <a:spcBef>
          <a:spcPts val="0"/>
        </a:spcBef>
        <a:spcAft>
          <a:spcPts val="272"/>
        </a:spcAft>
        <a:buClr>
          <a:schemeClr val="accent1"/>
        </a:buClr>
        <a:buFont typeface="Arial" panose="020B0604020202020204" pitchFamily="34" charset="0"/>
        <a:buNone/>
        <a:defRPr sz="1814" kern="1200">
          <a:solidFill>
            <a:schemeClr val="tx1"/>
          </a:solidFill>
          <a:latin typeface="+mn-lt"/>
          <a:ea typeface="+mn-ea"/>
          <a:cs typeface="+mn-cs"/>
        </a:defRPr>
      </a:lvl5pPr>
      <a:lvl6pPr marL="0" indent="0" algn="l" defTabSz="1149408" rtl="0" eaLnBrk="1" latinLnBrk="0" hangingPunct="1">
        <a:lnSpc>
          <a:spcPct val="100000"/>
        </a:lnSpc>
        <a:spcBef>
          <a:spcPts val="0"/>
        </a:spcBef>
        <a:spcAft>
          <a:spcPts val="272"/>
        </a:spcAft>
        <a:buClr>
          <a:schemeClr val="accent1"/>
        </a:buClr>
        <a:buFont typeface="Arial" panose="020B0604020202020204" pitchFamily="34" charset="0"/>
        <a:buNone/>
        <a:defRPr sz="1814" kern="1200">
          <a:solidFill>
            <a:schemeClr val="tx1"/>
          </a:solidFill>
          <a:latin typeface="+mn-lt"/>
          <a:ea typeface="+mn-ea"/>
          <a:cs typeface="+mn-cs"/>
        </a:defRPr>
      </a:lvl6pPr>
      <a:lvl7pPr marL="0" indent="0" algn="l" defTabSz="1149408" rtl="0" eaLnBrk="1" latinLnBrk="0" hangingPunct="1">
        <a:lnSpc>
          <a:spcPct val="100000"/>
        </a:lnSpc>
        <a:spcBef>
          <a:spcPts val="0"/>
        </a:spcBef>
        <a:spcAft>
          <a:spcPts val="272"/>
        </a:spcAft>
        <a:buClr>
          <a:schemeClr val="accent1"/>
        </a:buClr>
        <a:buFont typeface="Arial" panose="020B0604020202020204" pitchFamily="34" charset="0"/>
        <a:buNone/>
        <a:defRPr sz="1814" kern="1200">
          <a:solidFill>
            <a:schemeClr val="tx1"/>
          </a:solidFill>
          <a:latin typeface="+mn-lt"/>
          <a:ea typeface="+mn-ea"/>
          <a:cs typeface="+mn-cs"/>
        </a:defRPr>
      </a:lvl7pPr>
      <a:lvl8pPr marL="0" indent="0" algn="l" defTabSz="1149408" rtl="0" eaLnBrk="1" latinLnBrk="0" hangingPunct="1">
        <a:lnSpc>
          <a:spcPct val="100000"/>
        </a:lnSpc>
        <a:spcBef>
          <a:spcPts val="0"/>
        </a:spcBef>
        <a:spcAft>
          <a:spcPts val="272"/>
        </a:spcAft>
        <a:buClr>
          <a:schemeClr val="accent1"/>
        </a:buClr>
        <a:buFont typeface="Arial" panose="020B0604020202020204" pitchFamily="34" charset="0"/>
        <a:buNone/>
        <a:defRPr sz="1814" kern="1200">
          <a:solidFill>
            <a:schemeClr val="tx1"/>
          </a:solidFill>
          <a:latin typeface="+mn-lt"/>
          <a:ea typeface="+mn-ea"/>
          <a:cs typeface="+mn-cs"/>
        </a:defRPr>
      </a:lvl8pPr>
      <a:lvl9pPr marL="0" indent="0" algn="l" defTabSz="1149408" rtl="0" eaLnBrk="1" latinLnBrk="0" hangingPunct="1">
        <a:lnSpc>
          <a:spcPct val="100000"/>
        </a:lnSpc>
        <a:spcBef>
          <a:spcPts val="0"/>
        </a:spcBef>
        <a:spcAft>
          <a:spcPts val="272"/>
        </a:spcAft>
        <a:buClr>
          <a:schemeClr val="accent1"/>
        </a:buClr>
        <a:buFont typeface="Arial" panose="020B0604020202020204" pitchFamily="34" charset="0"/>
        <a:buNone/>
        <a:defRPr sz="1814" kern="1200">
          <a:solidFill>
            <a:schemeClr val="tx1"/>
          </a:solidFill>
          <a:latin typeface="+mn-lt"/>
          <a:ea typeface="+mn-ea"/>
          <a:cs typeface="+mn-cs"/>
        </a:defRPr>
      </a:lvl9pPr>
    </p:bodyStyle>
    <p:otherStyle>
      <a:defPPr>
        <a:defRPr lang="en-US"/>
      </a:defPPr>
      <a:lvl1pPr marL="0" algn="l" defTabSz="1149408" rtl="0" eaLnBrk="1" latinLnBrk="0" hangingPunct="1">
        <a:defRPr sz="2263" kern="1200">
          <a:solidFill>
            <a:schemeClr val="tx1"/>
          </a:solidFill>
          <a:latin typeface="+mn-lt"/>
          <a:ea typeface="+mn-ea"/>
          <a:cs typeface="+mn-cs"/>
        </a:defRPr>
      </a:lvl1pPr>
      <a:lvl2pPr marL="574705" algn="l" defTabSz="1149408" rtl="0" eaLnBrk="1" latinLnBrk="0" hangingPunct="1">
        <a:defRPr sz="2263" kern="1200">
          <a:solidFill>
            <a:schemeClr val="tx1"/>
          </a:solidFill>
          <a:latin typeface="+mn-lt"/>
          <a:ea typeface="+mn-ea"/>
          <a:cs typeface="+mn-cs"/>
        </a:defRPr>
      </a:lvl2pPr>
      <a:lvl3pPr marL="1149408" algn="l" defTabSz="1149408" rtl="0" eaLnBrk="1" latinLnBrk="0" hangingPunct="1">
        <a:defRPr sz="2263" kern="1200">
          <a:solidFill>
            <a:schemeClr val="tx1"/>
          </a:solidFill>
          <a:latin typeface="+mn-lt"/>
          <a:ea typeface="+mn-ea"/>
          <a:cs typeface="+mn-cs"/>
        </a:defRPr>
      </a:lvl3pPr>
      <a:lvl4pPr marL="1724113" algn="l" defTabSz="1149408" rtl="0" eaLnBrk="1" latinLnBrk="0" hangingPunct="1">
        <a:defRPr sz="2263" kern="1200">
          <a:solidFill>
            <a:schemeClr val="tx1"/>
          </a:solidFill>
          <a:latin typeface="+mn-lt"/>
          <a:ea typeface="+mn-ea"/>
          <a:cs typeface="+mn-cs"/>
        </a:defRPr>
      </a:lvl4pPr>
      <a:lvl5pPr marL="2298817" algn="l" defTabSz="1149408" rtl="0" eaLnBrk="1" latinLnBrk="0" hangingPunct="1">
        <a:defRPr sz="2263" kern="1200">
          <a:solidFill>
            <a:schemeClr val="tx1"/>
          </a:solidFill>
          <a:latin typeface="+mn-lt"/>
          <a:ea typeface="+mn-ea"/>
          <a:cs typeface="+mn-cs"/>
        </a:defRPr>
      </a:lvl5pPr>
      <a:lvl6pPr marL="2873522" algn="l" defTabSz="1149408" rtl="0" eaLnBrk="1" latinLnBrk="0" hangingPunct="1">
        <a:defRPr sz="2263" kern="1200">
          <a:solidFill>
            <a:schemeClr val="tx1"/>
          </a:solidFill>
          <a:latin typeface="+mn-lt"/>
          <a:ea typeface="+mn-ea"/>
          <a:cs typeface="+mn-cs"/>
        </a:defRPr>
      </a:lvl6pPr>
      <a:lvl7pPr marL="3448225" algn="l" defTabSz="1149408" rtl="0" eaLnBrk="1" latinLnBrk="0" hangingPunct="1">
        <a:defRPr sz="2263" kern="1200">
          <a:solidFill>
            <a:schemeClr val="tx1"/>
          </a:solidFill>
          <a:latin typeface="+mn-lt"/>
          <a:ea typeface="+mn-ea"/>
          <a:cs typeface="+mn-cs"/>
        </a:defRPr>
      </a:lvl7pPr>
      <a:lvl8pPr marL="4022929" algn="l" defTabSz="1149408" rtl="0" eaLnBrk="1" latinLnBrk="0" hangingPunct="1">
        <a:defRPr sz="2263" kern="1200">
          <a:solidFill>
            <a:schemeClr val="tx1"/>
          </a:solidFill>
          <a:latin typeface="+mn-lt"/>
          <a:ea typeface="+mn-ea"/>
          <a:cs typeface="+mn-cs"/>
        </a:defRPr>
      </a:lvl8pPr>
      <a:lvl9pPr marL="4597632" algn="l" defTabSz="1149408" rtl="0" eaLnBrk="1" latinLnBrk="0" hangingPunct="1">
        <a:defRPr sz="2263"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4348">
          <p15:clr>
            <a:srgbClr val="FBAE4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openxmlformats.org/officeDocument/2006/relationships/image" Target="../media/image65.png"/><Relationship Id="rId3" Type="http://schemas.openxmlformats.org/officeDocument/2006/relationships/tags" Target="../tags/tag98.xml"/><Relationship Id="rId7" Type="http://schemas.openxmlformats.org/officeDocument/2006/relationships/slideLayout" Target="../slideLayouts/slideLayout15.xml"/><Relationship Id="rId12" Type="http://schemas.openxmlformats.org/officeDocument/2006/relationships/image" Target="../media/image64.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image" Target="../media/image63.png"/><Relationship Id="rId5" Type="http://schemas.openxmlformats.org/officeDocument/2006/relationships/tags" Target="../tags/tag100.xml"/><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tags" Target="../tags/tag99.xml"/><Relationship Id="rId9" Type="http://schemas.openxmlformats.org/officeDocument/2006/relationships/image" Target="../media/image61.emf"/><Relationship Id="rId14" Type="http://schemas.openxmlformats.org/officeDocument/2006/relationships/image" Target="../media/image66.svg"/></Relationships>
</file>

<file path=ppt/slides/_rels/slide1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5.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1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sv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76.png"/><Relationship Id="rId11" Type="http://schemas.openxmlformats.org/officeDocument/2006/relationships/image" Target="../media/image81.svg"/><Relationship Id="rId5" Type="http://schemas.openxmlformats.org/officeDocument/2006/relationships/image" Target="../media/image75.sv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svg"/></Relationships>
</file>

<file path=ppt/slides/_rels/slide1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hyperlink" Target="http://www.menti.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87.png"/><Relationship Id="rId18" Type="http://schemas.openxmlformats.org/officeDocument/2006/relationships/image" Target="../media/image49.jpeg"/><Relationship Id="rId3" Type="http://schemas.openxmlformats.org/officeDocument/2006/relationships/image" Target="../media/image83.svg"/><Relationship Id="rId7" Type="http://schemas.openxmlformats.org/officeDocument/2006/relationships/image" Target="../media/image66.svg"/><Relationship Id="rId12" Type="http://schemas.openxmlformats.org/officeDocument/2006/relationships/image" Target="../media/image86.png"/><Relationship Id="rId17" Type="http://schemas.openxmlformats.org/officeDocument/2006/relationships/image" Target="../media/image26.png"/><Relationship Id="rId2" Type="http://schemas.openxmlformats.org/officeDocument/2006/relationships/image" Target="../media/image82.png"/><Relationship Id="rId16" Type="http://schemas.openxmlformats.org/officeDocument/2006/relationships/image" Target="../media/image88.png"/><Relationship Id="rId1" Type="http://schemas.openxmlformats.org/officeDocument/2006/relationships/slideLayout" Target="../slideLayouts/slideLayout15.xml"/><Relationship Id="rId6" Type="http://schemas.openxmlformats.org/officeDocument/2006/relationships/image" Target="../media/image65.png"/><Relationship Id="rId11" Type="http://schemas.openxmlformats.org/officeDocument/2006/relationships/image" Target="../media/image41.png"/><Relationship Id="rId5" Type="http://schemas.openxmlformats.org/officeDocument/2006/relationships/image" Target="../media/image85.svg"/><Relationship Id="rId15" Type="http://schemas.openxmlformats.org/officeDocument/2006/relationships/image" Target="../media/image46.jpeg"/><Relationship Id="rId10" Type="http://schemas.openxmlformats.org/officeDocument/2006/relationships/image" Target="../media/image42.jpeg"/><Relationship Id="rId4" Type="http://schemas.openxmlformats.org/officeDocument/2006/relationships/image" Target="../media/image84.png"/><Relationship Id="rId9" Type="http://schemas.openxmlformats.org/officeDocument/2006/relationships/hyperlink" Target="https://www.innovatefinance.com/wp-content/uploads/2018/07/industry-sandbox-consultation-report.pdf" TargetMode="External"/><Relationship Id="rId14" Type="http://schemas.openxmlformats.org/officeDocument/2006/relationships/image" Target="../media/image45.png"/></Relationships>
</file>

<file path=ppt/slides/_rels/slide2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svg"/><Relationship Id="rId18" Type="http://schemas.openxmlformats.org/officeDocument/2006/relationships/image" Target="../media/image105.png"/><Relationship Id="rId26" Type="http://schemas.openxmlformats.org/officeDocument/2006/relationships/image" Target="../media/image113.png"/><Relationship Id="rId3" Type="http://schemas.openxmlformats.org/officeDocument/2006/relationships/image" Target="../media/image90.svg"/><Relationship Id="rId21" Type="http://schemas.openxmlformats.org/officeDocument/2006/relationships/image" Target="../media/image108.svg"/><Relationship Id="rId7" Type="http://schemas.openxmlformats.org/officeDocument/2006/relationships/image" Target="../media/image94.svg"/><Relationship Id="rId12" Type="http://schemas.openxmlformats.org/officeDocument/2006/relationships/image" Target="../media/image99.png"/><Relationship Id="rId17" Type="http://schemas.openxmlformats.org/officeDocument/2006/relationships/image" Target="../media/image104.svg"/><Relationship Id="rId25" Type="http://schemas.openxmlformats.org/officeDocument/2006/relationships/image" Target="../media/image112.svg"/><Relationship Id="rId2" Type="http://schemas.openxmlformats.org/officeDocument/2006/relationships/image" Target="../media/image89.png"/><Relationship Id="rId16" Type="http://schemas.openxmlformats.org/officeDocument/2006/relationships/image" Target="../media/image103.png"/><Relationship Id="rId20" Type="http://schemas.openxmlformats.org/officeDocument/2006/relationships/image" Target="../media/image107.png"/><Relationship Id="rId29" Type="http://schemas.openxmlformats.org/officeDocument/2006/relationships/hyperlink" Target="https://www.innovatefinance.com/wp-content/uploads/2018/07/industry-sandbox-consultation-report.pdf" TargetMode="External"/><Relationship Id="rId1" Type="http://schemas.openxmlformats.org/officeDocument/2006/relationships/slideLayout" Target="../slideLayouts/slideLayout24.xml"/><Relationship Id="rId6" Type="http://schemas.openxmlformats.org/officeDocument/2006/relationships/image" Target="../media/image93.png"/><Relationship Id="rId11" Type="http://schemas.openxmlformats.org/officeDocument/2006/relationships/image" Target="../media/image98.svg"/><Relationship Id="rId24" Type="http://schemas.openxmlformats.org/officeDocument/2006/relationships/image" Target="../media/image111.png"/><Relationship Id="rId5" Type="http://schemas.openxmlformats.org/officeDocument/2006/relationships/image" Target="../media/image92.svg"/><Relationship Id="rId15" Type="http://schemas.openxmlformats.org/officeDocument/2006/relationships/image" Target="../media/image102.svg"/><Relationship Id="rId23" Type="http://schemas.openxmlformats.org/officeDocument/2006/relationships/image" Target="../media/image110.svg"/><Relationship Id="rId28" Type="http://schemas.openxmlformats.org/officeDocument/2006/relationships/image" Target="../media/image67.png"/><Relationship Id="rId10" Type="http://schemas.openxmlformats.org/officeDocument/2006/relationships/image" Target="../media/image97.png"/><Relationship Id="rId19" Type="http://schemas.openxmlformats.org/officeDocument/2006/relationships/image" Target="../media/image106.svg"/><Relationship Id="rId4" Type="http://schemas.openxmlformats.org/officeDocument/2006/relationships/image" Target="../media/image91.png"/><Relationship Id="rId9" Type="http://schemas.openxmlformats.org/officeDocument/2006/relationships/image" Target="../media/image96.svg"/><Relationship Id="rId14" Type="http://schemas.openxmlformats.org/officeDocument/2006/relationships/image" Target="../media/image101.png"/><Relationship Id="rId22" Type="http://schemas.openxmlformats.org/officeDocument/2006/relationships/image" Target="../media/image109.png"/><Relationship Id="rId27" Type="http://schemas.openxmlformats.org/officeDocument/2006/relationships/image" Target="../media/image114.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15.xml"/><Relationship Id="rId4" Type="http://schemas.openxmlformats.org/officeDocument/2006/relationships/image" Target="../media/image48.svg"/></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18" Type="http://schemas.openxmlformats.org/officeDocument/2006/relationships/image" Target="../media/image35.png"/><Relationship Id="rId26" Type="http://schemas.openxmlformats.org/officeDocument/2006/relationships/image" Target="../media/image43.png"/><Relationship Id="rId3" Type="http://schemas.openxmlformats.org/officeDocument/2006/relationships/image" Target="../media/image20.png"/><Relationship Id="rId21" Type="http://schemas.openxmlformats.org/officeDocument/2006/relationships/image" Target="../media/image38.png"/><Relationship Id="rId34" Type="http://schemas.openxmlformats.org/officeDocument/2006/relationships/image" Target="../media/image51.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42.jpeg"/><Relationship Id="rId33" Type="http://schemas.openxmlformats.org/officeDocument/2006/relationships/image" Target="../media/image50.jpeg"/><Relationship Id="rId2" Type="http://schemas.openxmlformats.org/officeDocument/2006/relationships/image" Target="../media/image19.jpeg"/><Relationship Id="rId16" Type="http://schemas.openxmlformats.org/officeDocument/2006/relationships/image" Target="../media/image33.png"/><Relationship Id="rId20" Type="http://schemas.openxmlformats.org/officeDocument/2006/relationships/image" Target="../media/image37.jpeg"/><Relationship Id="rId29" Type="http://schemas.openxmlformats.org/officeDocument/2006/relationships/image" Target="../media/image46.jpeg"/><Relationship Id="rId1" Type="http://schemas.openxmlformats.org/officeDocument/2006/relationships/slideLayout" Target="../slideLayouts/slideLayout15.xml"/><Relationship Id="rId6" Type="http://schemas.openxmlformats.org/officeDocument/2006/relationships/image" Target="../media/image23.jpeg"/><Relationship Id="rId11" Type="http://schemas.openxmlformats.org/officeDocument/2006/relationships/image" Target="../media/image28.png"/><Relationship Id="rId24" Type="http://schemas.openxmlformats.org/officeDocument/2006/relationships/image" Target="../media/image41.png"/><Relationship Id="rId32" Type="http://schemas.openxmlformats.org/officeDocument/2006/relationships/image" Target="../media/image49.jpeg"/><Relationship Id="rId5" Type="http://schemas.openxmlformats.org/officeDocument/2006/relationships/image" Target="../media/image22.jpeg"/><Relationship Id="rId15" Type="http://schemas.openxmlformats.org/officeDocument/2006/relationships/image" Target="../media/image32.jpeg"/><Relationship Id="rId23" Type="http://schemas.openxmlformats.org/officeDocument/2006/relationships/image" Target="../media/image40.jpeg"/><Relationship Id="rId28" Type="http://schemas.openxmlformats.org/officeDocument/2006/relationships/image" Target="../media/image45.png"/><Relationship Id="rId36" Type="http://schemas.openxmlformats.org/officeDocument/2006/relationships/image" Target="../media/image53.jpeg"/><Relationship Id="rId10" Type="http://schemas.openxmlformats.org/officeDocument/2006/relationships/image" Target="../media/image27.png"/><Relationship Id="rId19" Type="http://schemas.openxmlformats.org/officeDocument/2006/relationships/image" Target="../media/image36.png"/><Relationship Id="rId31" Type="http://schemas.openxmlformats.org/officeDocument/2006/relationships/image" Target="../media/image48.sv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jpeg"/><Relationship Id="rId22" Type="http://schemas.openxmlformats.org/officeDocument/2006/relationships/image" Target="../media/image39.png"/><Relationship Id="rId27" Type="http://schemas.openxmlformats.org/officeDocument/2006/relationships/image" Target="../media/image44.png"/><Relationship Id="rId30" Type="http://schemas.openxmlformats.org/officeDocument/2006/relationships/image" Target="../media/image47.png"/><Relationship Id="rId35" Type="http://schemas.openxmlformats.org/officeDocument/2006/relationships/image" Target="../media/image5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DRAFT%20TECHNICAL%20STANDARDS%20ON%20THE%20PROVISION%20OF%20INVESTMENT%20SERVICES%20AND%20ACTIVITIES%20IN%20THE%20UNION%20BY%20THIRD-COUNTRY%20FIRMS%20UNDER%20MIFID%20II%20AND%20MIFIR" TargetMode="External"/><Relationship Id="rId1" Type="http://schemas.openxmlformats.org/officeDocument/2006/relationships/slideLayout" Target="../slideLayouts/slideLayout15.xml"/><Relationship Id="rId5" Type="http://schemas.openxmlformats.org/officeDocument/2006/relationships/image" Target="../media/image48.sv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45.png"/><Relationship Id="rId1" Type="http://schemas.openxmlformats.org/officeDocument/2006/relationships/slideLayout" Target="../slideLayouts/slideLayout20.xml"/><Relationship Id="rId5" Type="http://schemas.openxmlformats.org/officeDocument/2006/relationships/image" Target="../media/image116.png"/><Relationship Id="rId4" Type="http://schemas.openxmlformats.org/officeDocument/2006/relationships/hyperlink" Target="mailto:Corrina.stokes@jwg-it.eu"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119.jpeg"/><Relationship Id="rId3" Type="http://schemas.openxmlformats.org/officeDocument/2006/relationships/hyperlink" Target="http://www.linkedin.com/groups?mostPopular=&amp;gid=3133911" TargetMode="External"/><Relationship Id="rId7" Type="http://schemas.microsoft.com/office/2007/relationships/hdphoto" Target="../media/hdphoto2.wdp"/><Relationship Id="rId2" Type="http://schemas.openxmlformats.org/officeDocument/2006/relationships/image" Target="../media/image46.jpeg"/><Relationship Id="rId1" Type="http://schemas.openxmlformats.org/officeDocument/2006/relationships/slideLayout" Target="../slideLayouts/slideLayout20.xml"/><Relationship Id="rId6" Type="http://schemas.openxmlformats.org/officeDocument/2006/relationships/image" Target="../media/image118.png"/><Relationship Id="rId5" Type="http://schemas.microsoft.com/office/2007/relationships/hdphoto" Target="../media/hdphoto1.wdp"/><Relationship Id="rId10" Type="http://schemas.openxmlformats.org/officeDocument/2006/relationships/image" Target="../media/image121.jpeg"/><Relationship Id="rId4" Type="http://schemas.openxmlformats.org/officeDocument/2006/relationships/image" Target="../media/image117.png"/><Relationship Id="rId9" Type="http://schemas.openxmlformats.org/officeDocument/2006/relationships/image" Target="../media/image120.jpeg"/></Relationships>
</file>

<file path=ppt/slides/_rels/slide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5.xml"/><Relationship Id="rId5" Type="http://schemas.openxmlformats.org/officeDocument/2006/relationships/image" Target="../media/image57.png"/><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2" Type="http://schemas.openxmlformats.org/officeDocument/2006/relationships/hyperlink" Target="DRAFT%20TECHNICAL%20STANDARDS%20ON%20THE%20PROVISION%20OF%20INVESTMENT%20SERVICES%20AND%20ACTIVITIES%20IN%20THE%20UNION%20BY%20THIRD-COUNTRY%20FIRMS%20UNDER%20MIFID%20II%20AND%20MIFIR" TargetMode="Externa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961" y="2533761"/>
            <a:ext cx="6071002" cy="2636012"/>
          </a:xfrm>
        </p:spPr>
        <p:txBody>
          <a:bodyPr/>
          <a:lstStyle/>
          <a:p>
            <a:pPr algn="ctr"/>
            <a:r>
              <a:rPr lang="en-GB" sz="3600" dirty="0">
                <a:latin typeface="Century Gothic"/>
              </a:rPr>
              <a:t>RRDS 24: </a:t>
            </a:r>
            <a:r>
              <a:rPr lang="en-GB" sz="3600" dirty="0">
                <a:latin typeface="Century Gothic"/>
                <a:ea typeface="+mj-lt"/>
                <a:cs typeface="+mj-lt"/>
              </a:rPr>
              <a:t>UK EMIR DRR project launch</a:t>
            </a:r>
            <a:endParaRPr lang="en-GB" sz="3600" b="0" dirty="0">
              <a:latin typeface="Century Gothic"/>
            </a:endParaRPr>
          </a:p>
        </p:txBody>
      </p:sp>
      <p:sp>
        <p:nvSpPr>
          <p:cNvPr id="4" name="Content Placeholder 3"/>
          <p:cNvSpPr>
            <a:spLocks noGrp="1"/>
          </p:cNvSpPr>
          <p:nvPr>
            <p:ph sz="quarter" idx="10"/>
          </p:nvPr>
        </p:nvSpPr>
        <p:spPr>
          <a:xfrm>
            <a:off x="6156960" y="4757999"/>
            <a:ext cx="5652257" cy="411774"/>
          </a:xfrm>
        </p:spPr>
        <p:txBody>
          <a:bodyPr>
            <a:noAutofit/>
          </a:bodyPr>
          <a:lstStyle/>
          <a:p>
            <a:pPr algn="ctr"/>
            <a:r>
              <a:rPr lang="en-GB" sz="3600" dirty="0"/>
              <a:t>16 July 2020</a:t>
            </a:r>
          </a:p>
        </p:txBody>
      </p:sp>
    </p:spTree>
    <p:extLst>
      <p:ext uri="{BB962C8B-B14F-4D97-AF65-F5344CB8AC3E}">
        <p14:creationId xmlns:p14="http://schemas.microsoft.com/office/powerpoint/2010/main" val="1255822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937F36-ECFF-4B6F-B4EF-B22054764656}"/>
              </a:ext>
            </a:extLst>
          </p:cNvPr>
          <p:cNvSpPr>
            <a:spLocks noGrp="1"/>
          </p:cNvSpPr>
          <p:nvPr>
            <p:ph idx="13"/>
          </p:nvPr>
        </p:nvSpPr>
        <p:spPr/>
        <p:txBody>
          <a:bodyPr/>
          <a:lstStyle/>
          <a:p>
            <a:r>
              <a:rPr lang="en-GB" dirty="0"/>
              <a:t>Planning</a:t>
            </a:r>
          </a:p>
          <a:p>
            <a:pPr lvl="1"/>
            <a:r>
              <a:rPr lang="en-GB" dirty="0"/>
              <a:t>1:1 meetings with ISDA + 5 firms to detail project workplan proposal (shared today)</a:t>
            </a:r>
          </a:p>
          <a:p>
            <a:pPr lvl="1"/>
            <a:r>
              <a:rPr lang="en-GB" dirty="0"/>
              <a:t>Developed resource estimates and refined deliverables</a:t>
            </a:r>
          </a:p>
          <a:p>
            <a:pPr lvl="1"/>
            <a:r>
              <a:rPr lang="en-GB" dirty="0"/>
              <a:t>Requested &amp; received 1 programme management/ BA proposal </a:t>
            </a:r>
          </a:p>
          <a:p>
            <a:pPr lvl="1"/>
            <a:r>
              <a:rPr lang="en-GB" dirty="0"/>
              <a:t>Defined go/ no-go mechanics</a:t>
            </a:r>
          </a:p>
          <a:p>
            <a:r>
              <a:rPr lang="en-GB" dirty="0"/>
              <a:t>Governance</a:t>
            </a:r>
          </a:p>
          <a:p>
            <a:pPr lvl="1"/>
            <a:r>
              <a:rPr lang="en-GB" dirty="0"/>
              <a:t>10 June FCA, BoE, ISDA meeting to discuss project observation</a:t>
            </a:r>
          </a:p>
          <a:p>
            <a:pPr lvl="1"/>
            <a:r>
              <a:rPr lang="en-GB" dirty="0"/>
              <a:t>2 July project update to EC, ECB, ESAs at Frankfurt Group Meeting </a:t>
            </a:r>
          </a:p>
          <a:p>
            <a:pPr lvl="1"/>
            <a:r>
              <a:rPr lang="en-GB" dirty="0"/>
              <a:t>16 July BoE, FCA follow-up with commitment to a form of words by 29 July</a:t>
            </a:r>
          </a:p>
          <a:p>
            <a:pPr lvl="1"/>
            <a:r>
              <a:rPr lang="en-GB" dirty="0"/>
              <a:t>EC meeting to explore possible synergies with EMIR MRER project in progress  </a:t>
            </a:r>
          </a:p>
          <a:p>
            <a:r>
              <a:rPr lang="en-GB" dirty="0"/>
              <a:t>Business case/ funding</a:t>
            </a:r>
          </a:p>
          <a:p>
            <a:pPr lvl="1"/>
            <a:r>
              <a:rPr lang="en-GB" dirty="0"/>
              <a:t>Refined benefits table</a:t>
            </a:r>
          </a:p>
          <a:p>
            <a:pPr lvl="1"/>
            <a:r>
              <a:rPr lang="en-GB" dirty="0"/>
              <a:t>Set prices for TRs, CCP, Service providers</a:t>
            </a:r>
          </a:p>
          <a:p>
            <a:pPr lvl="1"/>
            <a:r>
              <a:rPr lang="en-GB" dirty="0"/>
              <a:t>Circulated executive summary of the project to key stakeholders in firms + TRs</a:t>
            </a:r>
          </a:p>
          <a:p>
            <a:r>
              <a:rPr lang="en-GB" dirty="0"/>
              <a:t>Standards</a:t>
            </a:r>
          </a:p>
          <a:p>
            <a:pPr lvl="1"/>
            <a:r>
              <a:rPr lang="en-GB" dirty="0"/>
              <a:t>19 June ISO TC 68 AG2 / BoE standards discussion for regulatory reporting </a:t>
            </a:r>
          </a:p>
          <a:p>
            <a:pPr lvl="1"/>
            <a:r>
              <a:rPr lang="en-GB" dirty="0"/>
              <a:t>1 July SWIFT, BIAN, ISO TC 37, ISDA  Standards Gaps and opportunities meeting to identify potential models of leveraging multiple industry standards for EMIR Refit regulatory reporting</a:t>
            </a:r>
          </a:p>
          <a:p>
            <a:pPr lvl="1"/>
            <a:r>
              <a:rPr lang="en-GB" dirty="0"/>
              <a:t>July – SBVR/IDSA EMIR regulatory text disambiguation and tooling conversations</a:t>
            </a:r>
          </a:p>
        </p:txBody>
      </p:sp>
      <p:sp>
        <p:nvSpPr>
          <p:cNvPr id="3" name="Content Placeholder 2">
            <a:extLst>
              <a:ext uri="{FF2B5EF4-FFF2-40B4-BE49-F238E27FC236}">
                <a16:creationId xmlns:a16="http://schemas.microsoft.com/office/drawing/2014/main" id="{0973DA43-2215-427F-9DAE-FACDCAD1535C}"/>
              </a:ext>
            </a:extLst>
          </p:cNvPr>
          <p:cNvSpPr>
            <a:spLocks noGrp="1"/>
          </p:cNvSpPr>
          <p:nvPr>
            <p:ph idx="14"/>
          </p:nvPr>
        </p:nvSpPr>
        <p:spPr/>
        <p:txBody>
          <a:bodyPr/>
          <a:lstStyle/>
          <a:p>
            <a:r>
              <a:rPr lang="en-GB" dirty="0"/>
              <a:t>Progress since 2 June RRDS meeting</a:t>
            </a:r>
          </a:p>
        </p:txBody>
      </p:sp>
    </p:spTree>
    <p:extLst>
      <p:ext uri="{BB962C8B-B14F-4D97-AF65-F5344CB8AC3E}">
        <p14:creationId xmlns:p14="http://schemas.microsoft.com/office/powerpoint/2010/main" val="272869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fade">
                                      <p:cBhvr>
                                        <p:cTn id="33" dur="500"/>
                                        <p:tgtEl>
                                          <p:spTgt spid="2">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fade">
                                      <p:cBhvr>
                                        <p:cTn id="36" dur="500"/>
                                        <p:tgtEl>
                                          <p:spTgt spid="2">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Effect transition="in" filter="fade">
                                      <p:cBhvr>
                                        <p:cTn id="41" dur="500"/>
                                        <p:tgtEl>
                                          <p:spTgt spid="2">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
                                            <p:txEl>
                                              <p:pRg st="11" end="11"/>
                                            </p:txEl>
                                          </p:spTgt>
                                        </p:tgtEl>
                                        <p:attrNameLst>
                                          <p:attrName>style.visibility</p:attrName>
                                        </p:attrNameLst>
                                      </p:cBhvr>
                                      <p:to>
                                        <p:strVal val="visible"/>
                                      </p:to>
                                    </p:set>
                                    <p:animEffect transition="in" filter="fade">
                                      <p:cBhvr>
                                        <p:cTn id="44" dur="500"/>
                                        <p:tgtEl>
                                          <p:spTgt spid="2">
                                            <p:txEl>
                                              <p:pRg st="11" end="1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animEffect transition="in" filter="fade">
                                      <p:cBhvr>
                                        <p:cTn id="47" dur="500"/>
                                        <p:tgtEl>
                                          <p:spTgt spid="2">
                                            <p:txEl>
                                              <p:pRg st="12" end="1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
                                            <p:txEl>
                                              <p:pRg st="13" end="13"/>
                                            </p:txEl>
                                          </p:spTgt>
                                        </p:tgtEl>
                                        <p:attrNameLst>
                                          <p:attrName>style.visibility</p:attrName>
                                        </p:attrNameLst>
                                      </p:cBhvr>
                                      <p:to>
                                        <p:strVal val="visible"/>
                                      </p:to>
                                    </p:set>
                                    <p:animEffect transition="in" filter="fade">
                                      <p:cBhvr>
                                        <p:cTn id="50" dur="500"/>
                                        <p:tgtEl>
                                          <p:spTgt spid="2">
                                            <p:txEl>
                                              <p:pRg st="13" end="1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
                                            <p:txEl>
                                              <p:pRg st="14" end="14"/>
                                            </p:txEl>
                                          </p:spTgt>
                                        </p:tgtEl>
                                        <p:attrNameLst>
                                          <p:attrName>style.visibility</p:attrName>
                                        </p:attrNameLst>
                                      </p:cBhvr>
                                      <p:to>
                                        <p:strVal val="visible"/>
                                      </p:to>
                                    </p:set>
                                    <p:animEffect transition="in" filter="fade">
                                      <p:cBhvr>
                                        <p:cTn id="55" dur="500"/>
                                        <p:tgtEl>
                                          <p:spTgt spid="2">
                                            <p:txEl>
                                              <p:pRg st="14" end="14"/>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
                                            <p:txEl>
                                              <p:pRg st="15" end="15"/>
                                            </p:txEl>
                                          </p:spTgt>
                                        </p:tgtEl>
                                        <p:attrNameLst>
                                          <p:attrName>style.visibility</p:attrName>
                                        </p:attrNameLst>
                                      </p:cBhvr>
                                      <p:to>
                                        <p:strVal val="visible"/>
                                      </p:to>
                                    </p:set>
                                    <p:animEffect transition="in" filter="fade">
                                      <p:cBhvr>
                                        <p:cTn id="58" dur="500"/>
                                        <p:tgtEl>
                                          <p:spTgt spid="2">
                                            <p:txEl>
                                              <p:pRg st="15" end="15"/>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
                                            <p:txEl>
                                              <p:pRg st="16" end="16"/>
                                            </p:txEl>
                                          </p:spTgt>
                                        </p:tgtEl>
                                        <p:attrNameLst>
                                          <p:attrName>style.visibility</p:attrName>
                                        </p:attrNameLst>
                                      </p:cBhvr>
                                      <p:to>
                                        <p:strVal val="visible"/>
                                      </p:to>
                                    </p:set>
                                    <p:animEffect transition="in" filter="fade">
                                      <p:cBhvr>
                                        <p:cTn id="61" dur="500"/>
                                        <p:tgtEl>
                                          <p:spTgt spid="2">
                                            <p:txEl>
                                              <p:pRg st="16" end="16"/>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
                                            <p:txEl>
                                              <p:pRg st="17" end="17"/>
                                            </p:txEl>
                                          </p:spTgt>
                                        </p:tgtEl>
                                        <p:attrNameLst>
                                          <p:attrName>style.visibility</p:attrName>
                                        </p:attrNameLst>
                                      </p:cBhvr>
                                      <p:to>
                                        <p:strVal val="visible"/>
                                      </p:to>
                                    </p:set>
                                    <p:animEffect transition="in" filter="fade">
                                      <p:cBhvr>
                                        <p:cTn id="64"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DB212F-DA36-4850-9DEA-449E19F27B88}"/>
              </a:ext>
            </a:extLst>
          </p:cNvPr>
          <p:cNvSpPr>
            <a:spLocks noGrp="1"/>
          </p:cNvSpPr>
          <p:nvPr>
            <p:ph idx="1"/>
          </p:nvPr>
        </p:nvSpPr>
        <p:spPr/>
        <p:txBody>
          <a:bodyPr/>
          <a:lstStyle/>
          <a:p>
            <a:r>
              <a:rPr lang="en-GB" dirty="0"/>
              <a:t>Progress update</a:t>
            </a:r>
          </a:p>
          <a:p>
            <a:r>
              <a:rPr lang="en-GB" dirty="0"/>
              <a:t>Plan &amp; potential barriers</a:t>
            </a:r>
          </a:p>
          <a:p>
            <a:r>
              <a:rPr lang="en-GB" dirty="0"/>
              <a:t>Governance </a:t>
            </a:r>
          </a:p>
          <a:p>
            <a:r>
              <a:rPr lang="en-GB" dirty="0"/>
              <a:t>Business case</a:t>
            </a:r>
          </a:p>
          <a:p>
            <a:r>
              <a:rPr lang="en-GB" dirty="0"/>
              <a:t>Next steps</a:t>
            </a:r>
          </a:p>
        </p:txBody>
      </p:sp>
      <p:sp>
        <p:nvSpPr>
          <p:cNvPr id="3" name="Title 2">
            <a:extLst>
              <a:ext uri="{FF2B5EF4-FFF2-40B4-BE49-F238E27FC236}">
                <a16:creationId xmlns:a16="http://schemas.microsoft.com/office/drawing/2014/main" id="{3B371462-0B3E-4AC4-A503-F7CA2FFEF384}"/>
              </a:ext>
            </a:extLst>
          </p:cNvPr>
          <p:cNvSpPr>
            <a:spLocks noGrp="1"/>
          </p:cNvSpPr>
          <p:nvPr>
            <p:ph type="title"/>
          </p:nvPr>
        </p:nvSpPr>
        <p:spPr/>
        <p:txBody>
          <a:bodyPr/>
          <a:lstStyle/>
          <a:p>
            <a:r>
              <a:rPr lang="en-GB" dirty="0"/>
              <a:t>Agenda</a:t>
            </a:r>
          </a:p>
        </p:txBody>
      </p:sp>
      <p:sp>
        <p:nvSpPr>
          <p:cNvPr id="4" name="Rectangle 3">
            <a:extLst>
              <a:ext uri="{FF2B5EF4-FFF2-40B4-BE49-F238E27FC236}">
                <a16:creationId xmlns:a16="http://schemas.microsoft.com/office/drawing/2014/main" id="{3CC218FA-1028-48F8-BD35-859DBE821090}"/>
              </a:ext>
            </a:extLst>
          </p:cNvPr>
          <p:cNvSpPr/>
          <p:nvPr/>
        </p:nvSpPr>
        <p:spPr>
          <a:xfrm>
            <a:off x="171796" y="1287177"/>
            <a:ext cx="6928134" cy="417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26641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6C06-788C-4B4C-B654-C63583442532}"/>
              </a:ext>
            </a:extLst>
          </p:cNvPr>
          <p:cNvSpPr>
            <a:spLocks noGrp="1"/>
          </p:cNvSpPr>
          <p:nvPr>
            <p:ph type="title"/>
          </p:nvPr>
        </p:nvSpPr>
        <p:spPr/>
        <p:txBody>
          <a:bodyPr>
            <a:normAutofit/>
          </a:bodyPr>
          <a:lstStyle/>
          <a:p>
            <a:r>
              <a:rPr lang="en-GB" sz="2400" dirty="0">
                <a:latin typeface="+mn-lt"/>
              </a:rPr>
              <a:t>Detailed plan </a:t>
            </a:r>
          </a:p>
        </p:txBody>
      </p:sp>
      <p:pic>
        <p:nvPicPr>
          <p:cNvPr id="70" name="Picture 69">
            <a:extLst>
              <a:ext uri="{FF2B5EF4-FFF2-40B4-BE49-F238E27FC236}">
                <a16:creationId xmlns:a16="http://schemas.microsoft.com/office/drawing/2014/main" id="{9165D8C2-3576-4EE4-8766-116B3EDF78E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2880" y="1202954"/>
            <a:ext cx="11593438" cy="2637181"/>
          </a:xfrm>
          <a:prstGeom prst="rect">
            <a:avLst/>
          </a:prstGeom>
          <a:solidFill>
            <a:schemeClr val="bg1"/>
          </a:solidFill>
          <a:ln>
            <a:noFill/>
          </a:ln>
        </p:spPr>
      </p:pic>
      <p:sp>
        <p:nvSpPr>
          <p:cNvPr id="62" name="Content Placeholder 1">
            <a:extLst>
              <a:ext uri="{FF2B5EF4-FFF2-40B4-BE49-F238E27FC236}">
                <a16:creationId xmlns:a16="http://schemas.microsoft.com/office/drawing/2014/main" id="{D3566E44-9F16-4E16-835A-667B41157763}"/>
              </a:ext>
            </a:extLst>
          </p:cNvPr>
          <p:cNvSpPr>
            <a:spLocks noGrp="1"/>
          </p:cNvSpPr>
          <p:nvPr>
            <p:ph idx="1"/>
          </p:nvPr>
        </p:nvSpPr>
        <p:spPr>
          <a:xfrm>
            <a:off x="701336" y="4281502"/>
            <a:ext cx="11074981" cy="2095216"/>
          </a:xfrm>
        </p:spPr>
        <p:txBody>
          <a:bodyPr>
            <a:normAutofit/>
          </a:bodyPr>
          <a:lstStyle/>
          <a:p>
            <a:r>
              <a:rPr lang="en-GB" dirty="0"/>
              <a:t>Focused plan to make the best use of precious resource from firms and their suppliers</a:t>
            </a:r>
          </a:p>
          <a:p>
            <a:r>
              <a:rPr lang="en-GB" dirty="0"/>
              <a:t>We are able to execute the full OTC product set in 9 months</a:t>
            </a:r>
          </a:p>
          <a:p>
            <a:r>
              <a:rPr lang="en-GB" dirty="0"/>
              <a:t>Most complex asset classes will be saved for last to leverage strong foundations</a:t>
            </a:r>
          </a:p>
          <a:p>
            <a:r>
              <a:rPr lang="en-GB" dirty="0"/>
              <a:t>Dedicated project manager and BA will support efforts across all asset classes</a:t>
            </a:r>
          </a:p>
          <a:p>
            <a:r>
              <a:rPr lang="en-GB" dirty="0"/>
              <a:t>Need to get going this summer to hit EMIR implementation targets</a:t>
            </a:r>
          </a:p>
        </p:txBody>
      </p:sp>
    </p:spTree>
    <p:extLst>
      <p:ext uri="{BB962C8B-B14F-4D97-AF65-F5344CB8AC3E}">
        <p14:creationId xmlns:p14="http://schemas.microsoft.com/office/powerpoint/2010/main" val="88391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animEffect transition="in" filter="fade">
                                      <p:cBhvr>
                                        <p:cTn id="7" dur="500"/>
                                        <p:tgtEl>
                                          <p:spTgt spid="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
                                            <p:txEl>
                                              <p:pRg st="1" end="1"/>
                                            </p:txEl>
                                          </p:spTgt>
                                        </p:tgtEl>
                                        <p:attrNameLst>
                                          <p:attrName>style.visibility</p:attrName>
                                        </p:attrNameLst>
                                      </p:cBhvr>
                                      <p:to>
                                        <p:strVal val="visible"/>
                                      </p:to>
                                    </p:set>
                                    <p:animEffect transition="in" filter="fade">
                                      <p:cBhvr>
                                        <p:cTn id="12" dur="500"/>
                                        <p:tgtEl>
                                          <p:spTgt spid="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2">
                                            <p:txEl>
                                              <p:pRg st="2" end="2"/>
                                            </p:txEl>
                                          </p:spTgt>
                                        </p:tgtEl>
                                        <p:attrNameLst>
                                          <p:attrName>style.visibility</p:attrName>
                                        </p:attrNameLst>
                                      </p:cBhvr>
                                      <p:to>
                                        <p:strVal val="visible"/>
                                      </p:to>
                                    </p:set>
                                    <p:animEffect transition="in" filter="fade">
                                      <p:cBhvr>
                                        <p:cTn id="17" dur="500"/>
                                        <p:tgtEl>
                                          <p:spTgt spid="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2">
                                            <p:txEl>
                                              <p:pRg st="3" end="3"/>
                                            </p:txEl>
                                          </p:spTgt>
                                        </p:tgtEl>
                                        <p:attrNameLst>
                                          <p:attrName>style.visibility</p:attrName>
                                        </p:attrNameLst>
                                      </p:cBhvr>
                                      <p:to>
                                        <p:strVal val="visible"/>
                                      </p:to>
                                    </p:set>
                                    <p:animEffect transition="in" filter="fade">
                                      <p:cBhvr>
                                        <p:cTn id="22" dur="500"/>
                                        <p:tgtEl>
                                          <p:spTgt spid="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2">
                                            <p:txEl>
                                              <p:pRg st="4" end="4"/>
                                            </p:txEl>
                                          </p:spTgt>
                                        </p:tgtEl>
                                        <p:attrNameLst>
                                          <p:attrName>style.visibility</p:attrName>
                                        </p:attrNameLst>
                                      </p:cBhvr>
                                      <p:to>
                                        <p:strVal val="visible"/>
                                      </p:to>
                                    </p:set>
                                    <p:animEffect transition="in" filter="fade">
                                      <p:cBhvr>
                                        <p:cTn id="27" dur="500"/>
                                        <p:tgtEl>
                                          <p:spTgt spid="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6C06-788C-4B4C-B654-C63583442532}"/>
              </a:ext>
            </a:extLst>
          </p:cNvPr>
          <p:cNvSpPr>
            <a:spLocks noGrp="1"/>
          </p:cNvSpPr>
          <p:nvPr>
            <p:ph type="title"/>
          </p:nvPr>
        </p:nvSpPr>
        <p:spPr/>
        <p:txBody>
          <a:bodyPr>
            <a:normAutofit/>
          </a:bodyPr>
          <a:lstStyle/>
          <a:p>
            <a:r>
              <a:rPr lang="en-GB" sz="2400" dirty="0">
                <a:latin typeface="+mn-lt"/>
              </a:rPr>
              <a:t>Project approach overview</a:t>
            </a:r>
          </a:p>
        </p:txBody>
      </p:sp>
      <p:sp>
        <p:nvSpPr>
          <p:cNvPr id="8" name="OTLSHAPE_TB_00000000000000000000000000000000_ScaleContainer">
            <a:extLst>
              <a:ext uri="{FF2B5EF4-FFF2-40B4-BE49-F238E27FC236}">
                <a16:creationId xmlns:a16="http://schemas.microsoft.com/office/drawing/2014/main" id="{D13931E5-B789-4EFA-8317-05CA128A8A28}"/>
              </a:ext>
            </a:extLst>
          </p:cNvPr>
          <p:cNvSpPr/>
          <p:nvPr>
            <p:custDataLst>
              <p:tags r:id="rId1"/>
            </p:custDataLst>
          </p:nvPr>
        </p:nvSpPr>
        <p:spPr>
          <a:xfrm>
            <a:off x="1918536" y="5987862"/>
            <a:ext cx="8602574" cy="185439"/>
          </a:xfrm>
          <a:prstGeom prst="roundRect">
            <a:avLst/>
          </a:prstGeom>
          <a:solidFill>
            <a:srgbClr val="3682A2"/>
          </a:soli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9" name="OTLSHAPE_TB_00000000000000000000000000000000_ScaleMarking1">
            <a:extLst>
              <a:ext uri="{FF2B5EF4-FFF2-40B4-BE49-F238E27FC236}">
                <a16:creationId xmlns:a16="http://schemas.microsoft.com/office/drawing/2014/main" id="{CC22F114-CB38-4491-A683-355139B5661B}"/>
              </a:ext>
            </a:extLst>
          </p:cNvPr>
          <p:cNvSpPr txBox="1"/>
          <p:nvPr>
            <p:custDataLst>
              <p:tags r:id="rId2"/>
            </p:custDataLst>
          </p:nvPr>
        </p:nvSpPr>
        <p:spPr>
          <a:xfrm>
            <a:off x="3247147" y="6331934"/>
            <a:ext cx="205035" cy="102300"/>
          </a:xfrm>
          <a:prstGeom prst="rect">
            <a:avLst/>
          </a:prstGeom>
          <a:noFill/>
        </p:spPr>
        <p:txBody>
          <a:bodyPr vert="horz" wrap="none" lIns="0" tIns="0" rIns="0" bIns="0" rtlCol="0" anchor="ctr" anchorCtr="0">
            <a:noAutofit/>
          </a:bodyPr>
          <a:lstStyle/>
          <a:p>
            <a:r>
              <a:rPr lang="en-US" sz="731" b="1" spc="-7" dirty="0">
                <a:solidFill>
                  <a:schemeClr val="tx2"/>
                </a:solidFill>
                <a:latin typeface="Century Gothic" panose="020B0502020202020204" pitchFamily="34" charset="0"/>
              </a:rPr>
              <a:t>2019</a:t>
            </a:r>
          </a:p>
        </p:txBody>
      </p:sp>
      <p:sp>
        <p:nvSpPr>
          <p:cNvPr id="10" name="OTLSHAPE_M_e1997830e9164f1897ba2794adf520f5_Shape">
            <a:extLst>
              <a:ext uri="{FF2B5EF4-FFF2-40B4-BE49-F238E27FC236}">
                <a16:creationId xmlns:a16="http://schemas.microsoft.com/office/drawing/2014/main" id="{70E13E16-A509-4B19-BF7E-57D9FD81AD05}"/>
              </a:ext>
            </a:extLst>
          </p:cNvPr>
          <p:cNvSpPr/>
          <p:nvPr>
            <p:custDataLst>
              <p:tags r:id="rId3"/>
            </p:custDataLst>
          </p:nvPr>
        </p:nvSpPr>
        <p:spPr>
          <a:xfrm>
            <a:off x="3213458" y="6172378"/>
            <a:ext cx="122320" cy="129807"/>
          </a:xfrm>
          <a:prstGeom prst="chevron">
            <a:avLst>
              <a:gd name="adj" fmla="val 30000"/>
            </a:avLst>
          </a:prstGeom>
          <a:solidFill>
            <a:srgbClr val="F49D00"/>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solidFill>
                <a:schemeClr val="tx1"/>
              </a:solidFill>
            </a:endParaRPr>
          </a:p>
        </p:txBody>
      </p:sp>
      <p:sp>
        <p:nvSpPr>
          <p:cNvPr id="11" name="TextBox 10">
            <a:extLst>
              <a:ext uri="{FF2B5EF4-FFF2-40B4-BE49-F238E27FC236}">
                <a16:creationId xmlns:a16="http://schemas.microsoft.com/office/drawing/2014/main" id="{00993262-D5D7-423D-8166-0376DEE17956}"/>
              </a:ext>
            </a:extLst>
          </p:cNvPr>
          <p:cNvSpPr txBox="1"/>
          <p:nvPr/>
        </p:nvSpPr>
        <p:spPr>
          <a:xfrm>
            <a:off x="2123018" y="5974887"/>
            <a:ext cx="338889" cy="367537"/>
          </a:xfrm>
          <a:prstGeom prst="rect">
            <a:avLst/>
          </a:prstGeom>
          <a:noFill/>
        </p:spPr>
        <p:txBody>
          <a:bodyPr wrap="square" rtlCol="0">
            <a:spAutoFit/>
          </a:bodyPr>
          <a:lstStyle/>
          <a:p>
            <a:pPr algn="ctr"/>
            <a:r>
              <a:rPr lang="en-GB" sz="894" dirty="0">
                <a:solidFill>
                  <a:schemeClr val="bg1"/>
                </a:solidFill>
                <a:latin typeface="Century Gothic" panose="020B0502020202020204" pitchFamily="34" charset="0"/>
              </a:rPr>
              <a:t>Q4</a:t>
            </a:r>
            <a:endParaRPr lang="en-US" sz="894" dirty="0">
              <a:solidFill>
                <a:schemeClr val="bg1"/>
              </a:solidFill>
              <a:latin typeface="Century Gothic" panose="020B0502020202020204" pitchFamily="34" charset="0"/>
            </a:endParaRPr>
          </a:p>
        </p:txBody>
      </p:sp>
      <p:sp>
        <p:nvSpPr>
          <p:cNvPr id="12" name="TextBox 11">
            <a:extLst>
              <a:ext uri="{FF2B5EF4-FFF2-40B4-BE49-F238E27FC236}">
                <a16:creationId xmlns:a16="http://schemas.microsoft.com/office/drawing/2014/main" id="{8EAE5CC6-1646-4C5D-B066-A18AC48DFDF5}"/>
              </a:ext>
            </a:extLst>
          </p:cNvPr>
          <p:cNvSpPr txBox="1"/>
          <p:nvPr/>
        </p:nvSpPr>
        <p:spPr>
          <a:xfrm>
            <a:off x="4011540" y="5975000"/>
            <a:ext cx="338889" cy="367537"/>
          </a:xfrm>
          <a:prstGeom prst="rect">
            <a:avLst/>
          </a:prstGeom>
          <a:noFill/>
        </p:spPr>
        <p:txBody>
          <a:bodyPr wrap="square" rtlCol="0">
            <a:spAutoFit/>
          </a:bodyPr>
          <a:lstStyle/>
          <a:p>
            <a:pPr algn="ctr"/>
            <a:r>
              <a:rPr lang="en-GB" sz="894" dirty="0">
                <a:solidFill>
                  <a:schemeClr val="bg1"/>
                </a:solidFill>
                <a:latin typeface="Century Gothic" panose="020B0502020202020204" pitchFamily="34" charset="0"/>
              </a:rPr>
              <a:t>Q1</a:t>
            </a:r>
            <a:endParaRPr lang="en-US" sz="894" dirty="0">
              <a:solidFill>
                <a:schemeClr val="bg1"/>
              </a:solidFill>
              <a:latin typeface="Century Gothic" panose="020B0502020202020204" pitchFamily="34" charset="0"/>
            </a:endParaRPr>
          </a:p>
        </p:txBody>
      </p:sp>
      <p:sp>
        <p:nvSpPr>
          <p:cNvPr id="13" name="TextBox 12">
            <a:extLst>
              <a:ext uri="{FF2B5EF4-FFF2-40B4-BE49-F238E27FC236}">
                <a16:creationId xmlns:a16="http://schemas.microsoft.com/office/drawing/2014/main" id="{CFC23C68-C495-4144-9164-A8E7E9D3E021}"/>
              </a:ext>
            </a:extLst>
          </p:cNvPr>
          <p:cNvSpPr txBox="1"/>
          <p:nvPr/>
        </p:nvSpPr>
        <p:spPr>
          <a:xfrm>
            <a:off x="5411158" y="5975000"/>
            <a:ext cx="338889" cy="367537"/>
          </a:xfrm>
          <a:prstGeom prst="rect">
            <a:avLst/>
          </a:prstGeom>
          <a:noFill/>
        </p:spPr>
        <p:txBody>
          <a:bodyPr wrap="square" rtlCol="0">
            <a:spAutoFit/>
          </a:bodyPr>
          <a:lstStyle/>
          <a:p>
            <a:pPr algn="ctr"/>
            <a:r>
              <a:rPr lang="en-GB" sz="894" dirty="0">
                <a:solidFill>
                  <a:schemeClr val="bg1"/>
                </a:solidFill>
                <a:latin typeface="Century Gothic" panose="020B0502020202020204" pitchFamily="34" charset="0"/>
              </a:rPr>
              <a:t>Q2</a:t>
            </a:r>
            <a:endParaRPr lang="en-US" sz="894" dirty="0">
              <a:solidFill>
                <a:schemeClr val="bg1"/>
              </a:solidFill>
              <a:latin typeface="Century Gothic" panose="020B0502020202020204" pitchFamily="34" charset="0"/>
            </a:endParaRPr>
          </a:p>
        </p:txBody>
      </p:sp>
      <p:sp>
        <p:nvSpPr>
          <p:cNvPr id="14" name="TextBox 13">
            <a:extLst>
              <a:ext uri="{FF2B5EF4-FFF2-40B4-BE49-F238E27FC236}">
                <a16:creationId xmlns:a16="http://schemas.microsoft.com/office/drawing/2014/main" id="{1071CF86-0CA9-4B21-9C27-F08D7556668F}"/>
              </a:ext>
            </a:extLst>
          </p:cNvPr>
          <p:cNvSpPr txBox="1"/>
          <p:nvPr/>
        </p:nvSpPr>
        <p:spPr>
          <a:xfrm>
            <a:off x="7013396" y="5975000"/>
            <a:ext cx="338889" cy="367537"/>
          </a:xfrm>
          <a:prstGeom prst="rect">
            <a:avLst/>
          </a:prstGeom>
          <a:noFill/>
        </p:spPr>
        <p:txBody>
          <a:bodyPr wrap="square" rtlCol="0">
            <a:spAutoFit/>
          </a:bodyPr>
          <a:lstStyle/>
          <a:p>
            <a:pPr algn="ctr"/>
            <a:r>
              <a:rPr lang="en-GB" sz="894" dirty="0">
                <a:solidFill>
                  <a:schemeClr val="bg1"/>
                </a:solidFill>
                <a:latin typeface="Century Gothic" panose="020B0502020202020204" pitchFamily="34" charset="0"/>
              </a:rPr>
              <a:t>Q3</a:t>
            </a:r>
            <a:endParaRPr lang="en-US" sz="894" dirty="0">
              <a:solidFill>
                <a:schemeClr val="bg1"/>
              </a:solidFill>
              <a:latin typeface="Century Gothic" panose="020B0502020202020204" pitchFamily="34" charset="0"/>
            </a:endParaRPr>
          </a:p>
        </p:txBody>
      </p:sp>
      <p:sp>
        <p:nvSpPr>
          <p:cNvPr id="15" name="TextBox 14">
            <a:extLst>
              <a:ext uri="{FF2B5EF4-FFF2-40B4-BE49-F238E27FC236}">
                <a16:creationId xmlns:a16="http://schemas.microsoft.com/office/drawing/2014/main" id="{9AC1E410-0314-42A5-8A00-39E9F47BB5AB}"/>
              </a:ext>
            </a:extLst>
          </p:cNvPr>
          <p:cNvSpPr txBox="1"/>
          <p:nvPr/>
        </p:nvSpPr>
        <p:spPr>
          <a:xfrm>
            <a:off x="8615635" y="5975000"/>
            <a:ext cx="338889" cy="367537"/>
          </a:xfrm>
          <a:prstGeom prst="rect">
            <a:avLst/>
          </a:prstGeom>
          <a:noFill/>
        </p:spPr>
        <p:txBody>
          <a:bodyPr wrap="square" rtlCol="0">
            <a:spAutoFit/>
          </a:bodyPr>
          <a:lstStyle/>
          <a:p>
            <a:pPr algn="ctr"/>
            <a:r>
              <a:rPr lang="en-GB" sz="894" dirty="0">
                <a:solidFill>
                  <a:schemeClr val="bg1"/>
                </a:solidFill>
                <a:latin typeface="Century Gothic" panose="020B0502020202020204" pitchFamily="34" charset="0"/>
              </a:rPr>
              <a:t>Q4</a:t>
            </a:r>
            <a:endParaRPr lang="en-US" sz="894" dirty="0">
              <a:solidFill>
                <a:schemeClr val="bg1"/>
              </a:solidFill>
              <a:latin typeface="Century Gothic" panose="020B0502020202020204" pitchFamily="34" charset="0"/>
            </a:endParaRPr>
          </a:p>
        </p:txBody>
      </p:sp>
      <p:sp>
        <p:nvSpPr>
          <p:cNvPr id="16" name="OTLSHAPE_TB_00000000000000000000000000000000_ScaleMarking1">
            <a:extLst>
              <a:ext uri="{FF2B5EF4-FFF2-40B4-BE49-F238E27FC236}">
                <a16:creationId xmlns:a16="http://schemas.microsoft.com/office/drawing/2014/main" id="{43DC4445-409A-4E06-8835-2FE1F274BD80}"/>
              </a:ext>
            </a:extLst>
          </p:cNvPr>
          <p:cNvSpPr txBox="1"/>
          <p:nvPr>
            <p:custDataLst>
              <p:tags r:id="rId4"/>
            </p:custDataLst>
          </p:nvPr>
        </p:nvSpPr>
        <p:spPr>
          <a:xfrm>
            <a:off x="9949406" y="6333539"/>
            <a:ext cx="205035" cy="102300"/>
          </a:xfrm>
          <a:prstGeom prst="rect">
            <a:avLst/>
          </a:prstGeom>
          <a:noFill/>
        </p:spPr>
        <p:txBody>
          <a:bodyPr vert="horz" wrap="none" lIns="0" tIns="0" rIns="0" bIns="0" rtlCol="0" anchor="ctr" anchorCtr="0">
            <a:noAutofit/>
          </a:bodyPr>
          <a:lstStyle/>
          <a:p>
            <a:r>
              <a:rPr lang="en-US" sz="731" b="1" spc="-7" dirty="0">
                <a:solidFill>
                  <a:schemeClr val="tx2"/>
                </a:solidFill>
                <a:latin typeface="Century Gothic" panose="020B0502020202020204" pitchFamily="34" charset="0"/>
              </a:rPr>
              <a:t>2020</a:t>
            </a:r>
          </a:p>
        </p:txBody>
      </p:sp>
      <p:sp>
        <p:nvSpPr>
          <p:cNvPr id="17" name="OTLSHAPE_M_e1997830e9164f1897ba2794adf520f5_Shape">
            <a:extLst>
              <a:ext uri="{FF2B5EF4-FFF2-40B4-BE49-F238E27FC236}">
                <a16:creationId xmlns:a16="http://schemas.microsoft.com/office/drawing/2014/main" id="{25E09DC9-8B36-4AA4-A3AB-5D45656C2559}"/>
              </a:ext>
            </a:extLst>
          </p:cNvPr>
          <p:cNvSpPr/>
          <p:nvPr>
            <p:custDataLst>
              <p:tags r:id="rId5"/>
            </p:custDataLst>
          </p:nvPr>
        </p:nvSpPr>
        <p:spPr>
          <a:xfrm>
            <a:off x="9990763" y="6178209"/>
            <a:ext cx="122320" cy="129807"/>
          </a:xfrm>
          <a:prstGeom prst="chevron">
            <a:avLst>
              <a:gd name="adj" fmla="val 30000"/>
            </a:avLst>
          </a:prstGeom>
          <a:solidFill>
            <a:srgbClr val="F49D00"/>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solidFill>
                <a:schemeClr val="tx1"/>
              </a:solidFill>
            </a:endParaRPr>
          </a:p>
        </p:txBody>
      </p:sp>
      <p:sp>
        <p:nvSpPr>
          <p:cNvPr id="40" name="Isosceles Triangle 39">
            <a:extLst>
              <a:ext uri="{FF2B5EF4-FFF2-40B4-BE49-F238E27FC236}">
                <a16:creationId xmlns:a16="http://schemas.microsoft.com/office/drawing/2014/main" id="{865822CA-5662-40B9-AE94-0026F27C50D8}"/>
              </a:ext>
            </a:extLst>
          </p:cNvPr>
          <p:cNvSpPr/>
          <p:nvPr/>
        </p:nvSpPr>
        <p:spPr>
          <a:xfrm>
            <a:off x="6325611" y="6122540"/>
            <a:ext cx="135530" cy="11213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41" name="OTLSHAPE_TB_00000000000000000000000000000000_ScaleMarking1">
            <a:extLst>
              <a:ext uri="{FF2B5EF4-FFF2-40B4-BE49-F238E27FC236}">
                <a16:creationId xmlns:a16="http://schemas.microsoft.com/office/drawing/2014/main" id="{AFD74845-30FD-4C64-BE2C-17A33FCC5FEE}"/>
              </a:ext>
            </a:extLst>
          </p:cNvPr>
          <p:cNvSpPr txBox="1"/>
          <p:nvPr>
            <p:custDataLst>
              <p:tags r:id="rId6"/>
            </p:custDataLst>
          </p:nvPr>
        </p:nvSpPr>
        <p:spPr>
          <a:xfrm>
            <a:off x="6289160" y="6256522"/>
            <a:ext cx="195648" cy="95145"/>
          </a:xfrm>
          <a:prstGeom prst="rect">
            <a:avLst/>
          </a:prstGeom>
          <a:noFill/>
        </p:spPr>
        <p:txBody>
          <a:bodyPr vert="horz" wrap="none" lIns="0" tIns="0" rIns="0" bIns="0" rtlCol="0" anchor="ctr" anchorCtr="0">
            <a:noAutofit/>
          </a:bodyPr>
          <a:lstStyle/>
          <a:p>
            <a:r>
              <a:rPr lang="en-GB" sz="731" b="1" spc="-7" dirty="0">
                <a:solidFill>
                  <a:schemeClr val="accent2">
                    <a:lumMod val="75000"/>
                  </a:schemeClr>
                </a:solidFill>
                <a:latin typeface="Century Gothic" panose="020B0502020202020204" pitchFamily="34" charset="0"/>
              </a:rPr>
              <a:t>Go-live</a:t>
            </a:r>
            <a:endParaRPr lang="en-US" sz="731" b="1" spc="-7" dirty="0">
              <a:solidFill>
                <a:schemeClr val="accent2">
                  <a:lumMod val="75000"/>
                </a:schemeClr>
              </a:solidFill>
              <a:latin typeface="Century Gothic" panose="020B0502020202020204" pitchFamily="34" charset="0"/>
            </a:endParaRPr>
          </a:p>
        </p:txBody>
      </p:sp>
      <p:sp>
        <p:nvSpPr>
          <p:cNvPr id="63" name="Rectangle 62">
            <a:extLst>
              <a:ext uri="{FF2B5EF4-FFF2-40B4-BE49-F238E27FC236}">
                <a16:creationId xmlns:a16="http://schemas.microsoft.com/office/drawing/2014/main" id="{BA818330-84A6-499D-98A8-B231E108DBB8}"/>
              </a:ext>
            </a:extLst>
          </p:cNvPr>
          <p:cNvSpPr/>
          <p:nvPr/>
        </p:nvSpPr>
        <p:spPr>
          <a:xfrm>
            <a:off x="8054277" y="6270199"/>
            <a:ext cx="1228221" cy="217432"/>
          </a:xfrm>
          <a:prstGeom prst="rect">
            <a:avLst/>
          </a:prstGeom>
        </p:spPr>
        <p:txBody>
          <a:bodyPr wrap="none">
            <a:spAutoFit/>
          </a:bodyPr>
          <a:lstStyle/>
          <a:p>
            <a:r>
              <a:rPr lang="en-GB" sz="813" dirty="0">
                <a:solidFill>
                  <a:srgbClr val="053657"/>
                </a:solidFill>
                <a:latin typeface="Century Gothic" panose="020B0502020202020204" pitchFamily="34" charset="0"/>
              </a:rPr>
              <a:t>Model maintenance</a:t>
            </a:r>
            <a:endParaRPr lang="en-GB" sz="813" dirty="0"/>
          </a:p>
        </p:txBody>
      </p:sp>
      <p:pic>
        <p:nvPicPr>
          <p:cNvPr id="70" name="Picture 69">
            <a:extLst>
              <a:ext uri="{FF2B5EF4-FFF2-40B4-BE49-F238E27FC236}">
                <a16:creationId xmlns:a16="http://schemas.microsoft.com/office/drawing/2014/main" id="{9165D8C2-3576-4EE4-8766-116B3EDF78E6}"/>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668768" y="4006215"/>
            <a:ext cx="10725150" cy="2439670"/>
          </a:xfrm>
          <a:prstGeom prst="rect">
            <a:avLst/>
          </a:prstGeom>
          <a:solidFill>
            <a:schemeClr val="bg1"/>
          </a:solidFill>
          <a:ln>
            <a:noFill/>
          </a:ln>
        </p:spPr>
      </p:pic>
      <p:grpSp>
        <p:nvGrpSpPr>
          <p:cNvPr id="46" name="Group 45">
            <a:extLst>
              <a:ext uri="{FF2B5EF4-FFF2-40B4-BE49-F238E27FC236}">
                <a16:creationId xmlns:a16="http://schemas.microsoft.com/office/drawing/2014/main" id="{A045D4FF-4EDA-4072-A614-652C9114CDA1}"/>
              </a:ext>
            </a:extLst>
          </p:cNvPr>
          <p:cNvGrpSpPr/>
          <p:nvPr/>
        </p:nvGrpSpPr>
        <p:grpSpPr>
          <a:xfrm>
            <a:off x="534630" y="841790"/>
            <a:ext cx="6478766" cy="3052495"/>
            <a:chOff x="407769" y="1128637"/>
            <a:chExt cx="11522563" cy="5428900"/>
          </a:xfrm>
        </p:grpSpPr>
        <p:sp>
          <p:nvSpPr>
            <p:cNvPr id="47" name="TextBox 46">
              <a:extLst>
                <a:ext uri="{FF2B5EF4-FFF2-40B4-BE49-F238E27FC236}">
                  <a16:creationId xmlns:a16="http://schemas.microsoft.com/office/drawing/2014/main" id="{D27C1174-938A-4B9F-880B-A71D953203F8}"/>
                </a:ext>
              </a:extLst>
            </p:cNvPr>
            <p:cNvSpPr txBox="1"/>
            <p:nvPr/>
          </p:nvSpPr>
          <p:spPr>
            <a:xfrm>
              <a:off x="4793647" y="2314038"/>
              <a:ext cx="1966823" cy="400110"/>
            </a:xfrm>
            <a:prstGeom prst="rect">
              <a:avLst/>
            </a:prstGeom>
            <a:solidFill>
              <a:srgbClr val="0085B4"/>
            </a:solidFill>
            <a:ln w="12700" cap="flat" cmpd="sng" algn="ctr">
              <a:noFill/>
              <a:prstDash val="solid"/>
              <a:miter lim="800000"/>
            </a:ln>
            <a:effectLst/>
            <a:scene3d>
              <a:camera prst="orthographicFront"/>
              <a:lightRig rig="balanced" dir="t">
                <a:rot lat="0" lon="0" rev="8700000"/>
              </a:lightRig>
            </a:scene3d>
            <a:sp3d>
              <a:bevelT w="165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457200">
                <a:defRPr b="1">
                  <a:solidFill>
                    <a:prstClr val="white"/>
                  </a:solidFill>
                  <a:latin typeface="Century Gothic" panose="020B0502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900"/>
                <a:t>Reporting Logic</a:t>
              </a:r>
            </a:p>
          </p:txBody>
        </p:sp>
        <p:pic>
          <p:nvPicPr>
            <p:cNvPr id="48" name="Picture 47" descr="A picture containing outdoor, building&#10;&#10;Description automatically generated">
              <a:extLst>
                <a:ext uri="{FF2B5EF4-FFF2-40B4-BE49-F238E27FC236}">
                  <a16:creationId xmlns:a16="http://schemas.microsoft.com/office/drawing/2014/main" id="{1F674B7D-1DB5-400A-B15B-A4F62078C393}"/>
                </a:ext>
              </a:extLst>
            </p:cNvPr>
            <p:cNvPicPr>
              <a:picLocks noChangeAspect="1"/>
            </p:cNvPicPr>
            <p:nvPr/>
          </p:nvPicPr>
          <p:blipFill>
            <a:blip r:embed="rId10"/>
            <a:stretch>
              <a:fillRect/>
            </a:stretch>
          </p:blipFill>
          <p:spPr>
            <a:xfrm>
              <a:off x="767258" y="3685635"/>
              <a:ext cx="1107535" cy="1107535"/>
            </a:xfrm>
            <a:prstGeom prst="rect">
              <a:avLst/>
            </a:prstGeom>
          </p:spPr>
        </p:pic>
        <p:sp>
          <p:nvSpPr>
            <p:cNvPr id="49" name="TextBox 48">
              <a:extLst>
                <a:ext uri="{FF2B5EF4-FFF2-40B4-BE49-F238E27FC236}">
                  <a16:creationId xmlns:a16="http://schemas.microsoft.com/office/drawing/2014/main" id="{BAD7F915-83CB-4133-815E-A0B072F5E207}"/>
                </a:ext>
              </a:extLst>
            </p:cNvPr>
            <p:cNvSpPr txBox="1"/>
            <p:nvPr/>
          </p:nvSpPr>
          <p:spPr>
            <a:xfrm>
              <a:off x="407769" y="4918634"/>
              <a:ext cx="1837425" cy="383170"/>
            </a:xfrm>
            <a:prstGeom prst="rect">
              <a:avLst/>
            </a:prstGeom>
            <a:noFill/>
          </p:spPr>
          <p:txBody>
            <a:bodyPr wrap="square" rtlCol="0">
              <a:spAutoFit/>
            </a:bodyPr>
            <a:lstStyle/>
            <a:p>
              <a:pPr algn="ctr"/>
              <a:r>
                <a:rPr lang="en-GB" sz="800">
                  <a:latin typeface="Calibri" panose="020F0502020204030204" pitchFamily="34" charset="0"/>
                  <a:cs typeface="Calibri" panose="020F0502020204030204" pitchFamily="34" charset="0"/>
                </a:rPr>
                <a:t>Market Practice</a:t>
              </a:r>
            </a:p>
          </p:txBody>
        </p:sp>
        <p:pic>
          <p:nvPicPr>
            <p:cNvPr id="50" name="Picture 49">
              <a:extLst>
                <a:ext uri="{FF2B5EF4-FFF2-40B4-BE49-F238E27FC236}">
                  <a16:creationId xmlns:a16="http://schemas.microsoft.com/office/drawing/2014/main" id="{4CDA4175-FFF3-4A43-9F06-4941DDCC776E}"/>
                </a:ext>
              </a:extLst>
            </p:cNvPr>
            <p:cNvPicPr>
              <a:picLocks noChangeAspect="1"/>
            </p:cNvPicPr>
            <p:nvPr/>
          </p:nvPicPr>
          <p:blipFill>
            <a:blip r:embed="rId11"/>
            <a:stretch>
              <a:fillRect/>
            </a:stretch>
          </p:blipFill>
          <p:spPr>
            <a:xfrm>
              <a:off x="2803529" y="2939935"/>
              <a:ext cx="960887" cy="960887"/>
            </a:xfrm>
            <a:prstGeom prst="rect">
              <a:avLst/>
            </a:prstGeom>
          </p:spPr>
        </p:pic>
        <p:pic>
          <p:nvPicPr>
            <p:cNvPr id="51" name="Picture 50" descr="A close up of a logo&#10;&#10;Description automatically generated">
              <a:extLst>
                <a:ext uri="{FF2B5EF4-FFF2-40B4-BE49-F238E27FC236}">
                  <a16:creationId xmlns:a16="http://schemas.microsoft.com/office/drawing/2014/main" id="{451578CD-F20A-484A-9B33-3E2C1D071EFA}"/>
                </a:ext>
              </a:extLst>
            </p:cNvPr>
            <p:cNvPicPr>
              <a:picLocks noChangeAspect="1"/>
            </p:cNvPicPr>
            <p:nvPr/>
          </p:nvPicPr>
          <p:blipFill>
            <a:blip r:embed="rId12"/>
            <a:stretch>
              <a:fillRect/>
            </a:stretch>
          </p:blipFill>
          <p:spPr>
            <a:xfrm>
              <a:off x="678543" y="2031394"/>
              <a:ext cx="1295878" cy="1295878"/>
            </a:xfrm>
            <a:prstGeom prst="rect">
              <a:avLst/>
            </a:prstGeom>
          </p:spPr>
        </p:pic>
        <p:sp>
          <p:nvSpPr>
            <p:cNvPr id="52" name="TextBox 51">
              <a:extLst>
                <a:ext uri="{FF2B5EF4-FFF2-40B4-BE49-F238E27FC236}">
                  <a16:creationId xmlns:a16="http://schemas.microsoft.com/office/drawing/2014/main" id="{78A6F29F-8409-4B88-80EE-48D30BC12533}"/>
                </a:ext>
              </a:extLst>
            </p:cNvPr>
            <p:cNvSpPr txBox="1"/>
            <p:nvPr/>
          </p:nvSpPr>
          <p:spPr>
            <a:xfrm>
              <a:off x="407769" y="1692840"/>
              <a:ext cx="1837425" cy="383170"/>
            </a:xfrm>
            <a:prstGeom prst="rect">
              <a:avLst/>
            </a:prstGeom>
            <a:noFill/>
          </p:spPr>
          <p:txBody>
            <a:bodyPr wrap="square" rtlCol="0">
              <a:spAutoFit/>
            </a:bodyPr>
            <a:lstStyle/>
            <a:p>
              <a:pPr algn="ctr"/>
              <a:r>
                <a:rPr lang="en-GB" sz="800">
                  <a:latin typeface="Calibri" panose="020F0502020204030204" pitchFamily="34" charset="0"/>
                  <a:cs typeface="Calibri" panose="020F0502020204030204" pitchFamily="34" charset="0"/>
                </a:rPr>
                <a:t>Regulatory Corpus</a:t>
              </a:r>
            </a:p>
          </p:txBody>
        </p:sp>
        <p:sp>
          <p:nvSpPr>
            <p:cNvPr id="53" name="Right Arrow 11">
              <a:extLst>
                <a:ext uri="{FF2B5EF4-FFF2-40B4-BE49-F238E27FC236}">
                  <a16:creationId xmlns:a16="http://schemas.microsoft.com/office/drawing/2014/main" id="{EA4BFCA3-2698-403A-A3F1-9EEB0C51040D}"/>
                </a:ext>
              </a:extLst>
            </p:cNvPr>
            <p:cNvSpPr/>
            <p:nvPr/>
          </p:nvSpPr>
          <p:spPr>
            <a:xfrm rot="2101850">
              <a:off x="2134631" y="2795406"/>
              <a:ext cx="477913" cy="311519"/>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Calibri" panose="020F0502020204030204" pitchFamily="34" charset="0"/>
                <a:cs typeface="Calibri" panose="020F0502020204030204" pitchFamily="34" charset="0"/>
              </a:endParaRPr>
            </a:p>
          </p:txBody>
        </p:sp>
        <p:sp>
          <p:nvSpPr>
            <p:cNvPr id="54" name="Right Arrow 12">
              <a:extLst>
                <a:ext uri="{FF2B5EF4-FFF2-40B4-BE49-F238E27FC236}">
                  <a16:creationId xmlns:a16="http://schemas.microsoft.com/office/drawing/2014/main" id="{A039E408-11D6-4370-8F8C-BA7C1C645976}"/>
                </a:ext>
              </a:extLst>
            </p:cNvPr>
            <p:cNvSpPr/>
            <p:nvPr/>
          </p:nvSpPr>
          <p:spPr>
            <a:xfrm rot="19520885">
              <a:off x="2116062" y="3844255"/>
              <a:ext cx="477913" cy="311519"/>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Calibri" panose="020F0502020204030204" pitchFamily="34" charset="0"/>
                <a:cs typeface="Calibri" panose="020F0502020204030204" pitchFamily="34" charset="0"/>
              </a:endParaRPr>
            </a:p>
          </p:txBody>
        </p:sp>
        <p:sp>
          <p:nvSpPr>
            <p:cNvPr id="55" name="Right Arrow 13">
              <a:extLst>
                <a:ext uri="{FF2B5EF4-FFF2-40B4-BE49-F238E27FC236}">
                  <a16:creationId xmlns:a16="http://schemas.microsoft.com/office/drawing/2014/main" id="{DA9B3581-D4A4-4468-B6C7-70040AE7E4A4}"/>
                </a:ext>
              </a:extLst>
            </p:cNvPr>
            <p:cNvSpPr/>
            <p:nvPr/>
          </p:nvSpPr>
          <p:spPr>
            <a:xfrm rot="19516393">
              <a:off x="3989951" y="2793052"/>
              <a:ext cx="477913" cy="311519"/>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Calibri" panose="020F0502020204030204" pitchFamily="34" charset="0"/>
                <a:cs typeface="Calibri" panose="020F0502020204030204" pitchFamily="34" charset="0"/>
              </a:endParaRPr>
            </a:p>
          </p:txBody>
        </p:sp>
        <p:sp>
          <p:nvSpPr>
            <p:cNvPr id="56" name="TextBox 55">
              <a:extLst>
                <a:ext uri="{FF2B5EF4-FFF2-40B4-BE49-F238E27FC236}">
                  <a16:creationId xmlns:a16="http://schemas.microsoft.com/office/drawing/2014/main" id="{65EC9A7A-183E-4057-BAFD-6736A5D0AF2A}"/>
                </a:ext>
              </a:extLst>
            </p:cNvPr>
            <p:cNvSpPr txBox="1"/>
            <p:nvPr/>
          </p:nvSpPr>
          <p:spPr>
            <a:xfrm>
              <a:off x="4793871" y="4188943"/>
              <a:ext cx="1966823" cy="400110"/>
            </a:xfrm>
            <a:prstGeom prst="rect">
              <a:avLst/>
            </a:prstGeom>
            <a:solidFill>
              <a:srgbClr val="0085B4"/>
            </a:solidFill>
            <a:ln w="12700" cap="flat" cmpd="sng" algn="ctr">
              <a:noFill/>
              <a:prstDash val="solid"/>
              <a:miter lim="800000"/>
            </a:ln>
            <a:effectLst/>
            <a:scene3d>
              <a:camera prst="orthographicFront"/>
              <a:lightRig rig="balanced" dir="t">
                <a:rot lat="0" lon="0" rev="8700000"/>
              </a:lightRig>
            </a:scene3d>
            <a:sp3d>
              <a:bevelT w="165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457200">
                <a:defRPr b="1">
                  <a:solidFill>
                    <a:prstClr val="white"/>
                  </a:solidFill>
                  <a:latin typeface="Century Gothic" panose="020B0502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900"/>
                <a:t>Test Scenarios</a:t>
              </a:r>
            </a:p>
          </p:txBody>
        </p:sp>
        <p:sp>
          <p:nvSpPr>
            <p:cNvPr id="57" name="Right Arrow 15">
              <a:extLst>
                <a:ext uri="{FF2B5EF4-FFF2-40B4-BE49-F238E27FC236}">
                  <a16:creationId xmlns:a16="http://schemas.microsoft.com/office/drawing/2014/main" id="{866754C5-78CF-4369-B31B-E66DFC20CAF2}"/>
                </a:ext>
              </a:extLst>
            </p:cNvPr>
            <p:cNvSpPr/>
            <p:nvPr/>
          </p:nvSpPr>
          <p:spPr>
            <a:xfrm rot="2037936">
              <a:off x="4008546" y="3845567"/>
              <a:ext cx="477913" cy="311519"/>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Calibri" panose="020F0502020204030204" pitchFamily="34" charset="0"/>
                <a:cs typeface="Calibri" panose="020F0502020204030204" pitchFamily="34" charset="0"/>
              </a:endParaRPr>
            </a:p>
          </p:txBody>
        </p:sp>
        <p:sp>
          <p:nvSpPr>
            <p:cNvPr id="58" name="Circular Arrow 16">
              <a:extLst>
                <a:ext uri="{FF2B5EF4-FFF2-40B4-BE49-F238E27FC236}">
                  <a16:creationId xmlns:a16="http://schemas.microsoft.com/office/drawing/2014/main" id="{0E294D99-C968-4A92-810E-DCDEB8E4BD88}"/>
                </a:ext>
              </a:extLst>
            </p:cNvPr>
            <p:cNvSpPr/>
            <p:nvPr/>
          </p:nvSpPr>
          <p:spPr>
            <a:xfrm rot="15718962">
              <a:off x="5644047" y="3074947"/>
              <a:ext cx="1093712" cy="816322"/>
            </a:xfrm>
            <a:prstGeom prst="circular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solidFill>
                <a:latin typeface="Calibri" panose="020F0502020204030204" pitchFamily="34" charset="0"/>
                <a:cs typeface="Calibri" panose="020F0502020204030204" pitchFamily="34" charset="0"/>
              </a:endParaRPr>
            </a:p>
          </p:txBody>
        </p:sp>
        <p:sp>
          <p:nvSpPr>
            <p:cNvPr id="59" name="TextBox 58">
              <a:extLst>
                <a:ext uri="{FF2B5EF4-FFF2-40B4-BE49-F238E27FC236}">
                  <a16:creationId xmlns:a16="http://schemas.microsoft.com/office/drawing/2014/main" id="{2BB3A5F1-46C8-4109-B7F3-88EB170C7174}"/>
                </a:ext>
              </a:extLst>
            </p:cNvPr>
            <p:cNvSpPr txBox="1"/>
            <p:nvPr/>
          </p:nvSpPr>
          <p:spPr>
            <a:xfrm>
              <a:off x="7927819" y="1476811"/>
              <a:ext cx="1966823" cy="400110"/>
            </a:xfrm>
            <a:prstGeom prst="rect">
              <a:avLst/>
            </a:prstGeom>
            <a:solidFill>
              <a:srgbClr val="0085B4"/>
            </a:solidFill>
            <a:ln w="12700" cap="flat" cmpd="sng" algn="ctr">
              <a:noFill/>
              <a:prstDash val="solid"/>
              <a:miter lim="800000"/>
            </a:ln>
            <a:effectLst/>
            <a:scene3d>
              <a:camera prst="orthographicFront"/>
              <a:lightRig rig="balanced" dir="t">
                <a:rot lat="0" lon="0" rev="8700000"/>
              </a:lightRig>
            </a:scene3d>
            <a:sp3d>
              <a:bevelT w="165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457200">
                <a:defRPr b="1">
                  <a:solidFill>
                    <a:prstClr val="white"/>
                  </a:solidFill>
                  <a:latin typeface="Century Gothic" panose="020B0502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900"/>
                <a:t>Report Output</a:t>
              </a:r>
            </a:p>
          </p:txBody>
        </p:sp>
        <p:sp>
          <p:nvSpPr>
            <p:cNvPr id="60" name="Circular Arrow 18">
              <a:extLst>
                <a:ext uri="{FF2B5EF4-FFF2-40B4-BE49-F238E27FC236}">
                  <a16:creationId xmlns:a16="http://schemas.microsoft.com/office/drawing/2014/main" id="{E0F637C9-C2C6-4CD4-ABAE-45C1CEE50164}"/>
                </a:ext>
              </a:extLst>
            </p:cNvPr>
            <p:cNvSpPr/>
            <p:nvPr/>
          </p:nvSpPr>
          <p:spPr>
            <a:xfrm rot="20195702">
              <a:off x="6587598" y="1506843"/>
              <a:ext cx="1093712" cy="816322"/>
            </a:xfrm>
            <a:prstGeom prst="circular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solidFill>
                <a:latin typeface="Calibri" panose="020F0502020204030204" pitchFamily="34" charset="0"/>
                <a:cs typeface="Calibri" panose="020F0502020204030204" pitchFamily="34" charset="0"/>
              </a:endParaRPr>
            </a:p>
          </p:txBody>
        </p:sp>
        <p:sp>
          <p:nvSpPr>
            <p:cNvPr id="61" name="Circular Arrow 19">
              <a:extLst>
                <a:ext uri="{FF2B5EF4-FFF2-40B4-BE49-F238E27FC236}">
                  <a16:creationId xmlns:a16="http://schemas.microsoft.com/office/drawing/2014/main" id="{2201A9CF-BBB4-4025-B577-98E02AEF90F2}"/>
                </a:ext>
              </a:extLst>
            </p:cNvPr>
            <p:cNvSpPr/>
            <p:nvPr/>
          </p:nvSpPr>
          <p:spPr>
            <a:xfrm rot="3046590">
              <a:off x="9717169" y="2046068"/>
              <a:ext cx="1093712" cy="816322"/>
            </a:xfrm>
            <a:prstGeom prst="circular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solidFill>
                <a:latin typeface="Calibri" panose="020F0502020204030204" pitchFamily="34" charset="0"/>
                <a:cs typeface="Calibri" panose="020F0502020204030204" pitchFamily="34" charset="0"/>
              </a:endParaRPr>
            </a:p>
          </p:txBody>
        </p:sp>
        <p:sp>
          <p:nvSpPr>
            <p:cNvPr id="65" name="TextBox 64">
              <a:extLst>
                <a:ext uri="{FF2B5EF4-FFF2-40B4-BE49-F238E27FC236}">
                  <a16:creationId xmlns:a16="http://schemas.microsoft.com/office/drawing/2014/main" id="{1955A345-207E-425C-926C-4B1E7FDEF80D}"/>
                </a:ext>
              </a:extLst>
            </p:cNvPr>
            <p:cNvSpPr txBox="1"/>
            <p:nvPr/>
          </p:nvSpPr>
          <p:spPr>
            <a:xfrm>
              <a:off x="9963509" y="3231592"/>
              <a:ext cx="1966823" cy="400110"/>
            </a:xfrm>
            <a:prstGeom prst="rect">
              <a:avLst/>
            </a:prstGeom>
            <a:solidFill>
              <a:srgbClr val="0085B4"/>
            </a:solidFill>
            <a:ln w="12700" cap="flat" cmpd="sng" algn="ctr">
              <a:noFill/>
              <a:prstDash val="solid"/>
              <a:miter lim="800000"/>
            </a:ln>
            <a:effectLst/>
            <a:scene3d>
              <a:camera prst="orthographicFront"/>
              <a:lightRig rig="balanced" dir="t">
                <a:rot lat="0" lon="0" rev="8700000"/>
              </a:lightRig>
            </a:scene3d>
            <a:sp3d>
              <a:bevelT w="165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457200">
                <a:defRPr b="1">
                  <a:solidFill>
                    <a:prstClr val="white"/>
                  </a:solidFill>
                  <a:latin typeface="Century Gothic" panose="020B0502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900"/>
                <a:t>Best Practices</a:t>
              </a:r>
            </a:p>
          </p:txBody>
        </p:sp>
        <p:sp>
          <p:nvSpPr>
            <p:cNvPr id="66" name="TextBox 65">
              <a:extLst>
                <a:ext uri="{FF2B5EF4-FFF2-40B4-BE49-F238E27FC236}">
                  <a16:creationId xmlns:a16="http://schemas.microsoft.com/office/drawing/2014/main" id="{53B826E2-24E7-43C7-A43F-E2BD2BFBA6F5}"/>
                </a:ext>
              </a:extLst>
            </p:cNvPr>
            <p:cNvSpPr txBox="1"/>
            <p:nvPr/>
          </p:nvSpPr>
          <p:spPr>
            <a:xfrm>
              <a:off x="7927819" y="4892940"/>
              <a:ext cx="1966823" cy="707886"/>
            </a:xfrm>
            <a:prstGeom prst="rect">
              <a:avLst/>
            </a:prstGeom>
            <a:solidFill>
              <a:srgbClr val="0085B4"/>
            </a:solidFill>
            <a:ln w="12700" cap="flat" cmpd="sng" algn="ctr">
              <a:noFill/>
              <a:prstDash val="solid"/>
              <a:miter lim="800000"/>
            </a:ln>
            <a:effectLst/>
            <a:scene3d>
              <a:camera prst="orthographicFront"/>
              <a:lightRig rig="balanced" dir="t">
                <a:rot lat="0" lon="0" rev="8700000"/>
              </a:lightRig>
            </a:scene3d>
            <a:sp3d>
              <a:bevelT w="165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457200">
                <a:defRPr b="1">
                  <a:solidFill>
                    <a:prstClr val="white"/>
                  </a:solidFill>
                  <a:latin typeface="Century Gothic" panose="020B0502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900"/>
                <a:t>Working Group Validation</a:t>
              </a:r>
            </a:p>
          </p:txBody>
        </p:sp>
        <p:sp>
          <p:nvSpPr>
            <p:cNvPr id="67" name="Circular Arrow 22">
              <a:extLst>
                <a:ext uri="{FF2B5EF4-FFF2-40B4-BE49-F238E27FC236}">
                  <a16:creationId xmlns:a16="http://schemas.microsoft.com/office/drawing/2014/main" id="{D25F43B8-B585-4092-B9F8-0FCB4A3C34F6}"/>
                </a:ext>
              </a:extLst>
            </p:cNvPr>
            <p:cNvSpPr/>
            <p:nvPr/>
          </p:nvSpPr>
          <p:spPr>
            <a:xfrm rot="7809719">
              <a:off x="9798848" y="4084668"/>
              <a:ext cx="1093712" cy="816322"/>
            </a:xfrm>
            <a:prstGeom prst="circular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solidFill>
                <a:latin typeface="Calibri" panose="020F0502020204030204" pitchFamily="34" charset="0"/>
                <a:cs typeface="Calibri" panose="020F0502020204030204" pitchFamily="34" charset="0"/>
              </a:endParaRPr>
            </a:p>
          </p:txBody>
        </p:sp>
        <p:sp>
          <p:nvSpPr>
            <p:cNvPr id="68" name="Circular Arrow 23">
              <a:extLst>
                <a:ext uri="{FF2B5EF4-FFF2-40B4-BE49-F238E27FC236}">
                  <a16:creationId xmlns:a16="http://schemas.microsoft.com/office/drawing/2014/main" id="{F3431C85-152E-4B5B-8A19-78813CCEDE75}"/>
                </a:ext>
              </a:extLst>
            </p:cNvPr>
            <p:cNvSpPr/>
            <p:nvPr/>
          </p:nvSpPr>
          <p:spPr>
            <a:xfrm rot="13476590">
              <a:off x="6661150" y="4598530"/>
              <a:ext cx="1093712" cy="816322"/>
            </a:xfrm>
            <a:prstGeom prst="circular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solidFill>
                <a:latin typeface="Calibri" panose="020F0502020204030204" pitchFamily="34" charset="0"/>
                <a:cs typeface="Calibri" panose="020F0502020204030204" pitchFamily="34" charset="0"/>
              </a:endParaRPr>
            </a:p>
          </p:txBody>
        </p:sp>
        <p:sp>
          <p:nvSpPr>
            <p:cNvPr id="69" name="TextBox 68">
              <a:extLst>
                <a:ext uri="{FF2B5EF4-FFF2-40B4-BE49-F238E27FC236}">
                  <a16:creationId xmlns:a16="http://schemas.microsoft.com/office/drawing/2014/main" id="{318B3F3F-289D-49A0-988D-C3E695F8E258}"/>
                </a:ext>
              </a:extLst>
            </p:cNvPr>
            <p:cNvSpPr txBox="1"/>
            <p:nvPr/>
          </p:nvSpPr>
          <p:spPr>
            <a:xfrm>
              <a:off x="5859195" y="5129363"/>
              <a:ext cx="983410" cy="383170"/>
            </a:xfrm>
            <a:prstGeom prst="rect">
              <a:avLst/>
            </a:prstGeom>
            <a:noFill/>
          </p:spPr>
          <p:txBody>
            <a:bodyPr wrap="square" rtlCol="0">
              <a:spAutoFit/>
            </a:bodyPr>
            <a:lstStyle/>
            <a:p>
              <a:pPr algn="ctr"/>
              <a:r>
                <a:rPr lang="en-GB" sz="800">
                  <a:solidFill>
                    <a:schemeClr val="accent1"/>
                  </a:solidFill>
                  <a:latin typeface="Calibri" panose="020F0502020204030204" pitchFamily="34" charset="0"/>
                  <a:cs typeface="Calibri" panose="020F0502020204030204" pitchFamily="34" charset="0"/>
                </a:rPr>
                <a:t>Repeat</a:t>
              </a:r>
            </a:p>
          </p:txBody>
        </p:sp>
        <p:sp>
          <p:nvSpPr>
            <p:cNvPr id="71" name="TextBox 70">
              <a:extLst>
                <a:ext uri="{FF2B5EF4-FFF2-40B4-BE49-F238E27FC236}">
                  <a16:creationId xmlns:a16="http://schemas.microsoft.com/office/drawing/2014/main" id="{B27FC7B2-7D4F-4DDE-9688-9A3459255B12}"/>
                </a:ext>
              </a:extLst>
            </p:cNvPr>
            <p:cNvSpPr txBox="1"/>
            <p:nvPr/>
          </p:nvSpPr>
          <p:spPr>
            <a:xfrm>
              <a:off x="4315176" y="3060297"/>
              <a:ext cx="1594143" cy="821077"/>
            </a:xfrm>
            <a:prstGeom prst="rect">
              <a:avLst/>
            </a:prstGeom>
            <a:noFill/>
          </p:spPr>
          <p:txBody>
            <a:bodyPr wrap="square" rtlCol="0">
              <a:spAutoFit/>
            </a:bodyPr>
            <a:lstStyle/>
            <a:p>
              <a:pPr algn="ctr"/>
              <a:r>
                <a:rPr lang="en-GB" sz="800">
                  <a:solidFill>
                    <a:schemeClr val="accent1"/>
                  </a:solidFill>
                  <a:latin typeface="Calibri" panose="020F0502020204030204" pitchFamily="34" charset="0"/>
                  <a:cs typeface="Calibri" panose="020F0502020204030204" pitchFamily="34" charset="0"/>
                </a:rPr>
                <a:t>Take 1 rule and assess all logical permutations</a:t>
              </a:r>
            </a:p>
          </p:txBody>
        </p:sp>
        <p:sp>
          <p:nvSpPr>
            <p:cNvPr id="72" name="TextBox 71">
              <a:extLst>
                <a:ext uri="{FF2B5EF4-FFF2-40B4-BE49-F238E27FC236}">
                  <a16:creationId xmlns:a16="http://schemas.microsoft.com/office/drawing/2014/main" id="{280CD43B-23E4-42D7-98E7-9290A25CEC8C}"/>
                </a:ext>
              </a:extLst>
            </p:cNvPr>
            <p:cNvSpPr txBox="1"/>
            <p:nvPr/>
          </p:nvSpPr>
          <p:spPr>
            <a:xfrm>
              <a:off x="5803362" y="1128637"/>
              <a:ext cx="1216353" cy="602122"/>
            </a:xfrm>
            <a:prstGeom prst="rect">
              <a:avLst/>
            </a:prstGeom>
            <a:noFill/>
          </p:spPr>
          <p:txBody>
            <a:bodyPr wrap="square" rtlCol="0">
              <a:spAutoFit/>
            </a:bodyPr>
            <a:lstStyle/>
            <a:p>
              <a:pPr algn="ctr"/>
              <a:r>
                <a:rPr lang="en-GB" sz="800">
                  <a:solidFill>
                    <a:schemeClr val="accent1"/>
                  </a:solidFill>
                  <a:latin typeface="Calibri" panose="020F0502020204030204" pitchFamily="34" charset="0"/>
                  <a:cs typeface="Calibri" panose="020F0502020204030204" pitchFamily="34" charset="0"/>
                </a:rPr>
                <a:t>Test MER logic</a:t>
              </a:r>
            </a:p>
          </p:txBody>
        </p:sp>
        <p:sp>
          <p:nvSpPr>
            <p:cNvPr id="73" name="TextBox 72">
              <a:extLst>
                <a:ext uri="{FF2B5EF4-FFF2-40B4-BE49-F238E27FC236}">
                  <a16:creationId xmlns:a16="http://schemas.microsoft.com/office/drawing/2014/main" id="{3712C112-9547-4363-881A-C8D92945471C}"/>
                </a:ext>
              </a:extLst>
            </p:cNvPr>
            <p:cNvSpPr txBox="1"/>
            <p:nvPr/>
          </p:nvSpPr>
          <p:spPr>
            <a:xfrm>
              <a:off x="10463344" y="1623232"/>
              <a:ext cx="1357394" cy="821077"/>
            </a:xfrm>
            <a:prstGeom prst="rect">
              <a:avLst/>
            </a:prstGeom>
            <a:noFill/>
          </p:spPr>
          <p:txBody>
            <a:bodyPr wrap="square" rtlCol="0">
              <a:spAutoFit/>
            </a:bodyPr>
            <a:lstStyle/>
            <a:p>
              <a:pPr algn="ctr"/>
              <a:r>
                <a:rPr lang="en-GB" sz="800">
                  <a:solidFill>
                    <a:schemeClr val="accent1"/>
                  </a:solidFill>
                  <a:latin typeface="Calibri" panose="020F0502020204030204" pitchFamily="34" charset="0"/>
                  <a:cs typeface="Calibri" panose="020F0502020204030204" pitchFamily="34" charset="0"/>
                </a:rPr>
                <a:t>Project into documents for BAs</a:t>
              </a:r>
            </a:p>
          </p:txBody>
        </p:sp>
        <p:sp>
          <p:nvSpPr>
            <p:cNvPr id="74" name="TextBox 73">
              <a:extLst>
                <a:ext uri="{FF2B5EF4-FFF2-40B4-BE49-F238E27FC236}">
                  <a16:creationId xmlns:a16="http://schemas.microsoft.com/office/drawing/2014/main" id="{4F48EA8F-B08A-4D4E-B9EB-FA8ED00C5C23}"/>
                </a:ext>
              </a:extLst>
            </p:cNvPr>
            <p:cNvSpPr txBox="1"/>
            <p:nvPr/>
          </p:nvSpPr>
          <p:spPr>
            <a:xfrm>
              <a:off x="10463344" y="4888783"/>
              <a:ext cx="1466988" cy="602122"/>
            </a:xfrm>
            <a:prstGeom prst="rect">
              <a:avLst/>
            </a:prstGeom>
            <a:noFill/>
          </p:spPr>
          <p:txBody>
            <a:bodyPr wrap="square" rtlCol="0">
              <a:spAutoFit/>
            </a:bodyPr>
            <a:lstStyle/>
            <a:p>
              <a:pPr algn="ctr"/>
              <a:r>
                <a:rPr lang="en-GB" sz="800">
                  <a:solidFill>
                    <a:schemeClr val="accent1"/>
                  </a:solidFill>
                  <a:latin typeface="Calibri" panose="020F0502020204030204" pitchFamily="34" charset="0"/>
                  <a:cs typeface="Calibri" panose="020F0502020204030204" pitchFamily="34" charset="0"/>
                </a:rPr>
                <a:t>Prepare visual materials</a:t>
              </a:r>
            </a:p>
          </p:txBody>
        </p:sp>
        <p:sp>
          <p:nvSpPr>
            <p:cNvPr id="75" name="TextBox 74">
              <a:extLst>
                <a:ext uri="{FF2B5EF4-FFF2-40B4-BE49-F238E27FC236}">
                  <a16:creationId xmlns:a16="http://schemas.microsoft.com/office/drawing/2014/main" id="{619BC40A-CCA9-4C90-887C-B1C1B6586CE9}"/>
                </a:ext>
              </a:extLst>
            </p:cNvPr>
            <p:cNvSpPr txBox="1"/>
            <p:nvPr/>
          </p:nvSpPr>
          <p:spPr>
            <a:xfrm>
              <a:off x="6699563" y="2618258"/>
              <a:ext cx="2976530" cy="383170"/>
            </a:xfrm>
            <a:prstGeom prst="rect">
              <a:avLst/>
            </a:prstGeom>
            <a:noFill/>
          </p:spPr>
          <p:txBody>
            <a:bodyPr wrap="square" rtlCol="0">
              <a:spAutoFit/>
            </a:bodyPr>
            <a:lstStyle/>
            <a:p>
              <a:pPr algn="ctr"/>
              <a:r>
                <a:rPr lang="en-GB" sz="800" dirty="0">
                  <a:latin typeface="Calibri" panose="020F0502020204030204" pitchFamily="34" charset="0"/>
                  <a:cs typeface="Calibri" panose="020F0502020204030204" pitchFamily="34" charset="0"/>
                </a:rPr>
                <a:t>The RRDS proposes to use:</a:t>
              </a:r>
            </a:p>
          </p:txBody>
        </p:sp>
        <p:sp>
          <p:nvSpPr>
            <p:cNvPr id="76" name="TextBox 75">
              <a:extLst>
                <a:ext uri="{FF2B5EF4-FFF2-40B4-BE49-F238E27FC236}">
                  <a16:creationId xmlns:a16="http://schemas.microsoft.com/office/drawing/2014/main" id="{E9B9B137-5854-4594-BF52-5026DF37A23F}"/>
                </a:ext>
              </a:extLst>
            </p:cNvPr>
            <p:cNvSpPr txBox="1"/>
            <p:nvPr/>
          </p:nvSpPr>
          <p:spPr>
            <a:xfrm>
              <a:off x="6489549" y="2977749"/>
              <a:ext cx="3396558" cy="711600"/>
            </a:xfrm>
            <a:prstGeom prst="rect">
              <a:avLst/>
            </a:prstGeom>
            <a:noFill/>
          </p:spPr>
          <p:txBody>
            <a:bodyPr wrap="square" rtlCol="0">
              <a:spAutoFit/>
            </a:bodyPr>
            <a:lstStyle/>
            <a:p>
              <a:pPr algn="ctr"/>
              <a:r>
                <a:rPr lang="en-GB" sz="1000" b="1" dirty="0">
                  <a:latin typeface="Calibri" panose="020F0502020204030204" pitchFamily="34" charset="0"/>
                  <a:cs typeface="Calibri" panose="020F0502020204030204" pitchFamily="34" charset="0"/>
                </a:rPr>
                <a:t>Rosetta Core</a:t>
              </a:r>
            </a:p>
            <a:p>
              <a:pPr algn="ctr"/>
              <a:r>
                <a:rPr lang="en-GB" sz="1000" dirty="0">
                  <a:latin typeface="Calibri" panose="020F0502020204030204" pitchFamily="34" charset="0"/>
                  <a:cs typeface="Calibri" panose="020F0502020204030204" pitchFamily="34" charset="0"/>
                </a:rPr>
                <a:t>(the native ISDA CDM editor)</a:t>
              </a:r>
            </a:p>
          </p:txBody>
        </p:sp>
        <p:sp>
          <p:nvSpPr>
            <p:cNvPr id="77" name="TextBox 76">
              <a:extLst>
                <a:ext uri="{FF2B5EF4-FFF2-40B4-BE49-F238E27FC236}">
                  <a16:creationId xmlns:a16="http://schemas.microsoft.com/office/drawing/2014/main" id="{6E1F9B8C-A361-47F1-BEEB-E77EDF1DC310}"/>
                </a:ext>
              </a:extLst>
            </p:cNvPr>
            <p:cNvSpPr txBox="1"/>
            <p:nvPr/>
          </p:nvSpPr>
          <p:spPr>
            <a:xfrm>
              <a:off x="6460077" y="3725665"/>
              <a:ext cx="3465690" cy="383170"/>
            </a:xfrm>
            <a:prstGeom prst="rect">
              <a:avLst/>
            </a:prstGeom>
            <a:noFill/>
          </p:spPr>
          <p:txBody>
            <a:bodyPr wrap="square" rtlCol="0">
              <a:spAutoFit/>
            </a:bodyPr>
            <a:lstStyle/>
            <a:p>
              <a:pPr algn="ctr"/>
              <a:r>
                <a:rPr lang="en-GB" sz="800">
                  <a:latin typeface="Calibri" panose="020F0502020204030204" pitchFamily="34" charset="0"/>
                  <a:cs typeface="Calibri" panose="020F0502020204030204" pitchFamily="34" charset="0"/>
                </a:rPr>
                <a:t>to turbo-charge the delivery cycle</a:t>
              </a:r>
            </a:p>
          </p:txBody>
        </p:sp>
        <p:sp>
          <p:nvSpPr>
            <p:cNvPr id="78" name="TextBox 77">
              <a:extLst>
                <a:ext uri="{FF2B5EF4-FFF2-40B4-BE49-F238E27FC236}">
                  <a16:creationId xmlns:a16="http://schemas.microsoft.com/office/drawing/2014/main" id="{EF04ECFB-BEDC-4213-AC9B-04872173F571}"/>
                </a:ext>
              </a:extLst>
            </p:cNvPr>
            <p:cNvSpPr txBox="1"/>
            <p:nvPr/>
          </p:nvSpPr>
          <p:spPr>
            <a:xfrm>
              <a:off x="2739546" y="4082794"/>
              <a:ext cx="1078358" cy="410538"/>
            </a:xfrm>
            <a:prstGeom prst="rect">
              <a:avLst/>
            </a:prstGeom>
            <a:noFill/>
          </p:spPr>
          <p:txBody>
            <a:bodyPr wrap="square" rtlCol="0">
              <a:spAutoFit/>
            </a:bodyPr>
            <a:lstStyle/>
            <a:p>
              <a:pPr algn="ctr"/>
              <a:r>
                <a:rPr lang="en-GB" sz="900">
                  <a:latin typeface="Calibri" panose="020F0502020204030204" pitchFamily="34" charset="0"/>
                  <a:cs typeface="Calibri" panose="020F0502020204030204" pitchFamily="34" charset="0"/>
                </a:rPr>
                <a:t>SMEs</a:t>
              </a:r>
            </a:p>
          </p:txBody>
        </p:sp>
        <p:sp>
          <p:nvSpPr>
            <p:cNvPr id="79" name="TextBox 78">
              <a:extLst>
                <a:ext uri="{FF2B5EF4-FFF2-40B4-BE49-F238E27FC236}">
                  <a16:creationId xmlns:a16="http://schemas.microsoft.com/office/drawing/2014/main" id="{2333F129-678C-45EA-B896-4B17CF9340A2}"/>
                </a:ext>
              </a:extLst>
            </p:cNvPr>
            <p:cNvSpPr txBox="1"/>
            <p:nvPr/>
          </p:nvSpPr>
          <p:spPr>
            <a:xfrm>
              <a:off x="695324" y="5654353"/>
              <a:ext cx="10801350" cy="903184"/>
            </a:xfrm>
            <a:prstGeom prst="rect">
              <a:avLst/>
            </a:prstGeom>
            <a:noFill/>
          </p:spPr>
          <p:txBody>
            <a:bodyPr wrap="square" rtlCol="0">
              <a:spAutoFit/>
            </a:bodyPr>
            <a:lstStyle/>
            <a:p>
              <a:r>
                <a:rPr lang="en-GB" sz="900" b="1">
                  <a:solidFill>
                    <a:srgbClr val="053657"/>
                  </a:solidFill>
                  <a:latin typeface="Century Gothic" panose="020B0502020202020204" pitchFamily="34" charset="0"/>
                  <a:cs typeface="Calibri" panose="020F0502020204030204" pitchFamily="34" charset="0"/>
                </a:rPr>
                <a:t>Agile</a:t>
              </a:r>
              <a:r>
                <a:rPr lang="en-GB" sz="900">
                  <a:solidFill>
                    <a:srgbClr val="053657"/>
                  </a:solidFill>
                  <a:latin typeface="Century Gothic" panose="020B0502020202020204" pitchFamily="34" charset="0"/>
                  <a:cs typeface="Calibri" panose="020F0502020204030204" pitchFamily="34" charset="0"/>
                </a:rPr>
                <a:t> process envisioned:</a:t>
              </a:r>
            </a:p>
            <a:p>
              <a:pPr marL="285750" indent="-285750">
                <a:buFontTx/>
                <a:buChar char="-"/>
              </a:pPr>
              <a:r>
                <a:rPr lang="en-GB" sz="900">
                  <a:solidFill>
                    <a:srgbClr val="053657"/>
                  </a:solidFill>
                  <a:latin typeface="Century Gothic" panose="020B0502020202020204" pitchFamily="34" charset="0"/>
                  <a:cs typeface="Calibri" panose="020F0502020204030204" pitchFamily="34" charset="0"/>
                </a:rPr>
                <a:t>tight loop (1-2 weeks), with scope increasing at each iteration</a:t>
              </a:r>
            </a:p>
            <a:p>
              <a:pPr marL="285750" indent="-285750">
                <a:buFontTx/>
                <a:buChar char="-"/>
              </a:pPr>
              <a:r>
                <a:rPr lang="en-GB" sz="900">
                  <a:solidFill>
                    <a:srgbClr val="053657"/>
                  </a:solidFill>
                  <a:latin typeface="Century Gothic" panose="020B0502020202020204" pitchFamily="34" charset="0"/>
                  <a:cs typeface="Calibri" panose="020F0502020204030204" pitchFamily="34" charset="0"/>
                </a:rPr>
                <a:t>each iteration produces “shippable” (ISDA CDM) output that firms can use directly</a:t>
              </a:r>
            </a:p>
          </p:txBody>
        </p:sp>
      </p:grpSp>
      <p:pic>
        <p:nvPicPr>
          <p:cNvPr id="80" name="Graphic 79" descr="User network">
            <a:extLst>
              <a:ext uri="{FF2B5EF4-FFF2-40B4-BE49-F238E27FC236}">
                <a16:creationId xmlns:a16="http://schemas.microsoft.com/office/drawing/2014/main" id="{4F1B246A-E9CB-46F3-AB3E-F851497F669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54681" y="1860224"/>
            <a:ext cx="1080000" cy="1080000"/>
          </a:xfrm>
          <a:prstGeom prst="rect">
            <a:avLst/>
          </a:prstGeom>
          <a:effectLst>
            <a:outerShdw blurRad="50800" dist="38100" dir="2700000" algn="tl" rotWithShape="0">
              <a:prstClr val="black">
                <a:alpha val="40000"/>
              </a:prstClr>
            </a:outerShdw>
          </a:effectLst>
        </p:spPr>
      </p:pic>
      <p:sp>
        <p:nvSpPr>
          <p:cNvPr id="81" name="Rectangle 80">
            <a:extLst>
              <a:ext uri="{FF2B5EF4-FFF2-40B4-BE49-F238E27FC236}">
                <a16:creationId xmlns:a16="http://schemas.microsoft.com/office/drawing/2014/main" id="{41A035F5-9FA1-4C16-A5D9-DF94DE7CEF61}"/>
              </a:ext>
            </a:extLst>
          </p:cNvPr>
          <p:cNvSpPr/>
          <p:nvPr/>
        </p:nvSpPr>
        <p:spPr>
          <a:xfrm>
            <a:off x="7434537" y="2947705"/>
            <a:ext cx="1584176" cy="553998"/>
          </a:xfrm>
          <a:prstGeom prst="rect">
            <a:avLst/>
          </a:prstGeom>
          <a:solidFill>
            <a:srgbClr val="FFFFFF">
              <a:alpha val="67059"/>
            </a:srgbClr>
          </a:solidFill>
        </p:spPr>
        <p:txBody>
          <a:bodyPr wrap="square">
            <a:spAutoFit/>
          </a:bodyPr>
          <a:lstStyle/>
          <a:p>
            <a:pPr marL="139306" indent="-139306">
              <a:buFont typeface="Arial" panose="020B0604020202020204" pitchFamily="34" charset="0"/>
              <a:buChar char="•"/>
            </a:pPr>
            <a:r>
              <a:rPr lang="en-GB" sz="1000" dirty="0">
                <a:solidFill>
                  <a:schemeClr val="bg1">
                    <a:lumMod val="50000"/>
                  </a:schemeClr>
                </a:solidFill>
                <a:latin typeface="Calibri" panose="020F0502020204030204" pitchFamily="34" charset="0"/>
                <a:cs typeface="Calibri" panose="020F0502020204030204" pitchFamily="34" charset="0"/>
              </a:rPr>
              <a:t>Package &amp; curate assets</a:t>
            </a:r>
          </a:p>
          <a:p>
            <a:pPr marL="139306" indent="-139306">
              <a:buFont typeface="Arial" panose="020B0604020202020204" pitchFamily="34" charset="0"/>
              <a:buChar char="•"/>
            </a:pPr>
            <a:r>
              <a:rPr lang="en-GB" sz="1000" dirty="0">
                <a:solidFill>
                  <a:schemeClr val="bg1">
                    <a:lumMod val="50000"/>
                  </a:schemeClr>
                </a:solidFill>
                <a:latin typeface="Calibri" panose="020F0502020204030204" pitchFamily="34" charset="0"/>
                <a:cs typeface="Calibri" panose="020F0502020204030204" pitchFamily="34" charset="0"/>
              </a:rPr>
              <a:t>Drive communication</a:t>
            </a:r>
          </a:p>
          <a:p>
            <a:pPr marL="139306" indent="-139306">
              <a:buFont typeface="Arial" panose="020B0604020202020204" pitchFamily="34" charset="0"/>
              <a:buChar char="•"/>
            </a:pPr>
            <a:r>
              <a:rPr lang="en-GB" sz="1000" dirty="0">
                <a:solidFill>
                  <a:schemeClr val="bg1">
                    <a:lumMod val="50000"/>
                  </a:schemeClr>
                </a:solidFill>
                <a:latin typeface="Calibri" panose="020F0502020204030204" pitchFamily="34" charset="0"/>
                <a:cs typeface="Calibri" panose="020F0502020204030204" pitchFamily="34" charset="0"/>
              </a:rPr>
              <a:t>Prove scalability</a:t>
            </a:r>
          </a:p>
        </p:txBody>
      </p:sp>
      <p:pic>
        <p:nvPicPr>
          <p:cNvPr id="82" name="Picture 81">
            <a:extLst>
              <a:ext uri="{FF2B5EF4-FFF2-40B4-BE49-F238E27FC236}">
                <a16:creationId xmlns:a16="http://schemas.microsoft.com/office/drawing/2014/main" id="{30139D61-95B0-4CF8-ADA2-62604D0C3993}"/>
              </a:ext>
            </a:extLst>
          </p:cNvPr>
          <p:cNvPicPr>
            <a:picLocks noChangeAspect="1"/>
          </p:cNvPicPr>
          <p:nvPr/>
        </p:nvPicPr>
        <p:blipFill>
          <a:blip r:embed="rId15"/>
          <a:stretch>
            <a:fillRect/>
          </a:stretch>
        </p:blipFill>
        <p:spPr>
          <a:xfrm>
            <a:off x="9197949" y="1609274"/>
            <a:ext cx="2646321" cy="1538486"/>
          </a:xfrm>
          <a:prstGeom prst="rect">
            <a:avLst/>
          </a:prstGeom>
        </p:spPr>
      </p:pic>
    </p:spTree>
    <p:extLst>
      <p:ext uri="{BB962C8B-B14F-4D97-AF65-F5344CB8AC3E}">
        <p14:creationId xmlns:p14="http://schemas.microsoft.com/office/powerpoint/2010/main" val="386069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500"/>
                                        <p:tgtEl>
                                          <p:spTgt spid="81"/>
                                        </p:tgtEl>
                                      </p:cBhvr>
                                    </p:animEffect>
                                  </p:childTnLst>
                                </p:cTn>
                              </p:par>
                              <p:par>
                                <p:cTn id="11" presetID="10" presetClass="entr" presetSubtype="0" fill="hold"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fade">
                                      <p:cBhvr>
                                        <p:cTn id="1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A0BE3C-AA7D-4832-BEEA-97E0D1D165DE}"/>
              </a:ext>
            </a:extLst>
          </p:cNvPr>
          <p:cNvSpPr>
            <a:spLocks noGrp="1"/>
          </p:cNvSpPr>
          <p:nvPr>
            <p:ph idx="1"/>
          </p:nvPr>
        </p:nvSpPr>
        <p:spPr>
          <a:xfrm>
            <a:off x="502492" y="923192"/>
            <a:ext cx="3389670" cy="364432"/>
          </a:xfrm>
        </p:spPr>
        <p:txBody>
          <a:bodyPr>
            <a:normAutofit lnSpcReduction="10000"/>
          </a:bodyPr>
          <a:lstStyle/>
          <a:p>
            <a:pPr marL="0" indent="0" algn="ctr">
              <a:buNone/>
            </a:pPr>
            <a:r>
              <a:rPr lang="en-GB" dirty="0"/>
              <a:t>Firms don’t commit resource</a:t>
            </a:r>
          </a:p>
        </p:txBody>
      </p:sp>
      <p:sp>
        <p:nvSpPr>
          <p:cNvPr id="3" name="Title 2">
            <a:extLst>
              <a:ext uri="{FF2B5EF4-FFF2-40B4-BE49-F238E27FC236}">
                <a16:creationId xmlns:a16="http://schemas.microsoft.com/office/drawing/2014/main" id="{624AFC13-6230-4B19-B18A-8D8ACEAE3598}"/>
              </a:ext>
            </a:extLst>
          </p:cNvPr>
          <p:cNvSpPr>
            <a:spLocks noGrp="1"/>
          </p:cNvSpPr>
          <p:nvPr>
            <p:ph type="title"/>
          </p:nvPr>
        </p:nvSpPr>
        <p:spPr/>
        <p:txBody>
          <a:bodyPr/>
          <a:lstStyle/>
          <a:p>
            <a:r>
              <a:rPr lang="en-GB" dirty="0"/>
              <a:t>Potential road blocks: summary</a:t>
            </a:r>
          </a:p>
        </p:txBody>
      </p:sp>
      <p:pic>
        <p:nvPicPr>
          <p:cNvPr id="4" name="Picture 2" descr="photo collage, women, network, faces, social, play, team, teamwork, HD wallpaper">
            <a:extLst>
              <a:ext uri="{FF2B5EF4-FFF2-40B4-BE49-F238E27FC236}">
                <a16:creationId xmlns:a16="http://schemas.microsoft.com/office/drawing/2014/main" id="{1C892211-2FCD-4A35-985D-682F539A4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492" y="1287624"/>
            <a:ext cx="3389670" cy="22610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lumbing,pipe,wrench,plumber,repair - free image from needpix.com">
            <a:extLst>
              <a:ext uri="{FF2B5EF4-FFF2-40B4-BE49-F238E27FC236}">
                <a16:creationId xmlns:a16="http://schemas.microsoft.com/office/drawing/2014/main" id="{E25ED50F-34DC-42C2-812D-18F4B217BB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92" y="4097163"/>
            <a:ext cx="3464054" cy="23083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nergy Resiliency &gt; Defense Logistics Agency &gt; DLA Energy News">
            <a:extLst>
              <a:ext uri="{FF2B5EF4-FFF2-40B4-BE49-F238E27FC236}">
                <a16:creationId xmlns:a16="http://schemas.microsoft.com/office/drawing/2014/main" id="{32588307-09F3-4468-9827-86CDADCBA6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4358" y="1287624"/>
            <a:ext cx="4046129" cy="207701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
            <a:extLst>
              <a:ext uri="{FF2B5EF4-FFF2-40B4-BE49-F238E27FC236}">
                <a16:creationId xmlns:a16="http://schemas.microsoft.com/office/drawing/2014/main" id="{6F4CA33E-4DFC-4B15-B02C-4BB4F4E8D37A}"/>
              </a:ext>
            </a:extLst>
          </p:cNvPr>
          <p:cNvSpPr txBox="1">
            <a:spLocks/>
          </p:cNvSpPr>
          <p:nvPr/>
        </p:nvSpPr>
        <p:spPr>
          <a:xfrm>
            <a:off x="7527034" y="923192"/>
            <a:ext cx="3389670" cy="36443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0"/>
              </a:spcBef>
              <a:spcAft>
                <a:spcPts val="800"/>
              </a:spcAft>
              <a:buClr>
                <a:srgbClr val="3682A2"/>
              </a:buClr>
              <a:buSzPct val="80000"/>
              <a:buFont typeface="Wingdings 3" panose="05040102010807070707" pitchFamily="18" charset="2"/>
              <a:buChar char=""/>
              <a:defRPr sz="1800" kern="1200">
                <a:solidFill>
                  <a:srgbClr val="053657"/>
                </a:solidFill>
                <a:latin typeface="+mn-lt"/>
                <a:ea typeface="+mn-ea"/>
                <a:cs typeface="+mn-cs"/>
              </a:defRPr>
            </a:lvl1pPr>
            <a:lvl2pPr marL="685800" indent="-228600" algn="l" defTabSz="914400" rtl="0" eaLnBrk="1" latinLnBrk="0" hangingPunct="1">
              <a:lnSpc>
                <a:spcPct val="100000"/>
              </a:lnSpc>
              <a:spcBef>
                <a:spcPts val="0"/>
              </a:spcBef>
              <a:spcAft>
                <a:spcPts val="800"/>
              </a:spcAft>
              <a:buClr>
                <a:srgbClr val="3682A2"/>
              </a:buClr>
              <a:buFont typeface="Century Gothic" panose="020B0502020202020204" pitchFamily="34" charset="0"/>
              <a:buChar char="─"/>
              <a:defRPr sz="1400" kern="1200">
                <a:solidFill>
                  <a:srgbClr val="053657"/>
                </a:solidFill>
                <a:latin typeface="+mn-lt"/>
                <a:ea typeface="+mn-ea"/>
                <a:cs typeface="+mn-cs"/>
              </a:defRPr>
            </a:lvl2pPr>
            <a:lvl3pPr marL="11430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200" kern="1200">
                <a:solidFill>
                  <a:srgbClr val="053657"/>
                </a:solidFill>
                <a:latin typeface="+mn-lt"/>
                <a:ea typeface="+mn-ea"/>
                <a:cs typeface="+mn-cs"/>
              </a:defRPr>
            </a:lvl3pPr>
            <a:lvl4pPr marL="16002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4pPr>
            <a:lvl5pPr marL="20574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3" panose="05040102010807070707" pitchFamily="18" charset="2"/>
              <a:buNone/>
            </a:pPr>
            <a:r>
              <a:rPr lang="en-GB" dirty="0"/>
              <a:t>Lack of supply chain interest</a:t>
            </a:r>
          </a:p>
        </p:txBody>
      </p:sp>
      <p:sp>
        <p:nvSpPr>
          <p:cNvPr id="8" name="Content Placeholder 1">
            <a:extLst>
              <a:ext uri="{FF2B5EF4-FFF2-40B4-BE49-F238E27FC236}">
                <a16:creationId xmlns:a16="http://schemas.microsoft.com/office/drawing/2014/main" id="{7598AECA-7662-4638-95E9-28A916C78FCA}"/>
              </a:ext>
            </a:extLst>
          </p:cNvPr>
          <p:cNvSpPr txBox="1">
            <a:spLocks/>
          </p:cNvSpPr>
          <p:nvPr/>
        </p:nvSpPr>
        <p:spPr>
          <a:xfrm>
            <a:off x="502492" y="3732731"/>
            <a:ext cx="3389670" cy="36443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0"/>
              </a:spcBef>
              <a:spcAft>
                <a:spcPts val="800"/>
              </a:spcAft>
              <a:buClr>
                <a:srgbClr val="3682A2"/>
              </a:buClr>
              <a:buSzPct val="80000"/>
              <a:buFont typeface="Wingdings 3" panose="05040102010807070707" pitchFamily="18" charset="2"/>
              <a:buChar char=""/>
              <a:defRPr sz="1800" kern="1200">
                <a:solidFill>
                  <a:srgbClr val="053657"/>
                </a:solidFill>
                <a:latin typeface="+mn-lt"/>
                <a:ea typeface="+mn-ea"/>
                <a:cs typeface="+mn-cs"/>
              </a:defRPr>
            </a:lvl1pPr>
            <a:lvl2pPr marL="685800" indent="-228600" algn="l" defTabSz="914400" rtl="0" eaLnBrk="1" latinLnBrk="0" hangingPunct="1">
              <a:lnSpc>
                <a:spcPct val="100000"/>
              </a:lnSpc>
              <a:spcBef>
                <a:spcPts val="0"/>
              </a:spcBef>
              <a:spcAft>
                <a:spcPts val="800"/>
              </a:spcAft>
              <a:buClr>
                <a:srgbClr val="3682A2"/>
              </a:buClr>
              <a:buFont typeface="Century Gothic" panose="020B0502020202020204" pitchFamily="34" charset="0"/>
              <a:buChar char="─"/>
              <a:defRPr sz="1400" kern="1200">
                <a:solidFill>
                  <a:srgbClr val="053657"/>
                </a:solidFill>
                <a:latin typeface="+mn-lt"/>
                <a:ea typeface="+mn-ea"/>
                <a:cs typeface="+mn-cs"/>
              </a:defRPr>
            </a:lvl2pPr>
            <a:lvl3pPr marL="11430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200" kern="1200">
                <a:solidFill>
                  <a:srgbClr val="053657"/>
                </a:solidFill>
                <a:latin typeface="+mn-lt"/>
                <a:ea typeface="+mn-ea"/>
                <a:cs typeface="+mn-cs"/>
              </a:defRPr>
            </a:lvl3pPr>
            <a:lvl4pPr marL="16002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4pPr>
            <a:lvl5pPr marL="20574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3" panose="05040102010807070707" pitchFamily="18" charset="2"/>
              <a:buNone/>
            </a:pPr>
            <a:r>
              <a:rPr lang="en-GB" dirty="0"/>
              <a:t>Standards squabbling</a:t>
            </a:r>
          </a:p>
        </p:txBody>
      </p:sp>
      <p:pic>
        <p:nvPicPr>
          <p:cNvPr id="9" name="Picture 2" descr="Governance In The Cloud | IT Governance, cloud governance, d… | Flickr">
            <a:extLst>
              <a:ext uri="{FF2B5EF4-FFF2-40B4-BE49-F238E27FC236}">
                <a16:creationId xmlns:a16="http://schemas.microsoft.com/office/drawing/2014/main" id="{8DF74AEF-2A44-4D79-ACB5-A671664D69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7034" y="3944104"/>
            <a:ext cx="3747851" cy="2561032"/>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1">
            <a:extLst>
              <a:ext uri="{FF2B5EF4-FFF2-40B4-BE49-F238E27FC236}">
                <a16:creationId xmlns:a16="http://schemas.microsoft.com/office/drawing/2014/main" id="{967D09B5-FAD2-4815-BD64-F1BAD5E25B11}"/>
              </a:ext>
            </a:extLst>
          </p:cNvPr>
          <p:cNvSpPr txBox="1">
            <a:spLocks/>
          </p:cNvSpPr>
          <p:nvPr/>
        </p:nvSpPr>
        <p:spPr>
          <a:xfrm>
            <a:off x="7722587" y="3604672"/>
            <a:ext cx="3389670" cy="36443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0"/>
              </a:spcBef>
              <a:spcAft>
                <a:spcPts val="800"/>
              </a:spcAft>
              <a:buClr>
                <a:srgbClr val="3682A2"/>
              </a:buClr>
              <a:buSzPct val="80000"/>
              <a:buFont typeface="Wingdings 3" panose="05040102010807070707" pitchFamily="18" charset="2"/>
              <a:buChar char=""/>
              <a:defRPr sz="1800" kern="1200">
                <a:solidFill>
                  <a:srgbClr val="053657"/>
                </a:solidFill>
                <a:latin typeface="+mn-lt"/>
                <a:ea typeface="+mn-ea"/>
                <a:cs typeface="+mn-cs"/>
              </a:defRPr>
            </a:lvl1pPr>
            <a:lvl2pPr marL="685800" indent="-228600" algn="l" defTabSz="914400" rtl="0" eaLnBrk="1" latinLnBrk="0" hangingPunct="1">
              <a:lnSpc>
                <a:spcPct val="100000"/>
              </a:lnSpc>
              <a:spcBef>
                <a:spcPts val="0"/>
              </a:spcBef>
              <a:spcAft>
                <a:spcPts val="800"/>
              </a:spcAft>
              <a:buClr>
                <a:srgbClr val="3682A2"/>
              </a:buClr>
              <a:buFont typeface="Century Gothic" panose="020B0502020202020204" pitchFamily="34" charset="0"/>
              <a:buChar char="─"/>
              <a:defRPr sz="1400" kern="1200">
                <a:solidFill>
                  <a:srgbClr val="053657"/>
                </a:solidFill>
                <a:latin typeface="+mn-lt"/>
                <a:ea typeface="+mn-ea"/>
                <a:cs typeface="+mn-cs"/>
              </a:defRPr>
            </a:lvl2pPr>
            <a:lvl3pPr marL="11430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200" kern="1200">
                <a:solidFill>
                  <a:srgbClr val="053657"/>
                </a:solidFill>
                <a:latin typeface="+mn-lt"/>
                <a:ea typeface="+mn-ea"/>
                <a:cs typeface="+mn-cs"/>
              </a:defRPr>
            </a:lvl3pPr>
            <a:lvl4pPr marL="16002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4pPr>
            <a:lvl5pPr marL="20574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3" panose="05040102010807070707" pitchFamily="18" charset="2"/>
              <a:buNone/>
            </a:pPr>
            <a:r>
              <a:rPr lang="en-GB" dirty="0"/>
              <a:t>Trade association hiccups</a:t>
            </a:r>
          </a:p>
        </p:txBody>
      </p:sp>
      <p:pic>
        <p:nvPicPr>
          <p:cNvPr id="11" name="Picture 2" descr="Observation - Highway Sign image">
            <a:extLst>
              <a:ext uri="{FF2B5EF4-FFF2-40B4-BE49-F238E27FC236}">
                <a16:creationId xmlns:a16="http://schemas.microsoft.com/office/drawing/2014/main" id="{8BEB5E19-9CAD-4061-8653-9DE4896AF1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9414" y="2943459"/>
            <a:ext cx="2619432" cy="1744135"/>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
            <a:extLst>
              <a:ext uri="{FF2B5EF4-FFF2-40B4-BE49-F238E27FC236}">
                <a16:creationId xmlns:a16="http://schemas.microsoft.com/office/drawing/2014/main" id="{14054409-3460-4880-A8F0-3B7B0A3F309D}"/>
              </a:ext>
            </a:extLst>
          </p:cNvPr>
          <p:cNvSpPr txBox="1">
            <a:spLocks/>
          </p:cNvSpPr>
          <p:nvPr/>
        </p:nvSpPr>
        <p:spPr>
          <a:xfrm>
            <a:off x="4209469" y="2324335"/>
            <a:ext cx="2879377" cy="61912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800"/>
              </a:spcAft>
              <a:buClr>
                <a:srgbClr val="3682A2"/>
              </a:buClr>
              <a:buSzPct val="80000"/>
              <a:buFont typeface="Wingdings 3" panose="05040102010807070707" pitchFamily="18" charset="2"/>
              <a:buChar char=""/>
              <a:defRPr sz="1800" kern="1200">
                <a:solidFill>
                  <a:srgbClr val="053657"/>
                </a:solidFill>
                <a:latin typeface="+mn-lt"/>
                <a:ea typeface="+mn-ea"/>
                <a:cs typeface="+mn-cs"/>
              </a:defRPr>
            </a:lvl1pPr>
            <a:lvl2pPr marL="685800" indent="-228600" algn="l" defTabSz="914400" rtl="0" eaLnBrk="1" latinLnBrk="0" hangingPunct="1">
              <a:lnSpc>
                <a:spcPct val="100000"/>
              </a:lnSpc>
              <a:spcBef>
                <a:spcPts val="0"/>
              </a:spcBef>
              <a:spcAft>
                <a:spcPts val="800"/>
              </a:spcAft>
              <a:buClr>
                <a:srgbClr val="3682A2"/>
              </a:buClr>
              <a:buFont typeface="Century Gothic" panose="020B0502020202020204" pitchFamily="34" charset="0"/>
              <a:buChar char="─"/>
              <a:defRPr sz="1400" kern="1200">
                <a:solidFill>
                  <a:srgbClr val="053657"/>
                </a:solidFill>
                <a:latin typeface="+mn-lt"/>
                <a:ea typeface="+mn-ea"/>
                <a:cs typeface="+mn-cs"/>
              </a:defRPr>
            </a:lvl2pPr>
            <a:lvl3pPr marL="11430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200" kern="1200">
                <a:solidFill>
                  <a:srgbClr val="053657"/>
                </a:solidFill>
                <a:latin typeface="+mn-lt"/>
                <a:ea typeface="+mn-ea"/>
                <a:cs typeface="+mn-cs"/>
              </a:defRPr>
            </a:lvl3pPr>
            <a:lvl4pPr marL="16002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4pPr>
            <a:lvl5pPr marL="20574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Regulatory distance from the table</a:t>
            </a:r>
          </a:p>
        </p:txBody>
      </p:sp>
    </p:spTree>
    <p:extLst>
      <p:ext uri="{BB962C8B-B14F-4D97-AF65-F5344CB8AC3E}">
        <p14:creationId xmlns:p14="http://schemas.microsoft.com/office/powerpoint/2010/main" val="186331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8" grpId="0"/>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638954-6F8C-41AF-823D-BD891BF8E893}"/>
              </a:ext>
            </a:extLst>
          </p:cNvPr>
          <p:cNvSpPr>
            <a:spLocks noGrp="1"/>
          </p:cNvSpPr>
          <p:nvPr>
            <p:ph idx="1"/>
          </p:nvPr>
        </p:nvSpPr>
        <p:spPr>
          <a:xfrm>
            <a:off x="6540758" y="1482570"/>
            <a:ext cx="5479445" cy="5059545"/>
          </a:xfrm>
        </p:spPr>
        <p:txBody>
          <a:bodyPr>
            <a:normAutofit fontScale="77500" lnSpcReduction="20000"/>
          </a:bodyPr>
          <a:lstStyle/>
          <a:p>
            <a:pPr>
              <a:spcBef>
                <a:spcPts val="1800"/>
              </a:spcBef>
              <a:spcAft>
                <a:spcPts val="1800"/>
              </a:spcAft>
            </a:pPr>
            <a:r>
              <a:rPr lang="en-GB" b="1" dirty="0"/>
              <a:t>Do we have enough commitment from enough firm senior management? </a:t>
            </a:r>
          </a:p>
          <a:p>
            <a:pPr>
              <a:spcBef>
                <a:spcPts val="1800"/>
              </a:spcBef>
              <a:spcAft>
                <a:spcPts val="1800"/>
              </a:spcAft>
            </a:pPr>
            <a:r>
              <a:rPr lang="en-GB" b="1" dirty="0"/>
              <a:t>Are buy and sell side firms represented?</a:t>
            </a:r>
          </a:p>
          <a:p>
            <a:pPr>
              <a:spcBef>
                <a:spcPts val="1800"/>
              </a:spcBef>
              <a:spcAft>
                <a:spcPts val="1800"/>
              </a:spcAft>
            </a:pPr>
            <a:r>
              <a:rPr lang="en-GB" b="1" dirty="0"/>
              <a:t>Is it high enough priority given Brexit, COVID, etc.</a:t>
            </a:r>
          </a:p>
          <a:p>
            <a:pPr>
              <a:spcBef>
                <a:spcPts val="1800"/>
              </a:spcBef>
              <a:spcAft>
                <a:spcPts val="1800"/>
              </a:spcAft>
            </a:pPr>
            <a:r>
              <a:rPr lang="en-GB" b="1" dirty="0"/>
              <a:t>Is the CDM aligned with the IT strategies  within the firms</a:t>
            </a:r>
          </a:p>
          <a:p>
            <a:pPr>
              <a:spcBef>
                <a:spcPts val="1800"/>
              </a:spcBef>
              <a:spcAft>
                <a:spcPts val="1800"/>
              </a:spcAft>
            </a:pPr>
            <a:r>
              <a:rPr lang="en-GB" b="1" dirty="0"/>
              <a:t>Will CDM be necessary to:</a:t>
            </a:r>
          </a:p>
          <a:p>
            <a:pPr lvl="1">
              <a:spcBef>
                <a:spcPts val="1800"/>
              </a:spcBef>
              <a:spcAft>
                <a:spcPts val="1800"/>
              </a:spcAft>
            </a:pPr>
            <a:r>
              <a:rPr lang="en-GB" b="1" dirty="0"/>
              <a:t>Meet ESMA demands for data quality</a:t>
            </a:r>
          </a:p>
          <a:p>
            <a:pPr lvl="1">
              <a:spcBef>
                <a:spcPts val="1800"/>
              </a:spcBef>
              <a:spcAft>
                <a:spcPts val="1800"/>
              </a:spcAft>
            </a:pPr>
            <a:r>
              <a:rPr lang="en-GB" b="1" dirty="0"/>
              <a:t>‘replay’ all open transactions </a:t>
            </a:r>
          </a:p>
          <a:p>
            <a:pPr lvl="1">
              <a:spcBef>
                <a:spcPts val="1800"/>
              </a:spcBef>
              <a:spcAft>
                <a:spcPts val="1800"/>
              </a:spcAft>
            </a:pPr>
            <a:r>
              <a:rPr lang="en-GB" b="1" dirty="0"/>
              <a:t> align to a possible new ISO message to the TRs</a:t>
            </a:r>
          </a:p>
          <a:p>
            <a:pPr>
              <a:spcBef>
                <a:spcPts val="1800"/>
              </a:spcBef>
              <a:spcAft>
                <a:spcPts val="1800"/>
              </a:spcAft>
            </a:pPr>
            <a:endParaRPr lang="en-GB" dirty="0"/>
          </a:p>
        </p:txBody>
      </p:sp>
      <p:sp>
        <p:nvSpPr>
          <p:cNvPr id="3" name="Title 2">
            <a:extLst>
              <a:ext uri="{FF2B5EF4-FFF2-40B4-BE49-F238E27FC236}">
                <a16:creationId xmlns:a16="http://schemas.microsoft.com/office/drawing/2014/main" id="{06F222F8-0FD9-45D6-B933-C11A0A2D7DB0}"/>
              </a:ext>
            </a:extLst>
          </p:cNvPr>
          <p:cNvSpPr>
            <a:spLocks noGrp="1"/>
          </p:cNvSpPr>
          <p:nvPr>
            <p:ph type="title"/>
          </p:nvPr>
        </p:nvSpPr>
        <p:spPr/>
        <p:txBody>
          <a:bodyPr/>
          <a:lstStyle/>
          <a:p>
            <a:r>
              <a:rPr lang="en-GB" dirty="0"/>
              <a:t>Potential roadblock: Firm engagement</a:t>
            </a:r>
          </a:p>
        </p:txBody>
      </p:sp>
      <p:pic>
        <p:nvPicPr>
          <p:cNvPr id="2050" name="Picture 2" descr="photo collage, women, network, faces, social, play, team, teamwork, HD wallpaper">
            <a:extLst>
              <a:ext uri="{FF2B5EF4-FFF2-40B4-BE49-F238E27FC236}">
                <a16:creationId xmlns:a16="http://schemas.microsoft.com/office/drawing/2014/main" id="{F0A78728-168D-4FFF-A12F-58895DE7D0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227" y="1828800"/>
            <a:ext cx="5935528" cy="3959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342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Rectangle 217">
            <a:extLst>
              <a:ext uri="{FF2B5EF4-FFF2-40B4-BE49-F238E27FC236}">
                <a16:creationId xmlns:a16="http://schemas.microsoft.com/office/drawing/2014/main" id="{304156EA-3F1D-4792-91F2-05693584ED8D}"/>
              </a:ext>
            </a:extLst>
          </p:cNvPr>
          <p:cNvSpPr>
            <a:spLocks noChangeArrowheads="1"/>
          </p:cNvSpPr>
          <p:nvPr/>
        </p:nvSpPr>
        <p:spPr bwMode="auto">
          <a:xfrm>
            <a:off x="257858" y="6188935"/>
            <a:ext cx="11490036" cy="431800"/>
          </a:xfrm>
          <a:prstGeom prst="rect">
            <a:avLst/>
          </a:prstGeom>
          <a:solidFill>
            <a:srgbClr val="053657"/>
          </a:solidFill>
          <a:ln w="9525">
            <a:no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GB" b="1" kern="0">
                <a:solidFill>
                  <a:srgbClr val="FFFFFF"/>
                </a:solidFill>
                <a:latin typeface="Century Gothic" panose="020B0502020202020204" pitchFamily="34" charset="0"/>
                <a:cs typeface="Arial" charset="0"/>
              </a:rPr>
              <a:t>Ontology based </a:t>
            </a:r>
            <a:r>
              <a:rPr lang="en-GB" b="1" kern="0">
                <a:solidFill>
                  <a:srgbClr val="FFFFFF"/>
                </a:solidFill>
                <a:latin typeface="Arial" panose="020B0604020202020204" pitchFamily="34" charset="0"/>
                <a:cs typeface="Arial" panose="020B0604020202020204" pitchFamily="34" charset="0"/>
              </a:rPr>
              <a:t>ꟾ</a:t>
            </a:r>
            <a:r>
              <a:rPr lang="en-GB" b="1" kern="0">
                <a:solidFill>
                  <a:srgbClr val="FFFFFF"/>
                </a:solidFill>
                <a:latin typeface="Century Gothic" panose="020B0502020202020204" pitchFamily="34" charset="0"/>
                <a:cs typeface="Arial" charset="0"/>
              </a:rPr>
              <a:t> disambiguated semantics </a:t>
            </a:r>
            <a:r>
              <a:rPr lang="en-GB" b="1" kern="0">
                <a:solidFill>
                  <a:srgbClr val="FFFFFF"/>
                </a:solidFill>
                <a:latin typeface="Arial" panose="020B0604020202020204" pitchFamily="34" charset="0"/>
                <a:cs typeface="Arial" panose="020B0604020202020204" pitchFamily="34" charset="0"/>
              </a:rPr>
              <a:t>ꟾ </a:t>
            </a:r>
            <a:r>
              <a:rPr lang="en-GB" b="1" kern="0">
                <a:solidFill>
                  <a:srgbClr val="FFFFFF"/>
                </a:solidFill>
                <a:latin typeface="Century Gothic" panose="020B0502020202020204" pitchFamily="34" charset="0"/>
                <a:cs typeface="Arial" charset="0"/>
              </a:rPr>
              <a:t>agreed definitions</a:t>
            </a:r>
            <a:r>
              <a:rPr lang="en-GB" b="1" kern="0">
                <a:solidFill>
                  <a:srgbClr val="FFFFFF"/>
                </a:solidFill>
                <a:latin typeface="Arial" panose="020B0604020202020204" pitchFamily="34" charset="0"/>
                <a:cs typeface="Arial" panose="020B0604020202020204" pitchFamily="34" charset="0"/>
              </a:rPr>
              <a:t>ꟾ linked architecture</a:t>
            </a:r>
            <a:endParaRPr lang="en-GB" b="1" kern="0">
              <a:solidFill>
                <a:srgbClr val="FFFFFF"/>
              </a:solidFill>
              <a:latin typeface="Century Gothic" panose="020B0502020202020204" pitchFamily="34" charset="0"/>
              <a:cs typeface="Arial" charset="0"/>
            </a:endParaRPr>
          </a:p>
        </p:txBody>
      </p:sp>
      <p:sp>
        <p:nvSpPr>
          <p:cNvPr id="12" name="Title 11">
            <a:extLst>
              <a:ext uri="{FF2B5EF4-FFF2-40B4-BE49-F238E27FC236}">
                <a16:creationId xmlns:a16="http://schemas.microsoft.com/office/drawing/2014/main" id="{15BAAE6E-8084-4EF3-93D6-1F5D77AE3FA8}"/>
              </a:ext>
            </a:extLst>
          </p:cNvPr>
          <p:cNvSpPr>
            <a:spLocks noGrp="1"/>
          </p:cNvSpPr>
          <p:nvPr>
            <p:ph type="title"/>
          </p:nvPr>
        </p:nvSpPr>
        <p:spPr/>
        <p:txBody>
          <a:bodyPr/>
          <a:lstStyle/>
          <a:p>
            <a:r>
              <a:rPr lang="en-GB"/>
              <a:t>Target state: 3 tier semantic model</a:t>
            </a:r>
          </a:p>
        </p:txBody>
      </p:sp>
      <p:grpSp>
        <p:nvGrpSpPr>
          <p:cNvPr id="10" name="Group 9">
            <a:extLst>
              <a:ext uri="{FF2B5EF4-FFF2-40B4-BE49-F238E27FC236}">
                <a16:creationId xmlns:a16="http://schemas.microsoft.com/office/drawing/2014/main" id="{71C504B4-1E8A-4BF3-AC46-A3617AD7051E}"/>
              </a:ext>
            </a:extLst>
          </p:cNvPr>
          <p:cNvGrpSpPr/>
          <p:nvPr/>
        </p:nvGrpSpPr>
        <p:grpSpPr>
          <a:xfrm>
            <a:off x="776491" y="1332064"/>
            <a:ext cx="11249902" cy="4710279"/>
            <a:chOff x="776491" y="1332064"/>
            <a:chExt cx="11249902" cy="4710279"/>
          </a:xfrm>
        </p:grpSpPr>
        <p:grpSp>
          <p:nvGrpSpPr>
            <p:cNvPr id="9" name="Group 8">
              <a:extLst>
                <a:ext uri="{FF2B5EF4-FFF2-40B4-BE49-F238E27FC236}">
                  <a16:creationId xmlns:a16="http://schemas.microsoft.com/office/drawing/2014/main" id="{A804D459-9760-44BD-A32A-7E1D05237866}"/>
                </a:ext>
              </a:extLst>
            </p:cNvPr>
            <p:cNvGrpSpPr/>
            <p:nvPr/>
          </p:nvGrpSpPr>
          <p:grpSpPr>
            <a:xfrm>
              <a:off x="7296798" y="1354651"/>
              <a:ext cx="4729595" cy="4687692"/>
              <a:chOff x="7296798" y="1354651"/>
              <a:chExt cx="4729595" cy="4687692"/>
            </a:xfrm>
          </p:grpSpPr>
          <p:grpSp>
            <p:nvGrpSpPr>
              <p:cNvPr id="7" name="Group 6">
                <a:extLst>
                  <a:ext uri="{FF2B5EF4-FFF2-40B4-BE49-F238E27FC236}">
                    <a16:creationId xmlns:a16="http://schemas.microsoft.com/office/drawing/2014/main" id="{4A6B4ED2-6996-4F42-8104-004A683B6D6E}"/>
                  </a:ext>
                </a:extLst>
              </p:cNvPr>
              <p:cNvGrpSpPr/>
              <p:nvPr/>
            </p:nvGrpSpPr>
            <p:grpSpPr>
              <a:xfrm>
                <a:off x="8160338" y="1354651"/>
                <a:ext cx="3866055" cy="4687692"/>
                <a:chOff x="7796374" y="1308011"/>
                <a:chExt cx="3866055" cy="4687692"/>
              </a:xfrm>
            </p:grpSpPr>
            <p:sp>
              <p:nvSpPr>
                <p:cNvPr id="426" name="Rectangle: Top Corners Snipped 425">
                  <a:extLst>
                    <a:ext uri="{FF2B5EF4-FFF2-40B4-BE49-F238E27FC236}">
                      <a16:creationId xmlns:a16="http://schemas.microsoft.com/office/drawing/2014/main" id="{1AD59091-D18F-4FD0-9F10-2C3C0B5B9DE6}"/>
                    </a:ext>
                  </a:extLst>
                </p:cNvPr>
                <p:cNvSpPr/>
                <p:nvPr/>
              </p:nvSpPr>
              <p:spPr>
                <a:xfrm rot="16200000">
                  <a:off x="7642617" y="1461768"/>
                  <a:ext cx="3807875" cy="3500362"/>
                </a:xfrm>
                <a:prstGeom prst="snip2SameRect">
                  <a:avLst>
                    <a:gd name="adj1" fmla="val 9005"/>
                    <a:gd name="adj2" fmla="val 0"/>
                  </a:avLst>
                </a:prstGeom>
                <a:solidFill>
                  <a:schemeClr val="bg1">
                    <a:lumMod val="95000"/>
                  </a:schemeClr>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91" name="Picture 190" descr="A close up of a logo&#10;&#10;Description automatically generated">
                  <a:extLst>
                    <a:ext uri="{FF2B5EF4-FFF2-40B4-BE49-F238E27FC236}">
                      <a16:creationId xmlns:a16="http://schemas.microsoft.com/office/drawing/2014/main" id="{DAC349D9-F067-4FB0-9E35-837325F27762}"/>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10086265" y="2102962"/>
                  <a:ext cx="317950" cy="317950"/>
                </a:xfrm>
                <a:prstGeom prst="rect">
                  <a:avLst/>
                </a:prstGeom>
              </p:spPr>
            </p:pic>
            <p:pic>
              <p:nvPicPr>
                <p:cNvPr id="427" name="Graphic 426" descr="Database">
                  <a:extLst>
                    <a:ext uri="{FF2B5EF4-FFF2-40B4-BE49-F238E27FC236}">
                      <a16:creationId xmlns:a16="http://schemas.microsoft.com/office/drawing/2014/main" id="{8ED08DB6-EDCA-4BFA-9319-D779C70CF6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92288" y="1698566"/>
                  <a:ext cx="1117186" cy="1117186"/>
                </a:xfrm>
                <a:prstGeom prst="rect">
                  <a:avLst/>
                </a:prstGeom>
              </p:spPr>
            </p:pic>
            <p:sp>
              <p:nvSpPr>
                <p:cNvPr id="430" name="TextBox 429">
                  <a:extLst>
                    <a:ext uri="{FF2B5EF4-FFF2-40B4-BE49-F238E27FC236}">
                      <a16:creationId xmlns:a16="http://schemas.microsoft.com/office/drawing/2014/main" id="{AD0CD552-E74B-47BC-ACC1-82ED1E4B9495}"/>
                    </a:ext>
                  </a:extLst>
                </p:cNvPr>
                <p:cNvSpPr txBox="1"/>
                <p:nvPr/>
              </p:nvSpPr>
              <p:spPr>
                <a:xfrm>
                  <a:off x="7951649" y="1314896"/>
                  <a:ext cx="335307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Physical data dictionaries &amp; artefacts</a:t>
                  </a:r>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66" name="Graphic 165" descr="Table">
                  <a:extLst>
                    <a:ext uri="{FF2B5EF4-FFF2-40B4-BE49-F238E27FC236}">
                      <a16:creationId xmlns:a16="http://schemas.microsoft.com/office/drawing/2014/main" id="{C93FA829-BF8A-4026-82BF-85446A4A399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37219" y="1943021"/>
                  <a:ext cx="633658" cy="633658"/>
                </a:xfrm>
                <a:prstGeom prst="rect">
                  <a:avLst/>
                </a:prstGeom>
              </p:spPr>
            </p:pic>
            <p:sp>
              <p:nvSpPr>
                <p:cNvPr id="433" name="TextBox 432">
                  <a:extLst>
                    <a:ext uri="{FF2B5EF4-FFF2-40B4-BE49-F238E27FC236}">
                      <a16:creationId xmlns:a16="http://schemas.microsoft.com/office/drawing/2014/main" id="{77D008E4-D291-4080-8EBD-A0E60F557A5E}"/>
                    </a:ext>
                  </a:extLst>
                </p:cNvPr>
                <p:cNvSpPr txBox="1"/>
                <p:nvPr/>
              </p:nvSpPr>
              <p:spPr>
                <a:xfrm>
                  <a:off x="10206636" y="2443778"/>
                  <a:ext cx="1090098"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Reporting artefacts</a:t>
                  </a:r>
                </a:p>
              </p:txBody>
            </p:sp>
            <p:pic>
              <p:nvPicPr>
                <p:cNvPr id="434" name="Graphic 433" descr="Table">
                  <a:extLst>
                    <a:ext uri="{FF2B5EF4-FFF2-40B4-BE49-F238E27FC236}">
                      <a16:creationId xmlns:a16="http://schemas.microsoft.com/office/drawing/2014/main" id="{79FD450A-FC5F-4C9B-83AE-19716227F41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09073" y="3113188"/>
                  <a:ext cx="633658" cy="633658"/>
                </a:xfrm>
                <a:prstGeom prst="rect">
                  <a:avLst/>
                </a:prstGeom>
              </p:spPr>
            </p:pic>
            <p:sp>
              <p:nvSpPr>
                <p:cNvPr id="435" name="TextBox 434">
                  <a:extLst>
                    <a:ext uri="{FF2B5EF4-FFF2-40B4-BE49-F238E27FC236}">
                      <a16:creationId xmlns:a16="http://schemas.microsoft.com/office/drawing/2014/main" id="{84B1739F-55D5-4264-BF9D-A676C667C111}"/>
                    </a:ext>
                  </a:extLst>
                </p:cNvPr>
                <p:cNvSpPr txBox="1"/>
                <p:nvPr/>
              </p:nvSpPr>
              <p:spPr>
                <a:xfrm>
                  <a:off x="9178490" y="3613945"/>
                  <a:ext cx="1090098"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Reporting artefacts</a:t>
                  </a:r>
                </a:p>
              </p:txBody>
            </p:sp>
            <p:pic>
              <p:nvPicPr>
                <p:cNvPr id="436" name="Graphic 435" descr="Table">
                  <a:extLst>
                    <a:ext uri="{FF2B5EF4-FFF2-40B4-BE49-F238E27FC236}">
                      <a16:creationId xmlns:a16="http://schemas.microsoft.com/office/drawing/2014/main" id="{9A09153D-CD55-448D-B258-71DB4CA8E5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45212" y="4203358"/>
                  <a:ext cx="633658" cy="633658"/>
                </a:xfrm>
                <a:prstGeom prst="rect">
                  <a:avLst/>
                </a:prstGeom>
              </p:spPr>
            </p:pic>
            <p:sp>
              <p:nvSpPr>
                <p:cNvPr id="437" name="TextBox 436">
                  <a:extLst>
                    <a:ext uri="{FF2B5EF4-FFF2-40B4-BE49-F238E27FC236}">
                      <a16:creationId xmlns:a16="http://schemas.microsoft.com/office/drawing/2014/main" id="{1649ADD5-BA2E-448E-9AE2-F6FCFC65BE62}"/>
                    </a:ext>
                  </a:extLst>
                </p:cNvPr>
                <p:cNvSpPr txBox="1"/>
                <p:nvPr/>
              </p:nvSpPr>
              <p:spPr>
                <a:xfrm>
                  <a:off x="10214629" y="4704115"/>
                  <a:ext cx="1090098"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Other data artefacts</a:t>
                  </a:r>
                </a:p>
              </p:txBody>
            </p:sp>
            <p:sp>
              <p:nvSpPr>
                <p:cNvPr id="167" name="Thought Bubble: Cloud 166">
                  <a:extLst>
                    <a:ext uri="{FF2B5EF4-FFF2-40B4-BE49-F238E27FC236}">
                      <a16:creationId xmlns:a16="http://schemas.microsoft.com/office/drawing/2014/main" id="{ADB05D63-152D-4B43-BAA2-92520EAB2B17}"/>
                    </a:ext>
                  </a:extLst>
                </p:cNvPr>
                <p:cNvSpPr/>
                <p:nvPr/>
              </p:nvSpPr>
              <p:spPr>
                <a:xfrm>
                  <a:off x="10214629" y="3006979"/>
                  <a:ext cx="1447800" cy="914953"/>
                </a:xfrm>
                <a:prstGeom prst="cloudCallout">
                  <a:avLst>
                    <a:gd name="adj1" fmla="val -29675"/>
                    <a:gd name="adj2" fmla="val 1353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rPr>
                    <a:t>Consistent and compliant data artefacts</a:t>
                  </a:r>
                  <a:endParaRPr kumimoji="0" lang="en-GB"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38" name="Picture 437" descr="A close up of a logo&#10;&#10;Description automatically generated">
                  <a:extLst>
                    <a:ext uri="{FF2B5EF4-FFF2-40B4-BE49-F238E27FC236}">
                      <a16:creationId xmlns:a16="http://schemas.microsoft.com/office/drawing/2014/main" id="{24964CAB-3278-4681-B588-234B3D58C1B5}"/>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9035145" y="3272479"/>
                  <a:ext cx="317950" cy="317950"/>
                </a:xfrm>
                <a:prstGeom prst="rect">
                  <a:avLst/>
                </a:prstGeom>
              </p:spPr>
            </p:pic>
            <p:pic>
              <p:nvPicPr>
                <p:cNvPr id="439" name="Graphic 438" descr="Database">
                  <a:extLst>
                    <a:ext uri="{FF2B5EF4-FFF2-40B4-BE49-F238E27FC236}">
                      <a16:creationId xmlns:a16="http://schemas.microsoft.com/office/drawing/2014/main" id="{16A9EC88-178E-499A-BF1F-AFA2568FF2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41168" y="2868083"/>
                  <a:ext cx="1117186" cy="1117186"/>
                </a:xfrm>
                <a:prstGeom prst="rect">
                  <a:avLst/>
                </a:prstGeom>
              </p:spPr>
            </p:pic>
            <p:pic>
              <p:nvPicPr>
                <p:cNvPr id="440" name="Picture 439" descr="A close up of a logo&#10;&#10;Description automatically generated">
                  <a:extLst>
                    <a:ext uri="{FF2B5EF4-FFF2-40B4-BE49-F238E27FC236}">
                      <a16:creationId xmlns:a16="http://schemas.microsoft.com/office/drawing/2014/main" id="{63EAA60E-C770-462A-B02A-EBD51FC06D4D}"/>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10091420" y="4364649"/>
                  <a:ext cx="317950" cy="317950"/>
                </a:xfrm>
                <a:prstGeom prst="rect">
                  <a:avLst/>
                </a:prstGeom>
              </p:spPr>
            </p:pic>
            <p:pic>
              <p:nvPicPr>
                <p:cNvPr id="441" name="Graphic 440" descr="Database">
                  <a:extLst>
                    <a:ext uri="{FF2B5EF4-FFF2-40B4-BE49-F238E27FC236}">
                      <a16:creationId xmlns:a16="http://schemas.microsoft.com/office/drawing/2014/main" id="{D0495E92-DB26-43E5-A113-AC323C823D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97443" y="3960253"/>
                  <a:ext cx="1117186" cy="1117186"/>
                </a:xfrm>
                <a:prstGeom prst="rect">
                  <a:avLst/>
                </a:prstGeom>
              </p:spPr>
            </p:pic>
            <p:sp>
              <p:nvSpPr>
                <p:cNvPr id="163" name="TextBox 162">
                  <a:extLst>
                    <a:ext uri="{FF2B5EF4-FFF2-40B4-BE49-F238E27FC236}">
                      <a16:creationId xmlns:a16="http://schemas.microsoft.com/office/drawing/2014/main" id="{6A0AE773-489F-4B11-B611-0B65ED02B948}"/>
                    </a:ext>
                  </a:extLst>
                </p:cNvPr>
                <p:cNvSpPr txBox="1"/>
                <p:nvPr/>
              </p:nvSpPr>
              <p:spPr>
                <a:xfrm>
                  <a:off x="8373427" y="5349372"/>
                  <a:ext cx="2935603" cy="646331"/>
                </a:xfrm>
                <a:prstGeom prst="rect">
                  <a:avLst/>
                </a:prstGeom>
                <a:noFill/>
              </p:spPr>
              <p:txBody>
                <a:bodyPr wrap="square">
                  <a:spAutoFit/>
                </a:bodyPr>
                <a:lstStyle/>
                <a:p>
                  <a:pPr marL="171450" indent="-171450">
                    <a:buFont typeface="Arial" panose="020B0604020202020204" pitchFamily="34" charset="0"/>
                    <a:buChar char="•"/>
                  </a:pPr>
                  <a:r>
                    <a:rPr lang="en-GB" sz="1200" b="1">
                      <a:solidFill>
                        <a:srgbClr val="000000"/>
                      </a:solidFill>
                      <a:latin typeface="Calibri" panose="020F0502020204030204"/>
                    </a:rPr>
                    <a:t>Information processing</a:t>
                  </a:r>
                </a:p>
                <a:p>
                  <a:pPr marL="171450" indent="-171450">
                    <a:buFont typeface="Arial" panose="020B0604020202020204" pitchFamily="34" charset="0"/>
                    <a:buChar char="•"/>
                  </a:pPr>
                  <a:r>
                    <a:rPr lang="en-GB" sz="1200" b="1">
                      <a:solidFill>
                        <a:srgbClr val="000000"/>
                      </a:solidFill>
                      <a:latin typeface="Calibri" panose="020F0502020204030204"/>
                    </a:rPr>
                    <a:t>Model of information/ data</a:t>
                  </a:r>
                </a:p>
                <a:p>
                  <a:pPr marL="171450" indent="-171450">
                    <a:buFont typeface="Arial" panose="020B0604020202020204" pitchFamily="34" charset="0"/>
                    <a:buChar char="•"/>
                  </a:pPr>
                  <a:r>
                    <a:rPr lang="en-GB" sz="1200" b="1">
                      <a:solidFill>
                        <a:srgbClr val="000000"/>
                      </a:solidFill>
                      <a:latin typeface="Calibri" panose="020F0502020204030204"/>
                    </a:rPr>
                    <a:t>Data format/ recording obligations</a:t>
                  </a:r>
                </a:p>
              </p:txBody>
            </p:sp>
          </p:grpSp>
          <p:cxnSp>
            <p:nvCxnSpPr>
              <p:cNvPr id="443" name="Connector: Curved 442">
                <a:extLst>
                  <a:ext uri="{FF2B5EF4-FFF2-40B4-BE49-F238E27FC236}">
                    <a16:creationId xmlns:a16="http://schemas.microsoft.com/office/drawing/2014/main" id="{ADB9E0C2-1CDD-4EB8-92FE-2A5610D00988}"/>
                  </a:ext>
                </a:extLst>
              </p:cNvPr>
              <p:cNvCxnSpPr>
                <a:cxnSpLocks/>
                <a:stCxn id="147" idx="6"/>
              </p:cNvCxnSpPr>
              <p:nvPr/>
            </p:nvCxnSpPr>
            <p:spPr>
              <a:xfrm>
                <a:off x="7296798" y="3999359"/>
                <a:ext cx="2042669" cy="535932"/>
              </a:xfrm>
              <a:prstGeom prst="curvedConnector3">
                <a:avLst>
                  <a:gd name="adj1" fmla="val 50000"/>
                </a:avLst>
              </a:prstGeom>
              <a:ln w="1270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7" name="Connector: Curved 446">
                <a:extLst>
                  <a:ext uri="{FF2B5EF4-FFF2-40B4-BE49-F238E27FC236}">
                    <a16:creationId xmlns:a16="http://schemas.microsoft.com/office/drawing/2014/main" id="{D0E19EA5-A957-47BD-9D5E-9ECCB4F99121}"/>
                  </a:ext>
                </a:extLst>
              </p:cNvPr>
              <p:cNvCxnSpPr>
                <a:cxnSpLocks/>
                <a:stCxn id="147" idx="6"/>
              </p:cNvCxnSpPr>
              <p:nvPr/>
            </p:nvCxnSpPr>
            <p:spPr>
              <a:xfrm flipV="1">
                <a:off x="7296798" y="2233539"/>
                <a:ext cx="2001259" cy="1765820"/>
              </a:xfrm>
              <a:prstGeom prst="curvedConnector3">
                <a:avLst>
                  <a:gd name="adj1" fmla="val 28644"/>
                </a:avLst>
              </a:prstGeom>
              <a:ln w="1270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55613216-CE1B-420D-A102-BB177C3F29B4}"/>
                </a:ext>
              </a:extLst>
            </p:cNvPr>
            <p:cNvGrpSpPr/>
            <p:nvPr/>
          </p:nvGrpSpPr>
          <p:grpSpPr>
            <a:xfrm>
              <a:off x="776491" y="1332064"/>
              <a:ext cx="3422880" cy="4628227"/>
              <a:chOff x="776491" y="1332064"/>
              <a:chExt cx="3422880" cy="4628227"/>
            </a:xfrm>
          </p:grpSpPr>
          <p:sp>
            <p:nvSpPr>
              <p:cNvPr id="328" name="Rectangle: Top Corners Snipped 327">
                <a:extLst>
                  <a:ext uri="{FF2B5EF4-FFF2-40B4-BE49-F238E27FC236}">
                    <a16:creationId xmlns:a16="http://schemas.microsoft.com/office/drawing/2014/main" id="{ED09F119-F882-4E13-B78F-F96751F5B9CB}"/>
                  </a:ext>
                </a:extLst>
              </p:cNvPr>
              <p:cNvSpPr/>
              <p:nvPr/>
            </p:nvSpPr>
            <p:spPr>
              <a:xfrm rot="5400000">
                <a:off x="729149" y="1471798"/>
                <a:ext cx="3587368" cy="3353077"/>
              </a:xfrm>
              <a:prstGeom prst="snip2SameRect">
                <a:avLst>
                  <a:gd name="adj1" fmla="val 9005"/>
                  <a:gd name="adj2" fmla="val 0"/>
                </a:avLst>
              </a:prstGeom>
              <a:solidFill>
                <a:schemeClr val="bg1">
                  <a:lumMod val="95000"/>
                </a:schemeClr>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6" name="TextBox 195">
                <a:extLst>
                  <a:ext uri="{FF2B5EF4-FFF2-40B4-BE49-F238E27FC236}">
                    <a16:creationId xmlns:a16="http://schemas.microsoft.com/office/drawing/2014/main" id="{04CC837C-4707-41F6-B6A9-9D964264AD6B}"/>
                  </a:ext>
                </a:extLst>
              </p:cNvPr>
              <p:cNvSpPr txBox="1"/>
              <p:nvPr/>
            </p:nvSpPr>
            <p:spPr>
              <a:xfrm>
                <a:off x="776491" y="1332064"/>
                <a:ext cx="335307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Legal domain: Science of law</a:t>
                </a:r>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96" name="Group 95">
                <a:extLst>
                  <a:ext uri="{FF2B5EF4-FFF2-40B4-BE49-F238E27FC236}">
                    <a16:creationId xmlns:a16="http://schemas.microsoft.com/office/drawing/2014/main" id="{54EAB2C3-2902-4952-A9E1-8728FA90C890}"/>
                  </a:ext>
                </a:extLst>
              </p:cNvPr>
              <p:cNvGrpSpPr/>
              <p:nvPr/>
            </p:nvGrpSpPr>
            <p:grpSpPr>
              <a:xfrm>
                <a:off x="1099686" y="3715159"/>
                <a:ext cx="1522650" cy="1281243"/>
                <a:chOff x="832090" y="1988592"/>
                <a:chExt cx="1522650" cy="1281243"/>
              </a:xfrm>
            </p:grpSpPr>
            <p:sp>
              <p:nvSpPr>
                <p:cNvPr id="203" name="Rectangle: Rounded Corners 202">
                  <a:extLst>
                    <a:ext uri="{FF2B5EF4-FFF2-40B4-BE49-F238E27FC236}">
                      <a16:creationId xmlns:a16="http://schemas.microsoft.com/office/drawing/2014/main" id="{5675902A-35A1-47BE-966D-6F38EA0C3D91}"/>
                    </a:ext>
                  </a:extLst>
                </p:cNvPr>
                <p:cNvSpPr/>
                <p:nvPr/>
              </p:nvSpPr>
              <p:spPr>
                <a:xfrm>
                  <a:off x="1152671" y="1988592"/>
                  <a:ext cx="1202069" cy="9144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4" name="Rectangle: Rounded Corners 203">
                  <a:extLst>
                    <a:ext uri="{FF2B5EF4-FFF2-40B4-BE49-F238E27FC236}">
                      <a16:creationId xmlns:a16="http://schemas.microsoft.com/office/drawing/2014/main" id="{CB017D76-AC62-4C3D-ACA6-797E5F710BFD}"/>
                    </a:ext>
                  </a:extLst>
                </p:cNvPr>
                <p:cNvSpPr/>
                <p:nvPr/>
              </p:nvSpPr>
              <p:spPr>
                <a:xfrm>
                  <a:off x="997563" y="2161839"/>
                  <a:ext cx="1202069" cy="9144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5" name="Rectangle: Rounded Corners 204">
                  <a:extLst>
                    <a:ext uri="{FF2B5EF4-FFF2-40B4-BE49-F238E27FC236}">
                      <a16:creationId xmlns:a16="http://schemas.microsoft.com/office/drawing/2014/main" id="{356EF2BC-3BBE-450B-8803-8A28EFB7936E}"/>
                    </a:ext>
                  </a:extLst>
                </p:cNvPr>
                <p:cNvSpPr/>
                <p:nvPr/>
              </p:nvSpPr>
              <p:spPr>
                <a:xfrm>
                  <a:off x="832090" y="2355435"/>
                  <a:ext cx="1202069" cy="914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06" name="Group 205">
                  <a:extLst>
                    <a:ext uri="{FF2B5EF4-FFF2-40B4-BE49-F238E27FC236}">
                      <a16:creationId xmlns:a16="http://schemas.microsoft.com/office/drawing/2014/main" id="{BEAEAD84-82B3-4AAE-BDC6-6C2AC52ACD50}"/>
                    </a:ext>
                  </a:extLst>
                </p:cNvPr>
                <p:cNvGrpSpPr/>
                <p:nvPr/>
              </p:nvGrpSpPr>
              <p:grpSpPr>
                <a:xfrm>
                  <a:off x="1061927" y="2371674"/>
                  <a:ext cx="731076" cy="792698"/>
                  <a:chOff x="1866221" y="1228656"/>
                  <a:chExt cx="582610" cy="631717"/>
                </a:xfrm>
              </p:grpSpPr>
              <p:sp>
                <p:nvSpPr>
                  <p:cNvPr id="207" name="Freeform: Shape 206">
                    <a:extLst>
                      <a:ext uri="{FF2B5EF4-FFF2-40B4-BE49-F238E27FC236}">
                        <a16:creationId xmlns:a16="http://schemas.microsoft.com/office/drawing/2014/main" id="{F9074064-8A57-4968-9CEE-9E2BE662FCB1}"/>
                      </a:ext>
                    </a:extLst>
                  </p:cNvPr>
                  <p:cNvSpPr/>
                  <p:nvPr/>
                </p:nvSpPr>
                <p:spPr>
                  <a:xfrm>
                    <a:off x="1866221" y="1228656"/>
                    <a:ext cx="13095" cy="13095"/>
                  </a:xfrm>
                  <a:custGeom>
                    <a:avLst/>
                    <a:gdLst/>
                    <a:ahLst/>
                    <a:cxnLst/>
                    <a:rect l="l" t="t" r="r" b="b"/>
                    <a:pathLst>
                      <a:path/>
                    </a:pathLst>
                  </a:custGeom>
                  <a:noFill/>
                  <a:ln w="1270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4F3EE178-B90D-4972-A2B0-45EC3A85319C}"/>
                      </a:ext>
                    </a:extLst>
                  </p:cNvPr>
                  <p:cNvSpPr/>
                  <p:nvPr/>
                </p:nvSpPr>
                <p:spPr>
                  <a:xfrm>
                    <a:off x="1866221" y="1228656"/>
                    <a:ext cx="13095" cy="13095"/>
                  </a:xfrm>
                  <a:custGeom>
                    <a:avLst/>
                    <a:gdLst/>
                    <a:ahLst/>
                    <a:cxnLst/>
                    <a:rect l="l" t="t" r="r" b="b"/>
                    <a:pathLst>
                      <a:path/>
                    </a:pathLst>
                  </a:custGeom>
                  <a:noFill/>
                  <a:ln w="1270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71BE1194-8DDC-4908-AE25-81D4E97BBB93}"/>
                      </a:ext>
                    </a:extLst>
                  </p:cNvPr>
                  <p:cNvSpPr/>
                  <p:nvPr/>
                </p:nvSpPr>
                <p:spPr>
                  <a:xfrm>
                    <a:off x="2073912" y="1360395"/>
                    <a:ext cx="91667" cy="157144"/>
                  </a:xfrm>
                  <a:custGeom>
                    <a:avLst/>
                    <a:gdLst>
                      <a:gd name="connsiteX0" fmla="*/ 94417 w 91667"/>
                      <a:gd name="connsiteY0" fmla="*/ 165132 h 157143"/>
                      <a:gd name="connsiteX1" fmla="*/ 0 w 91667"/>
                      <a:gd name="connsiteY1" fmla="*/ 108822 h 157143"/>
                      <a:gd name="connsiteX2" fmla="*/ 0 w 91667"/>
                      <a:gd name="connsiteY2" fmla="*/ 0 h 157143"/>
                      <a:gd name="connsiteX3" fmla="*/ 94417 w 91667"/>
                      <a:gd name="connsiteY3" fmla="*/ 56310 h 157143"/>
                    </a:gdLst>
                    <a:ahLst/>
                    <a:cxnLst>
                      <a:cxn ang="0">
                        <a:pos x="connsiteX0" y="connsiteY0"/>
                      </a:cxn>
                      <a:cxn ang="0">
                        <a:pos x="connsiteX1" y="connsiteY1"/>
                      </a:cxn>
                      <a:cxn ang="0">
                        <a:pos x="connsiteX2" y="connsiteY2"/>
                      </a:cxn>
                      <a:cxn ang="0">
                        <a:pos x="connsiteX3" y="connsiteY3"/>
                      </a:cxn>
                    </a:cxnLst>
                    <a:rect l="l" t="t" r="r" b="b"/>
                    <a:pathLst>
                      <a:path w="91667" h="157143">
                        <a:moveTo>
                          <a:pt x="94417" y="165132"/>
                        </a:moveTo>
                        <a:lnTo>
                          <a:pt x="0" y="108822"/>
                        </a:lnTo>
                        <a:lnTo>
                          <a:pt x="0" y="0"/>
                        </a:lnTo>
                        <a:lnTo>
                          <a:pt x="94417" y="56310"/>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400DBB97-21EF-4835-BC04-7CC0749FF00A}"/>
                      </a:ext>
                    </a:extLst>
                  </p:cNvPr>
                  <p:cNvSpPr/>
                  <p:nvPr/>
                </p:nvSpPr>
                <p:spPr>
                  <a:xfrm>
                    <a:off x="2168329" y="1360395"/>
                    <a:ext cx="91667" cy="157144"/>
                  </a:xfrm>
                  <a:custGeom>
                    <a:avLst/>
                    <a:gdLst>
                      <a:gd name="connsiteX0" fmla="*/ 0 w 91667"/>
                      <a:gd name="connsiteY0" fmla="*/ 165132 h 157143"/>
                      <a:gd name="connsiteX1" fmla="*/ 94417 w 91667"/>
                      <a:gd name="connsiteY1" fmla="*/ 108822 h 157143"/>
                      <a:gd name="connsiteX2" fmla="*/ 94417 w 91667"/>
                      <a:gd name="connsiteY2" fmla="*/ 0 h 157143"/>
                      <a:gd name="connsiteX3" fmla="*/ 0 w 91667"/>
                      <a:gd name="connsiteY3" fmla="*/ 56310 h 157143"/>
                    </a:gdLst>
                    <a:ahLst/>
                    <a:cxnLst>
                      <a:cxn ang="0">
                        <a:pos x="connsiteX0" y="connsiteY0"/>
                      </a:cxn>
                      <a:cxn ang="0">
                        <a:pos x="connsiteX1" y="connsiteY1"/>
                      </a:cxn>
                      <a:cxn ang="0">
                        <a:pos x="connsiteX2" y="connsiteY2"/>
                      </a:cxn>
                      <a:cxn ang="0">
                        <a:pos x="connsiteX3" y="connsiteY3"/>
                      </a:cxn>
                    </a:cxnLst>
                    <a:rect l="l" t="t" r="r" b="b"/>
                    <a:pathLst>
                      <a:path w="91667" h="157143">
                        <a:moveTo>
                          <a:pt x="0" y="165132"/>
                        </a:moveTo>
                        <a:lnTo>
                          <a:pt x="94417" y="108822"/>
                        </a:lnTo>
                        <a:lnTo>
                          <a:pt x="94417" y="0"/>
                        </a:lnTo>
                        <a:lnTo>
                          <a:pt x="0" y="56310"/>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479213DD-A6C6-4324-B220-1736925B3337}"/>
                      </a:ext>
                    </a:extLst>
                  </p:cNvPr>
                  <p:cNvSpPr/>
                  <p:nvPr/>
                </p:nvSpPr>
                <p:spPr>
                  <a:xfrm>
                    <a:off x="2073912" y="1303299"/>
                    <a:ext cx="183334" cy="104762"/>
                  </a:xfrm>
                  <a:custGeom>
                    <a:avLst/>
                    <a:gdLst>
                      <a:gd name="connsiteX0" fmla="*/ 94417 w 183334"/>
                      <a:gd name="connsiteY0" fmla="*/ 0 h 104762"/>
                      <a:gd name="connsiteX1" fmla="*/ 0 w 183334"/>
                      <a:gd name="connsiteY1" fmla="*/ 56703 h 104762"/>
                      <a:gd name="connsiteX2" fmla="*/ 94417 w 183334"/>
                      <a:gd name="connsiteY2" fmla="*/ 113405 h 104762"/>
                      <a:gd name="connsiteX3" fmla="*/ 188834 w 183334"/>
                      <a:gd name="connsiteY3" fmla="*/ 56703 h 104762"/>
                    </a:gdLst>
                    <a:ahLst/>
                    <a:cxnLst>
                      <a:cxn ang="0">
                        <a:pos x="connsiteX0" y="connsiteY0"/>
                      </a:cxn>
                      <a:cxn ang="0">
                        <a:pos x="connsiteX1" y="connsiteY1"/>
                      </a:cxn>
                      <a:cxn ang="0">
                        <a:pos x="connsiteX2" y="connsiteY2"/>
                      </a:cxn>
                      <a:cxn ang="0">
                        <a:pos x="connsiteX3" y="connsiteY3"/>
                      </a:cxn>
                    </a:cxnLst>
                    <a:rect l="l" t="t" r="r" b="b"/>
                    <a:pathLst>
                      <a:path w="183334" h="104762">
                        <a:moveTo>
                          <a:pt x="94417" y="0"/>
                        </a:moveTo>
                        <a:lnTo>
                          <a:pt x="0" y="56703"/>
                        </a:lnTo>
                        <a:lnTo>
                          <a:pt x="94417" y="113405"/>
                        </a:lnTo>
                        <a:lnTo>
                          <a:pt x="188834" y="56703"/>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EE6DDEF7-3CE5-4041-B8F7-447D93482BA4}"/>
                      </a:ext>
                    </a:extLst>
                  </p:cNvPr>
                  <p:cNvSpPr/>
                  <p:nvPr/>
                </p:nvSpPr>
                <p:spPr>
                  <a:xfrm>
                    <a:off x="2073912" y="1703229"/>
                    <a:ext cx="91667" cy="157144"/>
                  </a:xfrm>
                  <a:custGeom>
                    <a:avLst/>
                    <a:gdLst>
                      <a:gd name="connsiteX0" fmla="*/ 94417 w 91667"/>
                      <a:gd name="connsiteY0" fmla="*/ 165132 h 157143"/>
                      <a:gd name="connsiteX1" fmla="*/ 0 w 91667"/>
                      <a:gd name="connsiteY1" fmla="*/ 108822 h 157143"/>
                      <a:gd name="connsiteX2" fmla="*/ 0 w 91667"/>
                      <a:gd name="connsiteY2" fmla="*/ 0 h 157143"/>
                      <a:gd name="connsiteX3" fmla="*/ 94417 w 91667"/>
                      <a:gd name="connsiteY3" fmla="*/ 56310 h 157143"/>
                    </a:gdLst>
                    <a:ahLst/>
                    <a:cxnLst>
                      <a:cxn ang="0">
                        <a:pos x="connsiteX0" y="connsiteY0"/>
                      </a:cxn>
                      <a:cxn ang="0">
                        <a:pos x="connsiteX1" y="connsiteY1"/>
                      </a:cxn>
                      <a:cxn ang="0">
                        <a:pos x="connsiteX2" y="connsiteY2"/>
                      </a:cxn>
                      <a:cxn ang="0">
                        <a:pos x="connsiteX3" y="connsiteY3"/>
                      </a:cxn>
                    </a:cxnLst>
                    <a:rect l="l" t="t" r="r" b="b"/>
                    <a:pathLst>
                      <a:path w="91667" h="157143">
                        <a:moveTo>
                          <a:pt x="94417" y="165132"/>
                        </a:moveTo>
                        <a:lnTo>
                          <a:pt x="0" y="108822"/>
                        </a:lnTo>
                        <a:lnTo>
                          <a:pt x="0" y="0"/>
                        </a:lnTo>
                        <a:lnTo>
                          <a:pt x="94417" y="56310"/>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5D2E6387-5C14-40B3-8875-5C91F183B99E}"/>
                      </a:ext>
                    </a:extLst>
                  </p:cNvPr>
                  <p:cNvSpPr/>
                  <p:nvPr/>
                </p:nvSpPr>
                <p:spPr>
                  <a:xfrm>
                    <a:off x="2168329" y="1703229"/>
                    <a:ext cx="91667" cy="157144"/>
                  </a:xfrm>
                  <a:custGeom>
                    <a:avLst/>
                    <a:gdLst>
                      <a:gd name="connsiteX0" fmla="*/ 0 w 91667"/>
                      <a:gd name="connsiteY0" fmla="*/ 165132 h 157143"/>
                      <a:gd name="connsiteX1" fmla="*/ 94417 w 91667"/>
                      <a:gd name="connsiteY1" fmla="*/ 108822 h 157143"/>
                      <a:gd name="connsiteX2" fmla="*/ 94417 w 91667"/>
                      <a:gd name="connsiteY2" fmla="*/ 0 h 157143"/>
                      <a:gd name="connsiteX3" fmla="*/ 0 w 91667"/>
                      <a:gd name="connsiteY3" fmla="*/ 56310 h 157143"/>
                    </a:gdLst>
                    <a:ahLst/>
                    <a:cxnLst>
                      <a:cxn ang="0">
                        <a:pos x="connsiteX0" y="connsiteY0"/>
                      </a:cxn>
                      <a:cxn ang="0">
                        <a:pos x="connsiteX1" y="connsiteY1"/>
                      </a:cxn>
                      <a:cxn ang="0">
                        <a:pos x="connsiteX2" y="connsiteY2"/>
                      </a:cxn>
                      <a:cxn ang="0">
                        <a:pos x="connsiteX3" y="connsiteY3"/>
                      </a:cxn>
                    </a:cxnLst>
                    <a:rect l="l" t="t" r="r" b="b"/>
                    <a:pathLst>
                      <a:path w="91667" h="157143">
                        <a:moveTo>
                          <a:pt x="0" y="165132"/>
                        </a:moveTo>
                        <a:lnTo>
                          <a:pt x="94417" y="108822"/>
                        </a:lnTo>
                        <a:lnTo>
                          <a:pt x="94417" y="0"/>
                        </a:lnTo>
                        <a:lnTo>
                          <a:pt x="0" y="56310"/>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3A5C41F8-2643-47F4-BB3F-EDE68E4FD50E}"/>
                      </a:ext>
                    </a:extLst>
                  </p:cNvPr>
                  <p:cNvSpPr/>
                  <p:nvPr/>
                </p:nvSpPr>
                <p:spPr>
                  <a:xfrm>
                    <a:off x="2073912" y="1646134"/>
                    <a:ext cx="183334" cy="104762"/>
                  </a:xfrm>
                  <a:custGeom>
                    <a:avLst/>
                    <a:gdLst>
                      <a:gd name="connsiteX0" fmla="*/ 94417 w 183334"/>
                      <a:gd name="connsiteY0" fmla="*/ 0 h 104762"/>
                      <a:gd name="connsiteX1" fmla="*/ 0 w 183334"/>
                      <a:gd name="connsiteY1" fmla="*/ 56703 h 104762"/>
                      <a:gd name="connsiteX2" fmla="*/ 94417 w 183334"/>
                      <a:gd name="connsiteY2" fmla="*/ 113405 h 104762"/>
                      <a:gd name="connsiteX3" fmla="*/ 188834 w 183334"/>
                      <a:gd name="connsiteY3" fmla="*/ 56703 h 104762"/>
                    </a:gdLst>
                    <a:ahLst/>
                    <a:cxnLst>
                      <a:cxn ang="0">
                        <a:pos x="connsiteX0" y="connsiteY0"/>
                      </a:cxn>
                      <a:cxn ang="0">
                        <a:pos x="connsiteX1" y="connsiteY1"/>
                      </a:cxn>
                      <a:cxn ang="0">
                        <a:pos x="connsiteX2" y="connsiteY2"/>
                      </a:cxn>
                      <a:cxn ang="0">
                        <a:pos x="connsiteX3" y="connsiteY3"/>
                      </a:cxn>
                    </a:cxnLst>
                    <a:rect l="l" t="t" r="r" b="b"/>
                    <a:pathLst>
                      <a:path w="183334" h="104762">
                        <a:moveTo>
                          <a:pt x="94417" y="0"/>
                        </a:moveTo>
                        <a:lnTo>
                          <a:pt x="0" y="56703"/>
                        </a:lnTo>
                        <a:lnTo>
                          <a:pt x="94417" y="113405"/>
                        </a:lnTo>
                        <a:lnTo>
                          <a:pt x="188834" y="56703"/>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6CE7F8A3-3450-46F4-8DD5-71513CDC7EDD}"/>
                      </a:ext>
                    </a:extLst>
                  </p:cNvPr>
                  <p:cNvSpPr/>
                  <p:nvPr/>
                </p:nvSpPr>
                <p:spPr>
                  <a:xfrm>
                    <a:off x="1885209" y="1535610"/>
                    <a:ext cx="91667" cy="157144"/>
                  </a:xfrm>
                  <a:custGeom>
                    <a:avLst/>
                    <a:gdLst>
                      <a:gd name="connsiteX0" fmla="*/ 94286 w 91667"/>
                      <a:gd name="connsiteY0" fmla="*/ 165132 h 157143"/>
                      <a:gd name="connsiteX1" fmla="*/ 0 w 91667"/>
                      <a:gd name="connsiteY1" fmla="*/ 108822 h 157143"/>
                      <a:gd name="connsiteX2" fmla="*/ 0 w 91667"/>
                      <a:gd name="connsiteY2" fmla="*/ 0 h 157143"/>
                      <a:gd name="connsiteX3" fmla="*/ 94286 w 91667"/>
                      <a:gd name="connsiteY3" fmla="*/ 56310 h 157143"/>
                    </a:gdLst>
                    <a:ahLst/>
                    <a:cxnLst>
                      <a:cxn ang="0">
                        <a:pos x="connsiteX0" y="connsiteY0"/>
                      </a:cxn>
                      <a:cxn ang="0">
                        <a:pos x="connsiteX1" y="connsiteY1"/>
                      </a:cxn>
                      <a:cxn ang="0">
                        <a:pos x="connsiteX2" y="connsiteY2"/>
                      </a:cxn>
                      <a:cxn ang="0">
                        <a:pos x="connsiteX3" y="connsiteY3"/>
                      </a:cxn>
                    </a:cxnLst>
                    <a:rect l="l" t="t" r="r" b="b"/>
                    <a:pathLst>
                      <a:path w="91667" h="157143">
                        <a:moveTo>
                          <a:pt x="94286" y="165132"/>
                        </a:moveTo>
                        <a:lnTo>
                          <a:pt x="0" y="108822"/>
                        </a:lnTo>
                        <a:lnTo>
                          <a:pt x="0" y="0"/>
                        </a:lnTo>
                        <a:lnTo>
                          <a:pt x="94286" y="56310"/>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88DF1878-D687-4C63-A325-E9DF08742F50}"/>
                      </a:ext>
                    </a:extLst>
                  </p:cNvPr>
                  <p:cNvSpPr/>
                  <p:nvPr/>
                </p:nvSpPr>
                <p:spPr>
                  <a:xfrm>
                    <a:off x="1979495" y="1535610"/>
                    <a:ext cx="91667" cy="157144"/>
                  </a:xfrm>
                  <a:custGeom>
                    <a:avLst/>
                    <a:gdLst>
                      <a:gd name="connsiteX0" fmla="*/ 0 w 91667"/>
                      <a:gd name="connsiteY0" fmla="*/ 165132 h 157143"/>
                      <a:gd name="connsiteX1" fmla="*/ 94417 w 91667"/>
                      <a:gd name="connsiteY1" fmla="*/ 108822 h 157143"/>
                      <a:gd name="connsiteX2" fmla="*/ 94417 w 91667"/>
                      <a:gd name="connsiteY2" fmla="*/ 0 h 157143"/>
                      <a:gd name="connsiteX3" fmla="*/ 0 w 91667"/>
                      <a:gd name="connsiteY3" fmla="*/ 56310 h 157143"/>
                    </a:gdLst>
                    <a:ahLst/>
                    <a:cxnLst>
                      <a:cxn ang="0">
                        <a:pos x="connsiteX0" y="connsiteY0"/>
                      </a:cxn>
                      <a:cxn ang="0">
                        <a:pos x="connsiteX1" y="connsiteY1"/>
                      </a:cxn>
                      <a:cxn ang="0">
                        <a:pos x="connsiteX2" y="connsiteY2"/>
                      </a:cxn>
                      <a:cxn ang="0">
                        <a:pos x="connsiteX3" y="connsiteY3"/>
                      </a:cxn>
                    </a:cxnLst>
                    <a:rect l="l" t="t" r="r" b="b"/>
                    <a:pathLst>
                      <a:path w="91667" h="157143">
                        <a:moveTo>
                          <a:pt x="0" y="165132"/>
                        </a:moveTo>
                        <a:lnTo>
                          <a:pt x="94417" y="108822"/>
                        </a:lnTo>
                        <a:lnTo>
                          <a:pt x="94417" y="0"/>
                        </a:lnTo>
                        <a:lnTo>
                          <a:pt x="0" y="56310"/>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30EFDE11-C3B1-4E9F-A1FC-2E897D1B9D7C}"/>
                      </a:ext>
                    </a:extLst>
                  </p:cNvPr>
                  <p:cNvSpPr/>
                  <p:nvPr/>
                </p:nvSpPr>
                <p:spPr>
                  <a:xfrm>
                    <a:off x="1885209" y="1478514"/>
                    <a:ext cx="183334" cy="104762"/>
                  </a:xfrm>
                  <a:custGeom>
                    <a:avLst/>
                    <a:gdLst>
                      <a:gd name="connsiteX0" fmla="*/ 94286 w 183334"/>
                      <a:gd name="connsiteY0" fmla="*/ 0 h 104762"/>
                      <a:gd name="connsiteX1" fmla="*/ 0 w 183334"/>
                      <a:gd name="connsiteY1" fmla="*/ 56703 h 104762"/>
                      <a:gd name="connsiteX2" fmla="*/ 94286 w 183334"/>
                      <a:gd name="connsiteY2" fmla="*/ 113405 h 104762"/>
                      <a:gd name="connsiteX3" fmla="*/ 188703 w 183334"/>
                      <a:gd name="connsiteY3" fmla="*/ 56703 h 104762"/>
                    </a:gdLst>
                    <a:ahLst/>
                    <a:cxnLst>
                      <a:cxn ang="0">
                        <a:pos x="connsiteX0" y="connsiteY0"/>
                      </a:cxn>
                      <a:cxn ang="0">
                        <a:pos x="connsiteX1" y="connsiteY1"/>
                      </a:cxn>
                      <a:cxn ang="0">
                        <a:pos x="connsiteX2" y="connsiteY2"/>
                      </a:cxn>
                      <a:cxn ang="0">
                        <a:pos x="connsiteX3" y="connsiteY3"/>
                      </a:cxn>
                    </a:cxnLst>
                    <a:rect l="l" t="t" r="r" b="b"/>
                    <a:pathLst>
                      <a:path w="183334" h="104762">
                        <a:moveTo>
                          <a:pt x="94286" y="0"/>
                        </a:moveTo>
                        <a:lnTo>
                          <a:pt x="0" y="56703"/>
                        </a:lnTo>
                        <a:lnTo>
                          <a:pt x="94286" y="113405"/>
                        </a:lnTo>
                        <a:lnTo>
                          <a:pt x="188703" y="56703"/>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1F0995E2-3EC4-442D-8474-5A48FD9C5AAF}"/>
                      </a:ext>
                    </a:extLst>
                  </p:cNvPr>
                  <p:cNvSpPr/>
                  <p:nvPr/>
                </p:nvSpPr>
                <p:spPr>
                  <a:xfrm>
                    <a:off x="2262746" y="1535610"/>
                    <a:ext cx="91667" cy="157144"/>
                  </a:xfrm>
                  <a:custGeom>
                    <a:avLst/>
                    <a:gdLst>
                      <a:gd name="connsiteX0" fmla="*/ 94417 w 91667"/>
                      <a:gd name="connsiteY0" fmla="*/ 165132 h 157143"/>
                      <a:gd name="connsiteX1" fmla="*/ 0 w 91667"/>
                      <a:gd name="connsiteY1" fmla="*/ 108822 h 157143"/>
                      <a:gd name="connsiteX2" fmla="*/ 0 w 91667"/>
                      <a:gd name="connsiteY2" fmla="*/ 0 h 157143"/>
                      <a:gd name="connsiteX3" fmla="*/ 94417 w 91667"/>
                      <a:gd name="connsiteY3" fmla="*/ 56310 h 157143"/>
                    </a:gdLst>
                    <a:ahLst/>
                    <a:cxnLst>
                      <a:cxn ang="0">
                        <a:pos x="connsiteX0" y="connsiteY0"/>
                      </a:cxn>
                      <a:cxn ang="0">
                        <a:pos x="connsiteX1" y="connsiteY1"/>
                      </a:cxn>
                      <a:cxn ang="0">
                        <a:pos x="connsiteX2" y="connsiteY2"/>
                      </a:cxn>
                      <a:cxn ang="0">
                        <a:pos x="connsiteX3" y="connsiteY3"/>
                      </a:cxn>
                    </a:cxnLst>
                    <a:rect l="l" t="t" r="r" b="b"/>
                    <a:pathLst>
                      <a:path w="91667" h="157143">
                        <a:moveTo>
                          <a:pt x="94417" y="165132"/>
                        </a:moveTo>
                        <a:lnTo>
                          <a:pt x="0" y="108822"/>
                        </a:lnTo>
                        <a:lnTo>
                          <a:pt x="0" y="0"/>
                        </a:lnTo>
                        <a:lnTo>
                          <a:pt x="94417" y="56310"/>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3B96E07E-4910-4E13-A25A-68A136AAA0A8}"/>
                      </a:ext>
                    </a:extLst>
                  </p:cNvPr>
                  <p:cNvSpPr/>
                  <p:nvPr/>
                </p:nvSpPr>
                <p:spPr>
                  <a:xfrm>
                    <a:off x="2357164" y="1535610"/>
                    <a:ext cx="91667" cy="157144"/>
                  </a:xfrm>
                  <a:custGeom>
                    <a:avLst/>
                    <a:gdLst>
                      <a:gd name="connsiteX0" fmla="*/ 0 w 91667"/>
                      <a:gd name="connsiteY0" fmla="*/ 165132 h 157143"/>
                      <a:gd name="connsiteX1" fmla="*/ 94286 w 91667"/>
                      <a:gd name="connsiteY1" fmla="*/ 108822 h 157143"/>
                      <a:gd name="connsiteX2" fmla="*/ 94286 w 91667"/>
                      <a:gd name="connsiteY2" fmla="*/ 0 h 157143"/>
                      <a:gd name="connsiteX3" fmla="*/ 0 w 91667"/>
                      <a:gd name="connsiteY3" fmla="*/ 56310 h 157143"/>
                    </a:gdLst>
                    <a:ahLst/>
                    <a:cxnLst>
                      <a:cxn ang="0">
                        <a:pos x="connsiteX0" y="connsiteY0"/>
                      </a:cxn>
                      <a:cxn ang="0">
                        <a:pos x="connsiteX1" y="connsiteY1"/>
                      </a:cxn>
                      <a:cxn ang="0">
                        <a:pos x="connsiteX2" y="connsiteY2"/>
                      </a:cxn>
                      <a:cxn ang="0">
                        <a:pos x="connsiteX3" y="connsiteY3"/>
                      </a:cxn>
                    </a:cxnLst>
                    <a:rect l="l" t="t" r="r" b="b"/>
                    <a:pathLst>
                      <a:path w="91667" h="157143">
                        <a:moveTo>
                          <a:pt x="0" y="165132"/>
                        </a:moveTo>
                        <a:lnTo>
                          <a:pt x="94286" y="108822"/>
                        </a:lnTo>
                        <a:lnTo>
                          <a:pt x="94286" y="0"/>
                        </a:lnTo>
                        <a:lnTo>
                          <a:pt x="0" y="56310"/>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519C997F-C87A-4D87-9309-26725D6A2E15}"/>
                      </a:ext>
                    </a:extLst>
                  </p:cNvPr>
                  <p:cNvSpPr/>
                  <p:nvPr/>
                </p:nvSpPr>
                <p:spPr>
                  <a:xfrm>
                    <a:off x="2262746" y="1478514"/>
                    <a:ext cx="183334" cy="104762"/>
                  </a:xfrm>
                  <a:custGeom>
                    <a:avLst/>
                    <a:gdLst>
                      <a:gd name="connsiteX0" fmla="*/ 94417 w 183334"/>
                      <a:gd name="connsiteY0" fmla="*/ 0 h 104762"/>
                      <a:gd name="connsiteX1" fmla="*/ 0 w 183334"/>
                      <a:gd name="connsiteY1" fmla="*/ 56703 h 104762"/>
                      <a:gd name="connsiteX2" fmla="*/ 94417 w 183334"/>
                      <a:gd name="connsiteY2" fmla="*/ 113405 h 104762"/>
                      <a:gd name="connsiteX3" fmla="*/ 188703 w 183334"/>
                      <a:gd name="connsiteY3" fmla="*/ 56703 h 104762"/>
                    </a:gdLst>
                    <a:ahLst/>
                    <a:cxnLst>
                      <a:cxn ang="0">
                        <a:pos x="connsiteX0" y="connsiteY0"/>
                      </a:cxn>
                      <a:cxn ang="0">
                        <a:pos x="connsiteX1" y="connsiteY1"/>
                      </a:cxn>
                      <a:cxn ang="0">
                        <a:pos x="connsiteX2" y="connsiteY2"/>
                      </a:cxn>
                      <a:cxn ang="0">
                        <a:pos x="connsiteX3" y="connsiteY3"/>
                      </a:cxn>
                    </a:cxnLst>
                    <a:rect l="l" t="t" r="r" b="b"/>
                    <a:pathLst>
                      <a:path w="183334" h="104762">
                        <a:moveTo>
                          <a:pt x="94417" y="0"/>
                        </a:moveTo>
                        <a:lnTo>
                          <a:pt x="0" y="56703"/>
                        </a:lnTo>
                        <a:lnTo>
                          <a:pt x="94417" y="113405"/>
                        </a:lnTo>
                        <a:lnTo>
                          <a:pt x="188703" y="56703"/>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B240869E-A115-44B9-BD58-96AF62E6EDFB}"/>
                      </a:ext>
                    </a:extLst>
                  </p:cNvPr>
                  <p:cNvSpPr/>
                  <p:nvPr/>
                </p:nvSpPr>
                <p:spPr>
                  <a:xfrm>
                    <a:off x="1885209" y="1443288"/>
                    <a:ext cx="91667" cy="91667"/>
                  </a:xfrm>
                  <a:custGeom>
                    <a:avLst/>
                    <a:gdLst>
                      <a:gd name="connsiteX0" fmla="*/ 0 w 91667"/>
                      <a:gd name="connsiteY0" fmla="*/ 0 h 91667"/>
                      <a:gd name="connsiteX1" fmla="*/ 94286 w 91667"/>
                      <a:gd name="connsiteY1" fmla="*/ 0 h 91667"/>
                      <a:gd name="connsiteX2" fmla="*/ 94286 w 91667"/>
                      <a:gd name="connsiteY2" fmla="*/ 92322 h 91667"/>
                    </a:gdLst>
                    <a:ahLst/>
                    <a:cxnLst>
                      <a:cxn ang="0">
                        <a:pos x="connsiteX0" y="connsiteY0"/>
                      </a:cxn>
                      <a:cxn ang="0">
                        <a:pos x="connsiteX1" y="connsiteY1"/>
                      </a:cxn>
                      <a:cxn ang="0">
                        <a:pos x="connsiteX2" y="connsiteY2"/>
                      </a:cxn>
                    </a:cxnLst>
                    <a:rect l="l" t="t" r="r" b="b"/>
                    <a:pathLst>
                      <a:path w="91667" h="91667">
                        <a:moveTo>
                          <a:pt x="0" y="0"/>
                        </a:moveTo>
                        <a:lnTo>
                          <a:pt x="94286" y="0"/>
                        </a:lnTo>
                        <a:lnTo>
                          <a:pt x="94286" y="92322"/>
                        </a:lnTo>
                      </a:path>
                    </a:pathLst>
                  </a:custGeom>
                  <a:noFill/>
                  <a:ln w="1270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83921F59-09D5-465C-89A3-C554222779F6}"/>
                      </a:ext>
                    </a:extLst>
                  </p:cNvPr>
                  <p:cNvSpPr/>
                  <p:nvPr/>
                </p:nvSpPr>
                <p:spPr>
                  <a:xfrm>
                    <a:off x="1979495" y="1700741"/>
                    <a:ext cx="130953" cy="78572"/>
                  </a:xfrm>
                  <a:custGeom>
                    <a:avLst/>
                    <a:gdLst>
                      <a:gd name="connsiteX0" fmla="*/ 0 w 130952"/>
                      <a:gd name="connsiteY0" fmla="*/ 0 h 78571"/>
                      <a:gd name="connsiteX1" fmla="*/ 0 w 130952"/>
                      <a:gd name="connsiteY1" fmla="*/ 84988 h 78571"/>
                      <a:gd name="connsiteX2" fmla="*/ 141691 w 130952"/>
                      <a:gd name="connsiteY2" fmla="*/ 84988 h 78571"/>
                    </a:gdLst>
                    <a:ahLst/>
                    <a:cxnLst>
                      <a:cxn ang="0">
                        <a:pos x="connsiteX0" y="connsiteY0"/>
                      </a:cxn>
                      <a:cxn ang="0">
                        <a:pos x="connsiteX1" y="connsiteY1"/>
                      </a:cxn>
                      <a:cxn ang="0">
                        <a:pos x="connsiteX2" y="connsiteY2"/>
                      </a:cxn>
                    </a:cxnLst>
                    <a:rect l="l" t="t" r="r" b="b"/>
                    <a:pathLst>
                      <a:path w="130952" h="78571">
                        <a:moveTo>
                          <a:pt x="0" y="0"/>
                        </a:moveTo>
                        <a:lnTo>
                          <a:pt x="0" y="84988"/>
                        </a:lnTo>
                        <a:lnTo>
                          <a:pt x="141691" y="84988"/>
                        </a:lnTo>
                      </a:path>
                    </a:pathLst>
                  </a:custGeom>
                  <a:noFill/>
                  <a:ln w="1270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723858F1-92DC-43C6-9704-1A8AA5F0B359}"/>
                      </a:ext>
                    </a:extLst>
                  </p:cNvPr>
                  <p:cNvSpPr/>
                  <p:nvPr/>
                </p:nvSpPr>
                <p:spPr>
                  <a:xfrm>
                    <a:off x="2168329" y="1525526"/>
                    <a:ext cx="13095" cy="170239"/>
                  </a:xfrm>
                  <a:custGeom>
                    <a:avLst/>
                    <a:gdLst>
                      <a:gd name="connsiteX0" fmla="*/ 0 w 0"/>
                      <a:gd name="connsiteY0" fmla="*/ 177703 h 170238"/>
                      <a:gd name="connsiteX1" fmla="*/ 0 w 0"/>
                      <a:gd name="connsiteY1" fmla="*/ 0 h 170238"/>
                    </a:gdLst>
                    <a:ahLst/>
                    <a:cxnLst>
                      <a:cxn ang="0">
                        <a:pos x="connsiteX0" y="connsiteY0"/>
                      </a:cxn>
                      <a:cxn ang="0">
                        <a:pos x="connsiteX1" y="connsiteY1"/>
                      </a:cxn>
                    </a:cxnLst>
                    <a:rect l="l" t="t" r="r" b="b"/>
                    <a:pathLst>
                      <a:path h="170238">
                        <a:moveTo>
                          <a:pt x="0" y="177703"/>
                        </a:moveTo>
                        <a:lnTo>
                          <a:pt x="0" y="0"/>
                        </a:lnTo>
                      </a:path>
                    </a:pathLst>
                  </a:custGeom>
                  <a:ln w="1270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D0A97509-5D01-4D9F-95AF-692BBC6666A3}"/>
                      </a:ext>
                    </a:extLst>
                  </p:cNvPr>
                  <p:cNvSpPr/>
                  <p:nvPr/>
                </p:nvSpPr>
                <p:spPr>
                  <a:xfrm>
                    <a:off x="2215472" y="1442895"/>
                    <a:ext cx="130953" cy="78572"/>
                  </a:xfrm>
                  <a:custGeom>
                    <a:avLst/>
                    <a:gdLst>
                      <a:gd name="connsiteX0" fmla="*/ 0 w 130952"/>
                      <a:gd name="connsiteY0" fmla="*/ 393 h 78571"/>
                      <a:gd name="connsiteX1" fmla="*/ 141691 w 130952"/>
                      <a:gd name="connsiteY1" fmla="*/ 0 h 78571"/>
                      <a:gd name="connsiteX2" fmla="*/ 141691 w 130952"/>
                      <a:gd name="connsiteY2" fmla="*/ 91405 h 78571"/>
                    </a:gdLst>
                    <a:ahLst/>
                    <a:cxnLst>
                      <a:cxn ang="0">
                        <a:pos x="connsiteX0" y="connsiteY0"/>
                      </a:cxn>
                      <a:cxn ang="0">
                        <a:pos x="connsiteX1" y="connsiteY1"/>
                      </a:cxn>
                      <a:cxn ang="0">
                        <a:pos x="connsiteX2" y="connsiteY2"/>
                      </a:cxn>
                    </a:cxnLst>
                    <a:rect l="l" t="t" r="r" b="b"/>
                    <a:pathLst>
                      <a:path w="130952" h="78571">
                        <a:moveTo>
                          <a:pt x="0" y="393"/>
                        </a:moveTo>
                        <a:lnTo>
                          <a:pt x="141691" y="0"/>
                        </a:lnTo>
                        <a:lnTo>
                          <a:pt x="141691" y="91405"/>
                        </a:lnTo>
                      </a:path>
                    </a:pathLst>
                  </a:custGeom>
                  <a:noFill/>
                  <a:ln w="1270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4CB445A7-81EC-4B64-BDC5-137D525479D8}"/>
                      </a:ext>
                    </a:extLst>
                  </p:cNvPr>
                  <p:cNvSpPr/>
                  <p:nvPr/>
                </p:nvSpPr>
                <p:spPr>
                  <a:xfrm>
                    <a:off x="2357164" y="1700741"/>
                    <a:ext cx="91667" cy="78572"/>
                  </a:xfrm>
                  <a:custGeom>
                    <a:avLst/>
                    <a:gdLst>
                      <a:gd name="connsiteX0" fmla="*/ 0 w 91667"/>
                      <a:gd name="connsiteY0" fmla="*/ 0 h 78571"/>
                      <a:gd name="connsiteX1" fmla="*/ 0 w 91667"/>
                      <a:gd name="connsiteY1" fmla="*/ 84988 h 78571"/>
                      <a:gd name="connsiteX2" fmla="*/ 94286 w 91667"/>
                      <a:gd name="connsiteY2" fmla="*/ 84988 h 78571"/>
                    </a:gdLst>
                    <a:ahLst/>
                    <a:cxnLst>
                      <a:cxn ang="0">
                        <a:pos x="connsiteX0" y="connsiteY0"/>
                      </a:cxn>
                      <a:cxn ang="0">
                        <a:pos x="connsiteX1" y="connsiteY1"/>
                      </a:cxn>
                      <a:cxn ang="0">
                        <a:pos x="connsiteX2" y="connsiteY2"/>
                      </a:cxn>
                    </a:cxnLst>
                    <a:rect l="l" t="t" r="r" b="b"/>
                    <a:pathLst>
                      <a:path w="91667" h="78571">
                        <a:moveTo>
                          <a:pt x="0" y="0"/>
                        </a:moveTo>
                        <a:lnTo>
                          <a:pt x="0" y="84988"/>
                        </a:lnTo>
                        <a:lnTo>
                          <a:pt x="94286" y="84988"/>
                        </a:lnTo>
                      </a:path>
                    </a:pathLst>
                  </a:custGeom>
                  <a:noFill/>
                  <a:ln w="1270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sp>
            <p:nvSpPr>
              <p:cNvPr id="375" name="TextBox 374">
                <a:extLst>
                  <a:ext uri="{FF2B5EF4-FFF2-40B4-BE49-F238E27FC236}">
                    <a16:creationId xmlns:a16="http://schemas.microsoft.com/office/drawing/2014/main" id="{1F322DAD-A499-4528-BB3B-D88C16698916}"/>
                  </a:ext>
                </a:extLst>
              </p:cNvPr>
              <p:cNvSpPr txBox="1"/>
              <p:nvPr/>
            </p:nvSpPr>
            <p:spPr>
              <a:xfrm>
                <a:off x="987002" y="3012512"/>
                <a:ext cx="1436553"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a:ea typeface="+mn-ea"/>
                    <a:cs typeface="+mn-cs"/>
                  </a:rPr>
                  <a:t>Legal glossary</a:t>
                </a:r>
              </a:p>
            </p:txBody>
          </p:sp>
          <p:sp>
            <p:nvSpPr>
              <p:cNvPr id="376" name="TextBox 375">
                <a:extLst>
                  <a:ext uri="{FF2B5EF4-FFF2-40B4-BE49-F238E27FC236}">
                    <a16:creationId xmlns:a16="http://schemas.microsoft.com/office/drawing/2014/main" id="{E78C4E93-FC19-4DA0-BEDC-085FE971FF39}"/>
                  </a:ext>
                </a:extLst>
              </p:cNvPr>
              <p:cNvSpPr txBox="1"/>
              <p:nvPr/>
            </p:nvSpPr>
            <p:spPr>
              <a:xfrm>
                <a:off x="2478912" y="4674689"/>
                <a:ext cx="157023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a:ea typeface="+mn-ea"/>
                    <a:cs typeface="+mn-cs"/>
                  </a:rPr>
                  <a:t>Other regulatory reporting content glossaries</a:t>
                </a:r>
              </a:p>
            </p:txBody>
          </p:sp>
          <p:grpSp>
            <p:nvGrpSpPr>
              <p:cNvPr id="98" name="Group 97">
                <a:extLst>
                  <a:ext uri="{FF2B5EF4-FFF2-40B4-BE49-F238E27FC236}">
                    <a16:creationId xmlns:a16="http://schemas.microsoft.com/office/drawing/2014/main" id="{F5A16523-40F2-46FF-B992-A6B313BE5F29}"/>
                  </a:ext>
                </a:extLst>
              </p:cNvPr>
              <p:cNvGrpSpPr/>
              <p:nvPr/>
            </p:nvGrpSpPr>
            <p:grpSpPr>
              <a:xfrm>
                <a:off x="2839462" y="2911642"/>
                <a:ext cx="1202069" cy="914400"/>
                <a:chOff x="836001" y="3931347"/>
                <a:chExt cx="1202069" cy="914400"/>
              </a:xfrm>
            </p:grpSpPr>
            <p:sp>
              <p:nvSpPr>
                <p:cNvPr id="329" name="Rectangle: Rounded Corners 328">
                  <a:extLst>
                    <a:ext uri="{FF2B5EF4-FFF2-40B4-BE49-F238E27FC236}">
                      <a16:creationId xmlns:a16="http://schemas.microsoft.com/office/drawing/2014/main" id="{A540E3B0-2327-46EA-8169-E168BECBFB84}"/>
                    </a:ext>
                  </a:extLst>
                </p:cNvPr>
                <p:cNvSpPr/>
                <p:nvPr/>
              </p:nvSpPr>
              <p:spPr>
                <a:xfrm>
                  <a:off x="836001" y="3931347"/>
                  <a:ext cx="1202069" cy="914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398" name="Group 397">
                  <a:extLst>
                    <a:ext uri="{FF2B5EF4-FFF2-40B4-BE49-F238E27FC236}">
                      <a16:creationId xmlns:a16="http://schemas.microsoft.com/office/drawing/2014/main" id="{D318F5EB-EC95-4E28-AD8A-9E5D3D1DB113}"/>
                    </a:ext>
                  </a:extLst>
                </p:cNvPr>
                <p:cNvGrpSpPr/>
                <p:nvPr/>
              </p:nvGrpSpPr>
              <p:grpSpPr>
                <a:xfrm>
                  <a:off x="1066752" y="3948825"/>
                  <a:ext cx="731076" cy="792698"/>
                  <a:chOff x="1866221" y="1228656"/>
                  <a:chExt cx="582610" cy="631717"/>
                </a:xfrm>
              </p:grpSpPr>
              <p:sp>
                <p:nvSpPr>
                  <p:cNvPr id="399" name="Freeform: Shape 398">
                    <a:extLst>
                      <a:ext uri="{FF2B5EF4-FFF2-40B4-BE49-F238E27FC236}">
                        <a16:creationId xmlns:a16="http://schemas.microsoft.com/office/drawing/2014/main" id="{B6E213E8-E876-4B21-A993-17B636BD95AB}"/>
                      </a:ext>
                    </a:extLst>
                  </p:cNvPr>
                  <p:cNvSpPr/>
                  <p:nvPr/>
                </p:nvSpPr>
                <p:spPr>
                  <a:xfrm>
                    <a:off x="1866221" y="1228656"/>
                    <a:ext cx="13095" cy="13095"/>
                  </a:xfrm>
                  <a:custGeom>
                    <a:avLst/>
                    <a:gdLst/>
                    <a:ahLst/>
                    <a:cxnLst/>
                    <a:rect l="l" t="t" r="r" b="b"/>
                    <a:pathLst>
                      <a:path/>
                    </a:pathLst>
                  </a:custGeom>
                  <a:noFill/>
                  <a:ln w="1270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FE87E6BC-FECE-420F-974B-640398A1DF8A}"/>
                      </a:ext>
                    </a:extLst>
                  </p:cNvPr>
                  <p:cNvSpPr/>
                  <p:nvPr/>
                </p:nvSpPr>
                <p:spPr>
                  <a:xfrm>
                    <a:off x="1866221" y="1228656"/>
                    <a:ext cx="13095" cy="13095"/>
                  </a:xfrm>
                  <a:custGeom>
                    <a:avLst/>
                    <a:gdLst/>
                    <a:ahLst/>
                    <a:cxnLst/>
                    <a:rect l="l" t="t" r="r" b="b"/>
                    <a:pathLst>
                      <a:path/>
                    </a:pathLst>
                  </a:custGeom>
                  <a:noFill/>
                  <a:ln w="1270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65F10552-FB5E-4347-9CFD-3D3F2FC63083}"/>
                      </a:ext>
                    </a:extLst>
                  </p:cNvPr>
                  <p:cNvSpPr/>
                  <p:nvPr/>
                </p:nvSpPr>
                <p:spPr>
                  <a:xfrm>
                    <a:off x="2073912" y="1360395"/>
                    <a:ext cx="91667" cy="157144"/>
                  </a:xfrm>
                  <a:custGeom>
                    <a:avLst/>
                    <a:gdLst>
                      <a:gd name="connsiteX0" fmla="*/ 94417 w 91667"/>
                      <a:gd name="connsiteY0" fmla="*/ 165132 h 157143"/>
                      <a:gd name="connsiteX1" fmla="*/ 0 w 91667"/>
                      <a:gd name="connsiteY1" fmla="*/ 108822 h 157143"/>
                      <a:gd name="connsiteX2" fmla="*/ 0 w 91667"/>
                      <a:gd name="connsiteY2" fmla="*/ 0 h 157143"/>
                      <a:gd name="connsiteX3" fmla="*/ 94417 w 91667"/>
                      <a:gd name="connsiteY3" fmla="*/ 56310 h 157143"/>
                    </a:gdLst>
                    <a:ahLst/>
                    <a:cxnLst>
                      <a:cxn ang="0">
                        <a:pos x="connsiteX0" y="connsiteY0"/>
                      </a:cxn>
                      <a:cxn ang="0">
                        <a:pos x="connsiteX1" y="connsiteY1"/>
                      </a:cxn>
                      <a:cxn ang="0">
                        <a:pos x="connsiteX2" y="connsiteY2"/>
                      </a:cxn>
                      <a:cxn ang="0">
                        <a:pos x="connsiteX3" y="connsiteY3"/>
                      </a:cxn>
                    </a:cxnLst>
                    <a:rect l="l" t="t" r="r" b="b"/>
                    <a:pathLst>
                      <a:path w="91667" h="157143">
                        <a:moveTo>
                          <a:pt x="94417" y="165132"/>
                        </a:moveTo>
                        <a:lnTo>
                          <a:pt x="0" y="108822"/>
                        </a:lnTo>
                        <a:lnTo>
                          <a:pt x="0" y="0"/>
                        </a:lnTo>
                        <a:lnTo>
                          <a:pt x="94417" y="56310"/>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712745D0-39A4-43D6-B980-258EA579D9E5}"/>
                      </a:ext>
                    </a:extLst>
                  </p:cNvPr>
                  <p:cNvSpPr/>
                  <p:nvPr/>
                </p:nvSpPr>
                <p:spPr>
                  <a:xfrm>
                    <a:off x="2168329" y="1360395"/>
                    <a:ext cx="91667" cy="157144"/>
                  </a:xfrm>
                  <a:custGeom>
                    <a:avLst/>
                    <a:gdLst>
                      <a:gd name="connsiteX0" fmla="*/ 0 w 91667"/>
                      <a:gd name="connsiteY0" fmla="*/ 165132 h 157143"/>
                      <a:gd name="connsiteX1" fmla="*/ 94417 w 91667"/>
                      <a:gd name="connsiteY1" fmla="*/ 108822 h 157143"/>
                      <a:gd name="connsiteX2" fmla="*/ 94417 w 91667"/>
                      <a:gd name="connsiteY2" fmla="*/ 0 h 157143"/>
                      <a:gd name="connsiteX3" fmla="*/ 0 w 91667"/>
                      <a:gd name="connsiteY3" fmla="*/ 56310 h 157143"/>
                    </a:gdLst>
                    <a:ahLst/>
                    <a:cxnLst>
                      <a:cxn ang="0">
                        <a:pos x="connsiteX0" y="connsiteY0"/>
                      </a:cxn>
                      <a:cxn ang="0">
                        <a:pos x="connsiteX1" y="connsiteY1"/>
                      </a:cxn>
                      <a:cxn ang="0">
                        <a:pos x="connsiteX2" y="connsiteY2"/>
                      </a:cxn>
                      <a:cxn ang="0">
                        <a:pos x="connsiteX3" y="connsiteY3"/>
                      </a:cxn>
                    </a:cxnLst>
                    <a:rect l="l" t="t" r="r" b="b"/>
                    <a:pathLst>
                      <a:path w="91667" h="157143">
                        <a:moveTo>
                          <a:pt x="0" y="165132"/>
                        </a:moveTo>
                        <a:lnTo>
                          <a:pt x="94417" y="108822"/>
                        </a:lnTo>
                        <a:lnTo>
                          <a:pt x="94417" y="0"/>
                        </a:lnTo>
                        <a:lnTo>
                          <a:pt x="0" y="56310"/>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3892925C-89EB-44D7-83E8-15F5263993B2}"/>
                      </a:ext>
                    </a:extLst>
                  </p:cNvPr>
                  <p:cNvSpPr/>
                  <p:nvPr/>
                </p:nvSpPr>
                <p:spPr>
                  <a:xfrm>
                    <a:off x="2073912" y="1303299"/>
                    <a:ext cx="183334" cy="104762"/>
                  </a:xfrm>
                  <a:custGeom>
                    <a:avLst/>
                    <a:gdLst>
                      <a:gd name="connsiteX0" fmla="*/ 94417 w 183334"/>
                      <a:gd name="connsiteY0" fmla="*/ 0 h 104762"/>
                      <a:gd name="connsiteX1" fmla="*/ 0 w 183334"/>
                      <a:gd name="connsiteY1" fmla="*/ 56703 h 104762"/>
                      <a:gd name="connsiteX2" fmla="*/ 94417 w 183334"/>
                      <a:gd name="connsiteY2" fmla="*/ 113405 h 104762"/>
                      <a:gd name="connsiteX3" fmla="*/ 188834 w 183334"/>
                      <a:gd name="connsiteY3" fmla="*/ 56703 h 104762"/>
                    </a:gdLst>
                    <a:ahLst/>
                    <a:cxnLst>
                      <a:cxn ang="0">
                        <a:pos x="connsiteX0" y="connsiteY0"/>
                      </a:cxn>
                      <a:cxn ang="0">
                        <a:pos x="connsiteX1" y="connsiteY1"/>
                      </a:cxn>
                      <a:cxn ang="0">
                        <a:pos x="connsiteX2" y="connsiteY2"/>
                      </a:cxn>
                      <a:cxn ang="0">
                        <a:pos x="connsiteX3" y="connsiteY3"/>
                      </a:cxn>
                    </a:cxnLst>
                    <a:rect l="l" t="t" r="r" b="b"/>
                    <a:pathLst>
                      <a:path w="183334" h="104762">
                        <a:moveTo>
                          <a:pt x="94417" y="0"/>
                        </a:moveTo>
                        <a:lnTo>
                          <a:pt x="0" y="56703"/>
                        </a:lnTo>
                        <a:lnTo>
                          <a:pt x="94417" y="113405"/>
                        </a:lnTo>
                        <a:lnTo>
                          <a:pt x="188834" y="56703"/>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6CB7340A-9864-4C73-99E0-883522F20F6D}"/>
                      </a:ext>
                    </a:extLst>
                  </p:cNvPr>
                  <p:cNvSpPr/>
                  <p:nvPr/>
                </p:nvSpPr>
                <p:spPr>
                  <a:xfrm>
                    <a:off x="2073912" y="1703229"/>
                    <a:ext cx="91667" cy="157144"/>
                  </a:xfrm>
                  <a:custGeom>
                    <a:avLst/>
                    <a:gdLst>
                      <a:gd name="connsiteX0" fmla="*/ 94417 w 91667"/>
                      <a:gd name="connsiteY0" fmla="*/ 165132 h 157143"/>
                      <a:gd name="connsiteX1" fmla="*/ 0 w 91667"/>
                      <a:gd name="connsiteY1" fmla="*/ 108822 h 157143"/>
                      <a:gd name="connsiteX2" fmla="*/ 0 w 91667"/>
                      <a:gd name="connsiteY2" fmla="*/ 0 h 157143"/>
                      <a:gd name="connsiteX3" fmla="*/ 94417 w 91667"/>
                      <a:gd name="connsiteY3" fmla="*/ 56310 h 157143"/>
                    </a:gdLst>
                    <a:ahLst/>
                    <a:cxnLst>
                      <a:cxn ang="0">
                        <a:pos x="connsiteX0" y="connsiteY0"/>
                      </a:cxn>
                      <a:cxn ang="0">
                        <a:pos x="connsiteX1" y="connsiteY1"/>
                      </a:cxn>
                      <a:cxn ang="0">
                        <a:pos x="connsiteX2" y="connsiteY2"/>
                      </a:cxn>
                      <a:cxn ang="0">
                        <a:pos x="connsiteX3" y="connsiteY3"/>
                      </a:cxn>
                    </a:cxnLst>
                    <a:rect l="l" t="t" r="r" b="b"/>
                    <a:pathLst>
                      <a:path w="91667" h="157143">
                        <a:moveTo>
                          <a:pt x="94417" y="165132"/>
                        </a:moveTo>
                        <a:lnTo>
                          <a:pt x="0" y="108822"/>
                        </a:lnTo>
                        <a:lnTo>
                          <a:pt x="0" y="0"/>
                        </a:lnTo>
                        <a:lnTo>
                          <a:pt x="94417" y="56310"/>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0583A890-07E3-4BB0-AF2E-AC25EEC3AB33}"/>
                      </a:ext>
                    </a:extLst>
                  </p:cNvPr>
                  <p:cNvSpPr/>
                  <p:nvPr/>
                </p:nvSpPr>
                <p:spPr>
                  <a:xfrm>
                    <a:off x="2168329" y="1703229"/>
                    <a:ext cx="91667" cy="157144"/>
                  </a:xfrm>
                  <a:custGeom>
                    <a:avLst/>
                    <a:gdLst>
                      <a:gd name="connsiteX0" fmla="*/ 0 w 91667"/>
                      <a:gd name="connsiteY0" fmla="*/ 165132 h 157143"/>
                      <a:gd name="connsiteX1" fmla="*/ 94417 w 91667"/>
                      <a:gd name="connsiteY1" fmla="*/ 108822 h 157143"/>
                      <a:gd name="connsiteX2" fmla="*/ 94417 w 91667"/>
                      <a:gd name="connsiteY2" fmla="*/ 0 h 157143"/>
                      <a:gd name="connsiteX3" fmla="*/ 0 w 91667"/>
                      <a:gd name="connsiteY3" fmla="*/ 56310 h 157143"/>
                    </a:gdLst>
                    <a:ahLst/>
                    <a:cxnLst>
                      <a:cxn ang="0">
                        <a:pos x="connsiteX0" y="connsiteY0"/>
                      </a:cxn>
                      <a:cxn ang="0">
                        <a:pos x="connsiteX1" y="connsiteY1"/>
                      </a:cxn>
                      <a:cxn ang="0">
                        <a:pos x="connsiteX2" y="connsiteY2"/>
                      </a:cxn>
                      <a:cxn ang="0">
                        <a:pos x="connsiteX3" y="connsiteY3"/>
                      </a:cxn>
                    </a:cxnLst>
                    <a:rect l="l" t="t" r="r" b="b"/>
                    <a:pathLst>
                      <a:path w="91667" h="157143">
                        <a:moveTo>
                          <a:pt x="0" y="165132"/>
                        </a:moveTo>
                        <a:lnTo>
                          <a:pt x="94417" y="108822"/>
                        </a:lnTo>
                        <a:lnTo>
                          <a:pt x="94417" y="0"/>
                        </a:lnTo>
                        <a:lnTo>
                          <a:pt x="0" y="56310"/>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103E56F4-F8CC-4C10-8971-A1420C8BBFEA}"/>
                      </a:ext>
                    </a:extLst>
                  </p:cNvPr>
                  <p:cNvSpPr/>
                  <p:nvPr/>
                </p:nvSpPr>
                <p:spPr>
                  <a:xfrm>
                    <a:off x="2073912" y="1646134"/>
                    <a:ext cx="183334" cy="104762"/>
                  </a:xfrm>
                  <a:custGeom>
                    <a:avLst/>
                    <a:gdLst>
                      <a:gd name="connsiteX0" fmla="*/ 94417 w 183334"/>
                      <a:gd name="connsiteY0" fmla="*/ 0 h 104762"/>
                      <a:gd name="connsiteX1" fmla="*/ 0 w 183334"/>
                      <a:gd name="connsiteY1" fmla="*/ 56703 h 104762"/>
                      <a:gd name="connsiteX2" fmla="*/ 94417 w 183334"/>
                      <a:gd name="connsiteY2" fmla="*/ 113405 h 104762"/>
                      <a:gd name="connsiteX3" fmla="*/ 188834 w 183334"/>
                      <a:gd name="connsiteY3" fmla="*/ 56703 h 104762"/>
                    </a:gdLst>
                    <a:ahLst/>
                    <a:cxnLst>
                      <a:cxn ang="0">
                        <a:pos x="connsiteX0" y="connsiteY0"/>
                      </a:cxn>
                      <a:cxn ang="0">
                        <a:pos x="connsiteX1" y="connsiteY1"/>
                      </a:cxn>
                      <a:cxn ang="0">
                        <a:pos x="connsiteX2" y="connsiteY2"/>
                      </a:cxn>
                      <a:cxn ang="0">
                        <a:pos x="connsiteX3" y="connsiteY3"/>
                      </a:cxn>
                    </a:cxnLst>
                    <a:rect l="l" t="t" r="r" b="b"/>
                    <a:pathLst>
                      <a:path w="183334" h="104762">
                        <a:moveTo>
                          <a:pt x="94417" y="0"/>
                        </a:moveTo>
                        <a:lnTo>
                          <a:pt x="0" y="56703"/>
                        </a:lnTo>
                        <a:lnTo>
                          <a:pt x="94417" y="113405"/>
                        </a:lnTo>
                        <a:lnTo>
                          <a:pt x="188834" y="56703"/>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F1409475-D934-498A-93F1-67C6406F0829}"/>
                      </a:ext>
                    </a:extLst>
                  </p:cNvPr>
                  <p:cNvSpPr/>
                  <p:nvPr/>
                </p:nvSpPr>
                <p:spPr>
                  <a:xfrm>
                    <a:off x="1885209" y="1535610"/>
                    <a:ext cx="91667" cy="157144"/>
                  </a:xfrm>
                  <a:custGeom>
                    <a:avLst/>
                    <a:gdLst>
                      <a:gd name="connsiteX0" fmla="*/ 94286 w 91667"/>
                      <a:gd name="connsiteY0" fmla="*/ 165132 h 157143"/>
                      <a:gd name="connsiteX1" fmla="*/ 0 w 91667"/>
                      <a:gd name="connsiteY1" fmla="*/ 108822 h 157143"/>
                      <a:gd name="connsiteX2" fmla="*/ 0 w 91667"/>
                      <a:gd name="connsiteY2" fmla="*/ 0 h 157143"/>
                      <a:gd name="connsiteX3" fmla="*/ 94286 w 91667"/>
                      <a:gd name="connsiteY3" fmla="*/ 56310 h 157143"/>
                    </a:gdLst>
                    <a:ahLst/>
                    <a:cxnLst>
                      <a:cxn ang="0">
                        <a:pos x="connsiteX0" y="connsiteY0"/>
                      </a:cxn>
                      <a:cxn ang="0">
                        <a:pos x="connsiteX1" y="connsiteY1"/>
                      </a:cxn>
                      <a:cxn ang="0">
                        <a:pos x="connsiteX2" y="connsiteY2"/>
                      </a:cxn>
                      <a:cxn ang="0">
                        <a:pos x="connsiteX3" y="connsiteY3"/>
                      </a:cxn>
                    </a:cxnLst>
                    <a:rect l="l" t="t" r="r" b="b"/>
                    <a:pathLst>
                      <a:path w="91667" h="157143">
                        <a:moveTo>
                          <a:pt x="94286" y="165132"/>
                        </a:moveTo>
                        <a:lnTo>
                          <a:pt x="0" y="108822"/>
                        </a:lnTo>
                        <a:lnTo>
                          <a:pt x="0" y="0"/>
                        </a:lnTo>
                        <a:lnTo>
                          <a:pt x="94286" y="56310"/>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1D2548D4-0AD4-4852-B6AD-AC971D7BE58F}"/>
                      </a:ext>
                    </a:extLst>
                  </p:cNvPr>
                  <p:cNvSpPr/>
                  <p:nvPr/>
                </p:nvSpPr>
                <p:spPr>
                  <a:xfrm>
                    <a:off x="1979495" y="1535610"/>
                    <a:ext cx="91667" cy="157144"/>
                  </a:xfrm>
                  <a:custGeom>
                    <a:avLst/>
                    <a:gdLst>
                      <a:gd name="connsiteX0" fmla="*/ 0 w 91667"/>
                      <a:gd name="connsiteY0" fmla="*/ 165132 h 157143"/>
                      <a:gd name="connsiteX1" fmla="*/ 94417 w 91667"/>
                      <a:gd name="connsiteY1" fmla="*/ 108822 h 157143"/>
                      <a:gd name="connsiteX2" fmla="*/ 94417 w 91667"/>
                      <a:gd name="connsiteY2" fmla="*/ 0 h 157143"/>
                      <a:gd name="connsiteX3" fmla="*/ 0 w 91667"/>
                      <a:gd name="connsiteY3" fmla="*/ 56310 h 157143"/>
                    </a:gdLst>
                    <a:ahLst/>
                    <a:cxnLst>
                      <a:cxn ang="0">
                        <a:pos x="connsiteX0" y="connsiteY0"/>
                      </a:cxn>
                      <a:cxn ang="0">
                        <a:pos x="connsiteX1" y="connsiteY1"/>
                      </a:cxn>
                      <a:cxn ang="0">
                        <a:pos x="connsiteX2" y="connsiteY2"/>
                      </a:cxn>
                      <a:cxn ang="0">
                        <a:pos x="connsiteX3" y="connsiteY3"/>
                      </a:cxn>
                    </a:cxnLst>
                    <a:rect l="l" t="t" r="r" b="b"/>
                    <a:pathLst>
                      <a:path w="91667" h="157143">
                        <a:moveTo>
                          <a:pt x="0" y="165132"/>
                        </a:moveTo>
                        <a:lnTo>
                          <a:pt x="94417" y="108822"/>
                        </a:lnTo>
                        <a:lnTo>
                          <a:pt x="94417" y="0"/>
                        </a:lnTo>
                        <a:lnTo>
                          <a:pt x="0" y="56310"/>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23CE1BBE-ACE4-43F7-81E9-42E1FBB115AB}"/>
                      </a:ext>
                    </a:extLst>
                  </p:cNvPr>
                  <p:cNvSpPr/>
                  <p:nvPr/>
                </p:nvSpPr>
                <p:spPr>
                  <a:xfrm>
                    <a:off x="1885209" y="1478514"/>
                    <a:ext cx="183334" cy="104762"/>
                  </a:xfrm>
                  <a:custGeom>
                    <a:avLst/>
                    <a:gdLst>
                      <a:gd name="connsiteX0" fmla="*/ 94286 w 183334"/>
                      <a:gd name="connsiteY0" fmla="*/ 0 h 104762"/>
                      <a:gd name="connsiteX1" fmla="*/ 0 w 183334"/>
                      <a:gd name="connsiteY1" fmla="*/ 56703 h 104762"/>
                      <a:gd name="connsiteX2" fmla="*/ 94286 w 183334"/>
                      <a:gd name="connsiteY2" fmla="*/ 113405 h 104762"/>
                      <a:gd name="connsiteX3" fmla="*/ 188703 w 183334"/>
                      <a:gd name="connsiteY3" fmla="*/ 56703 h 104762"/>
                    </a:gdLst>
                    <a:ahLst/>
                    <a:cxnLst>
                      <a:cxn ang="0">
                        <a:pos x="connsiteX0" y="connsiteY0"/>
                      </a:cxn>
                      <a:cxn ang="0">
                        <a:pos x="connsiteX1" y="connsiteY1"/>
                      </a:cxn>
                      <a:cxn ang="0">
                        <a:pos x="connsiteX2" y="connsiteY2"/>
                      </a:cxn>
                      <a:cxn ang="0">
                        <a:pos x="connsiteX3" y="connsiteY3"/>
                      </a:cxn>
                    </a:cxnLst>
                    <a:rect l="l" t="t" r="r" b="b"/>
                    <a:pathLst>
                      <a:path w="183334" h="104762">
                        <a:moveTo>
                          <a:pt x="94286" y="0"/>
                        </a:moveTo>
                        <a:lnTo>
                          <a:pt x="0" y="56703"/>
                        </a:lnTo>
                        <a:lnTo>
                          <a:pt x="94286" y="113405"/>
                        </a:lnTo>
                        <a:lnTo>
                          <a:pt x="188703" y="56703"/>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3D5BF689-CD8B-4A42-9361-74E03D40C550}"/>
                      </a:ext>
                    </a:extLst>
                  </p:cNvPr>
                  <p:cNvSpPr/>
                  <p:nvPr/>
                </p:nvSpPr>
                <p:spPr>
                  <a:xfrm>
                    <a:off x="2262746" y="1535610"/>
                    <a:ext cx="91667" cy="157144"/>
                  </a:xfrm>
                  <a:custGeom>
                    <a:avLst/>
                    <a:gdLst>
                      <a:gd name="connsiteX0" fmla="*/ 94417 w 91667"/>
                      <a:gd name="connsiteY0" fmla="*/ 165132 h 157143"/>
                      <a:gd name="connsiteX1" fmla="*/ 0 w 91667"/>
                      <a:gd name="connsiteY1" fmla="*/ 108822 h 157143"/>
                      <a:gd name="connsiteX2" fmla="*/ 0 w 91667"/>
                      <a:gd name="connsiteY2" fmla="*/ 0 h 157143"/>
                      <a:gd name="connsiteX3" fmla="*/ 94417 w 91667"/>
                      <a:gd name="connsiteY3" fmla="*/ 56310 h 157143"/>
                    </a:gdLst>
                    <a:ahLst/>
                    <a:cxnLst>
                      <a:cxn ang="0">
                        <a:pos x="connsiteX0" y="connsiteY0"/>
                      </a:cxn>
                      <a:cxn ang="0">
                        <a:pos x="connsiteX1" y="connsiteY1"/>
                      </a:cxn>
                      <a:cxn ang="0">
                        <a:pos x="connsiteX2" y="connsiteY2"/>
                      </a:cxn>
                      <a:cxn ang="0">
                        <a:pos x="connsiteX3" y="connsiteY3"/>
                      </a:cxn>
                    </a:cxnLst>
                    <a:rect l="l" t="t" r="r" b="b"/>
                    <a:pathLst>
                      <a:path w="91667" h="157143">
                        <a:moveTo>
                          <a:pt x="94417" y="165132"/>
                        </a:moveTo>
                        <a:lnTo>
                          <a:pt x="0" y="108822"/>
                        </a:lnTo>
                        <a:lnTo>
                          <a:pt x="0" y="0"/>
                        </a:lnTo>
                        <a:lnTo>
                          <a:pt x="94417" y="56310"/>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A5F9B593-3969-47B4-8080-67C1A03520EA}"/>
                      </a:ext>
                    </a:extLst>
                  </p:cNvPr>
                  <p:cNvSpPr/>
                  <p:nvPr/>
                </p:nvSpPr>
                <p:spPr>
                  <a:xfrm>
                    <a:off x="2357164" y="1535610"/>
                    <a:ext cx="91667" cy="157144"/>
                  </a:xfrm>
                  <a:custGeom>
                    <a:avLst/>
                    <a:gdLst>
                      <a:gd name="connsiteX0" fmla="*/ 0 w 91667"/>
                      <a:gd name="connsiteY0" fmla="*/ 165132 h 157143"/>
                      <a:gd name="connsiteX1" fmla="*/ 94286 w 91667"/>
                      <a:gd name="connsiteY1" fmla="*/ 108822 h 157143"/>
                      <a:gd name="connsiteX2" fmla="*/ 94286 w 91667"/>
                      <a:gd name="connsiteY2" fmla="*/ 0 h 157143"/>
                      <a:gd name="connsiteX3" fmla="*/ 0 w 91667"/>
                      <a:gd name="connsiteY3" fmla="*/ 56310 h 157143"/>
                    </a:gdLst>
                    <a:ahLst/>
                    <a:cxnLst>
                      <a:cxn ang="0">
                        <a:pos x="connsiteX0" y="connsiteY0"/>
                      </a:cxn>
                      <a:cxn ang="0">
                        <a:pos x="connsiteX1" y="connsiteY1"/>
                      </a:cxn>
                      <a:cxn ang="0">
                        <a:pos x="connsiteX2" y="connsiteY2"/>
                      </a:cxn>
                      <a:cxn ang="0">
                        <a:pos x="connsiteX3" y="connsiteY3"/>
                      </a:cxn>
                    </a:cxnLst>
                    <a:rect l="l" t="t" r="r" b="b"/>
                    <a:pathLst>
                      <a:path w="91667" h="157143">
                        <a:moveTo>
                          <a:pt x="0" y="165132"/>
                        </a:moveTo>
                        <a:lnTo>
                          <a:pt x="94286" y="108822"/>
                        </a:lnTo>
                        <a:lnTo>
                          <a:pt x="94286" y="0"/>
                        </a:lnTo>
                        <a:lnTo>
                          <a:pt x="0" y="56310"/>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EC98CDDB-B7F5-48AA-B1FD-216C163294C5}"/>
                      </a:ext>
                    </a:extLst>
                  </p:cNvPr>
                  <p:cNvSpPr/>
                  <p:nvPr/>
                </p:nvSpPr>
                <p:spPr>
                  <a:xfrm>
                    <a:off x="2262746" y="1478514"/>
                    <a:ext cx="183334" cy="104762"/>
                  </a:xfrm>
                  <a:custGeom>
                    <a:avLst/>
                    <a:gdLst>
                      <a:gd name="connsiteX0" fmla="*/ 94417 w 183334"/>
                      <a:gd name="connsiteY0" fmla="*/ 0 h 104762"/>
                      <a:gd name="connsiteX1" fmla="*/ 0 w 183334"/>
                      <a:gd name="connsiteY1" fmla="*/ 56703 h 104762"/>
                      <a:gd name="connsiteX2" fmla="*/ 94417 w 183334"/>
                      <a:gd name="connsiteY2" fmla="*/ 113405 h 104762"/>
                      <a:gd name="connsiteX3" fmla="*/ 188703 w 183334"/>
                      <a:gd name="connsiteY3" fmla="*/ 56703 h 104762"/>
                    </a:gdLst>
                    <a:ahLst/>
                    <a:cxnLst>
                      <a:cxn ang="0">
                        <a:pos x="connsiteX0" y="connsiteY0"/>
                      </a:cxn>
                      <a:cxn ang="0">
                        <a:pos x="connsiteX1" y="connsiteY1"/>
                      </a:cxn>
                      <a:cxn ang="0">
                        <a:pos x="connsiteX2" y="connsiteY2"/>
                      </a:cxn>
                      <a:cxn ang="0">
                        <a:pos x="connsiteX3" y="connsiteY3"/>
                      </a:cxn>
                    </a:cxnLst>
                    <a:rect l="l" t="t" r="r" b="b"/>
                    <a:pathLst>
                      <a:path w="183334" h="104762">
                        <a:moveTo>
                          <a:pt x="94417" y="0"/>
                        </a:moveTo>
                        <a:lnTo>
                          <a:pt x="0" y="56703"/>
                        </a:lnTo>
                        <a:lnTo>
                          <a:pt x="94417" y="113405"/>
                        </a:lnTo>
                        <a:lnTo>
                          <a:pt x="188703" y="56703"/>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88BC827A-EA1C-4380-A531-2AF8C20BA568}"/>
                      </a:ext>
                    </a:extLst>
                  </p:cNvPr>
                  <p:cNvSpPr/>
                  <p:nvPr/>
                </p:nvSpPr>
                <p:spPr>
                  <a:xfrm>
                    <a:off x="1885209" y="1443288"/>
                    <a:ext cx="91667" cy="91667"/>
                  </a:xfrm>
                  <a:custGeom>
                    <a:avLst/>
                    <a:gdLst>
                      <a:gd name="connsiteX0" fmla="*/ 0 w 91667"/>
                      <a:gd name="connsiteY0" fmla="*/ 0 h 91667"/>
                      <a:gd name="connsiteX1" fmla="*/ 94286 w 91667"/>
                      <a:gd name="connsiteY1" fmla="*/ 0 h 91667"/>
                      <a:gd name="connsiteX2" fmla="*/ 94286 w 91667"/>
                      <a:gd name="connsiteY2" fmla="*/ 92322 h 91667"/>
                    </a:gdLst>
                    <a:ahLst/>
                    <a:cxnLst>
                      <a:cxn ang="0">
                        <a:pos x="connsiteX0" y="connsiteY0"/>
                      </a:cxn>
                      <a:cxn ang="0">
                        <a:pos x="connsiteX1" y="connsiteY1"/>
                      </a:cxn>
                      <a:cxn ang="0">
                        <a:pos x="connsiteX2" y="connsiteY2"/>
                      </a:cxn>
                    </a:cxnLst>
                    <a:rect l="l" t="t" r="r" b="b"/>
                    <a:pathLst>
                      <a:path w="91667" h="91667">
                        <a:moveTo>
                          <a:pt x="0" y="0"/>
                        </a:moveTo>
                        <a:lnTo>
                          <a:pt x="94286" y="0"/>
                        </a:lnTo>
                        <a:lnTo>
                          <a:pt x="94286" y="92322"/>
                        </a:lnTo>
                      </a:path>
                    </a:pathLst>
                  </a:custGeom>
                  <a:noFill/>
                  <a:ln w="1270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440D546E-77A1-438A-94B1-BF5B78F6DDD2}"/>
                      </a:ext>
                    </a:extLst>
                  </p:cNvPr>
                  <p:cNvSpPr/>
                  <p:nvPr/>
                </p:nvSpPr>
                <p:spPr>
                  <a:xfrm>
                    <a:off x="1979495" y="1700741"/>
                    <a:ext cx="130953" cy="78572"/>
                  </a:xfrm>
                  <a:custGeom>
                    <a:avLst/>
                    <a:gdLst>
                      <a:gd name="connsiteX0" fmla="*/ 0 w 130952"/>
                      <a:gd name="connsiteY0" fmla="*/ 0 h 78571"/>
                      <a:gd name="connsiteX1" fmla="*/ 0 w 130952"/>
                      <a:gd name="connsiteY1" fmla="*/ 84988 h 78571"/>
                      <a:gd name="connsiteX2" fmla="*/ 141691 w 130952"/>
                      <a:gd name="connsiteY2" fmla="*/ 84988 h 78571"/>
                    </a:gdLst>
                    <a:ahLst/>
                    <a:cxnLst>
                      <a:cxn ang="0">
                        <a:pos x="connsiteX0" y="connsiteY0"/>
                      </a:cxn>
                      <a:cxn ang="0">
                        <a:pos x="connsiteX1" y="connsiteY1"/>
                      </a:cxn>
                      <a:cxn ang="0">
                        <a:pos x="connsiteX2" y="connsiteY2"/>
                      </a:cxn>
                    </a:cxnLst>
                    <a:rect l="l" t="t" r="r" b="b"/>
                    <a:pathLst>
                      <a:path w="130952" h="78571">
                        <a:moveTo>
                          <a:pt x="0" y="0"/>
                        </a:moveTo>
                        <a:lnTo>
                          <a:pt x="0" y="84988"/>
                        </a:lnTo>
                        <a:lnTo>
                          <a:pt x="141691" y="84988"/>
                        </a:lnTo>
                      </a:path>
                    </a:pathLst>
                  </a:custGeom>
                  <a:noFill/>
                  <a:ln w="1270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986A2E87-2299-4D10-AF52-06E1976838C6}"/>
                      </a:ext>
                    </a:extLst>
                  </p:cNvPr>
                  <p:cNvSpPr/>
                  <p:nvPr/>
                </p:nvSpPr>
                <p:spPr>
                  <a:xfrm>
                    <a:off x="2168329" y="1525526"/>
                    <a:ext cx="13095" cy="170239"/>
                  </a:xfrm>
                  <a:custGeom>
                    <a:avLst/>
                    <a:gdLst>
                      <a:gd name="connsiteX0" fmla="*/ 0 w 0"/>
                      <a:gd name="connsiteY0" fmla="*/ 177703 h 170238"/>
                      <a:gd name="connsiteX1" fmla="*/ 0 w 0"/>
                      <a:gd name="connsiteY1" fmla="*/ 0 h 170238"/>
                    </a:gdLst>
                    <a:ahLst/>
                    <a:cxnLst>
                      <a:cxn ang="0">
                        <a:pos x="connsiteX0" y="connsiteY0"/>
                      </a:cxn>
                      <a:cxn ang="0">
                        <a:pos x="connsiteX1" y="connsiteY1"/>
                      </a:cxn>
                    </a:cxnLst>
                    <a:rect l="l" t="t" r="r" b="b"/>
                    <a:pathLst>
                      <a:path h="170238">
                        <a:moveTo>
                          <a:pt x="0" y="177703"/>
                        </a:moveTo>
                        <a:lnTo>
                          <a:pt x="0" y="0"/>
                        </a:lnTo>
                      </a:path>
                    </a:pathLst>
                  </a:custGeom>
                  <a:ln w="1270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567F3C2C-65C8-477B-8EDD-517CEB00D3B7}"/>
                      </a:ext>
                    </a:extLst>
                  </p:cNvPr>
                  <p:cNvSpPr/>
                  <p:nvPr/>
                </p:nvSpPr>
                <p:spPr>
                  <a:xfrm>
                    <a:off x="2215472" y="1442895"/>
                    <a:ext cx="130953" cy="78572"/>
                  </a:xfrm>
                  <a:custGeom>
                    <a:avLst/>
                    <a:gdLst>
                      <a:gd name="connsiteX0" fmla="*/ 0 w 130952"/>
                      <a:gd name="connsiteY0" fmla="*/ 393 h 78571"/>
                      <a:gd name="connsiteX1" fmla="*/ 141691 w 130952"/>
                      <a:gd name="connsiteY1" fmla="*/ 0 h 78571"/>
                      <a:gd name="connsiteX2" fmla="*/ 141691 w 130952"/>
                      <a:gd name="connsiteY2" fmla="*/ 91405 h 78571"/>
                    </a:gdLst>
                    <a:ahLst/>
                    <a:cxnLst>
                      <a:cxn ang="0">
                        <a:pos x="connsiteX0" y="connsiteY0"/>
                      </a:cxn>
                      <a:cxn ang="0">
                        <a:pos x="connsiteX1" y="connsiteY1"/>
                      </a:cxn>
                      <a:cxn ang="0">
                        <a:pos x="connsiteX2" y="connsiteY2"/>
                      </a:cxn>
                    </a:cxnLst>
                    <a:rect l="l" t="t" r="r" b="b"/>
                    <a:pathLst>
                      <a:path w="130952" h="78571">
                        <a:moveTo>
                          <a:pt x="0" y="393"/>
                        </a:moveTo>
                        <a:lnTo>
                          <a:pt x="141691" y="0"/>
                        </a:lnTo>
                        <a:lnTo>
                          <a:pt x="141691" y="91405"/>
                        </a:lnTo>
                      </a:path>
                    </a:pathLst>
                  </a:custGeom>
                  <a:noFill/>
                  <a:ln w="1270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40C0F656-189E-495E-8000-A16BA7A3E36A}"/>
                      </a:ext>
                    </a:extLst>
                  </p:cNvPr>
                  <p:cNvSpPr/>
                  <p:nvPr/>
                </p:nvSpPr>
                <p:spPr>
                  <a:xfrm>
                    <a:off x="2357164" y="1700741"/>
                    <a:ext cx="91667" cy="78572"/>
                  </a:xfrm>
                  <a:custGeom>
                    <a:avLst/>
                    <a:gdLst>
                      <a:gd name="connsiteX0" fmla="*/ 0 w 91667"/>
                      <a:gd name="connsiteY0" fmla="*/ 0 h 78571"/>
                      <a:gd name="connsiteX1" fmla="*/ 0 w 91667"/>
                      <a:gd name="connsiteY1" fmla="*/ 84988 h 78571"/>
                      <a:gd name="connsiteX2" fmla="*/ 94286 w 91667"/>
                      <a:gd name="connsiteY2" fmla="*/ 84988 h 78571"/>
                    </a:gdLst>
                    <a:ahLst/>
                    <a:cxnLst>
                      <a:cxn ang="0">
                        <a:pos x="connsiteX0" y="connsiteY0"/>
                      </a:cxn>
                      <a:cxn ang="0">
                        <a:pos x="connsiteX1" y="connsiteY1"/>
                      </a:cxn>
                      <a:cxn ang="0">
                        <a:pos x="connsiteX2" y="connsiteY2"/>
                      </a:cxn>
                    </a:cxnLst>
                    <a:rect l="l" t="t" r="r" b="b"/>
                    <a:pathLst>
                      <a:path w="91667" h="78571">
                        <a:moveTo>
                          <a:pt x="0" y="0"/>
                        </a:moveTo>
                        <a:lnTo>
                          <a:pt x="0" y="84988"/>
                        </a:lnTo>
                        <a:lnTo>
                          <a:pt x="94286" y="84988"/>
                        </a:lnTo>
                      </a:path>
                    </a:pathLst>
                  </a:custGeom>
                  <a:noFill/>
                  <a:ln w="1270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sp>
            <p:nvSpPr>
              <p:cNvPr id="377" name="TextBox 376">
                <a:extLst>
                  <a:ext uri="{FF2B5EF4-FFF2-40B4-BE49-F238E27FC236}">
                    <a16:creationId xmlns:a16="http://schemas.microsoft.com/office/drawing/2014/main" id="{B1B4B39A-E725-46E5-A112-246D5C2DC2FA}"/>
                  </a:ext>
                </a:extLst>
              </p:cNvPr>
              <p:cNvSpPr txBox="1"/>
              <p:nvPr/>
            </p:nvSpPr>
            <p:spPr>
              <a:xfrm>
                <a:off x="2712803" y="3888979"/>
                <a:ext cx="1476526"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a:ea typeface="+mn-ea"/>
                    <a:cs typeface="+mn-cs"/>
                  </a:rPr>
                  <a:t>EMIR Refit regulation</a:t>
                </a:r>
              </a:p>
            </p:txBody>
          </p:sp>
          <p:pic>
            <p:nvPicPr>
              <p:cNvPr id="5" name="Graphic 4" descr="Books">
                <a:extLst>
                  <a:ext uri="{FF2B5EF4-FFF2-40B4-BE49-F238E27FC236}">
                    <a16:creationId xmlns:a16="http://schemas.microsoft.com/office/drawing/2014/main" id="{A4859BF5-7EB1-4401-843A-2E2808D09C1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95041" y="2032253"/>
                <a:ext cx="914400" cy="914400"/>
              </a:xfrm>
              <a:prstGeom prst="rect">
                <a:avLst/>
              </a:prstGeom>
            </p:spPr>
          </p:pic>
          <p:sp>
            <p:nvSpPr>
              <p:cNvPr id="162" name="TextBox 161">
                <a:extLst>
                  <a:ext uri="{FF2B5EF4-FFF2-40B4-BE49-F238E27FC236}">
                    <a16:creationId xmlns:a16="http://schemas.microsoft.com/office/drawing/2014/main" id="{E63847D9-1E4F-499A-9D0B-6869566ADE2B}"/>
                  </a:ext>
                </a:extLst>
              </p:cNvPr>
              <p:cNvSpPr txBox="1"/>
              <p:nvPr/>
            </p:nvSpPr>
            <p:spPr>
              <a:xfrm>
                <a:off x="1245001" y="5313960"/>
                <a:ext cx="2935603" cy="646331"/>
              </a:xfrm>
              <a:prstGeom prst="rect">
                <a:avLst/>
              </a:prstGeom>
              <a:noFill/>
            </p:spPr>
            <p:txBody>
              <a:bodyPr wrap="square">
                <a:spAutoFit/>
              </a:bodyPr>
              <a:lstStyle/>
              <a:p>
                <a:pPr marL="171450" indent="-171450">
                  <a:buFont typeface="Arial" panose="020B0604020202020204" pitchFamily="34" charset="0"/>
                  <a:buChar char="•"/>
                </a:pPr>
                <a:r>
                  <a:rPr lang="en-GB" sz="1200" b="1">
                    <a:solidFill>
                      <a:srgbClr val="000000"/>
                    </a:solidFill>
                    <a:latin typeface="Calibri" panose="020F0502020204030204"/>
                  </a:rPr>
                  <a:t>Purpose for doing</a:t>
                </a:r>
              </a:p>
              <a:p>
                <a:pPr marL="171450" indent="-171450">
                  <a:buFont typeface="Arial" panose="020B0604020202020204" pitchFamily="34" charset="0"/>
                  <a:buChar char="•"/>
                </a:pPr>
                <a:r>
                  <a:rPr lang="en-GB" sz="1200" b="1">
                    <a:solidFill>
                      <a:srgbClr val="000000"/>
                    </a:solidFill>
                    <a:latin typeface="Calibri" panose="020F0502020204030204"/>
                  </a:rPr>
                  <a:t>Optimization goal</a:t>
                </a:r>
              </a:p>
              <a:p>
                <a:pPr marL="171450" indent="-171450">
                  <a:buFont typeface="Arial" panose="020B0604020202020204" pitchFamily="34" charset="0"/>
                  <a:buChar char="•"/>
                </a:pPr>
                <a:r>
                  <a:rPr lang="en-GB" sz="1200" b="1">
                    <a:solidFill>
                      <a:srgbClr val="000000"/>
                    </a:solidFill>
                    <a:latin typeface="Calibri" panose="020F0502020204030204"/>
                  </a:rPr>
                  <a:t>Context/ scope of applicability</a:t>
                </a:r>
              </a:p>
            </p:txBody>
          </p:sp>
        </p:grpSp>
        <p:grpSp>
          <p:nvGrpSpPr>
            <p:cNvPr id="8" name="Group 7">
              <a:extLst>
                <a:ext uri="{FF2B5EF4-FFF2-40B4-BE49-F238E27FC236}">
                  <a16:creationId xmlns:a16="http://schemas.microsoft.com/office/drawing/2014/main" id="{E2E6FA8D-C99E-48DB-B351-DFD6BC6A45F6}"/>
                </a:ext>
              </a:extLst>
            </p:cNvPr>
            <p:cNvGrpSpPr/>
            <p:nvPr/>
          </p:nvGrpSpPr>
          <p:grpSpPr>
            <a:xfrm>
              <a:off x="1814102" y="1389887"/>
              <a:ext cx="6459963" cy="4560892"/>
              <a:chOff x="1814102" y="1374782"/>
              <a:chExt cx="6459963" cy="4560892"/>
            </a:xfrm>
          </p:grpSpPr>
          <p:cxnSp>
            <p:nvCxnSpPr>
              <p:cNvPr id="100" name="Connector: Curved 99">
                <a:extLst>
                  <a:ext uri="{FF2B5EF4-FFF2-40B4-BE49-F238E27FC236}">
                    <a16:creationId xmlns:a16="http://schemas.microsoft.com/office/drawing/2014/main" id="{FCFDE423-3660-4FE1-9667-7C520A27FD68}"/>
                  </a:ext>
                </a:extLst>
              </p:cNvPr>
              <p:cNvCxnSpPr>
                <a:cxnSpLocks/>
                <a:stCxn id="403" idx="3"/>
              </p:cNvCxnSpPr>
              <p:nvPr/>
            </p:nvCxnSpPr>
            <p:spPr>
              <a:xfrm flipV="1">
                <a:off x="3567785" y="2377935"/>
                <a:ext cx="2373754" cy="716002"/>
              </a:xfrm>
              <a:prstGeom prst="curvedConnector3">
                <a:avLst>
                  <a:gd name="adj1" fmla="val 50000"/>
                </a:avLst>
              </a:prstGeom>
              <a:ln w="1270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8" name="Connector: Curved 417">
                <a:extLst>
                  <a:ext uri="{FF2B5EF4-FFF2-40B4-BE49-F238E27FC236}">
                    <a16:creationId xmlns:a16="http://schemas.microsoft.com/office/drawing/2014/main" id="{859339A3-E5F5-4FEA-9722-0097EC7F3EFC}"/>
                  </a:ext>
                </a:extLst>
              </p:cNvPr>
              <p:cNvCxnSpPr>
                <a:cxnSpLocks/>
                <a:endCxn id="157" idx="0"/>
              </p:cNvCxnSpPr>
              <p:nvPr/>
            </p:nvCxnSpPr>
            <p:spPr>
              <a:xfrm>
                <a:off x="2050892" y="2509453"/>
                <a:ext cx="3085165" cy="1297863"/>
              </a:xfrm>
              <a:prstGeom prst="curvedConnector2">
                <a:avLst/>
              </a:prstGeom>
              <a:ln w="1270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9" name="Connector: Curved 418">
                <a:extLst>
                  <a:ext uri="{FF2B5EF4-FFF2-40B4-BE49-F238E27FC236}">
                    <a16:creationId xmlns:a16="http://schemas.microsoft.com/office/drawing/2014/main" id="{E52AED45-4081-48A8-809B-FE766A7165F8}"/>
                  </a:ext>
                </a:extLst>
              </p:cNvPr>
              <p:cNvCxnSpPr>
                <a:cxnSpLocks/>
                <a:stCxn id="220" idx="3"/>
              </p:cNvCxnSpPr>
              <p:nvPr/>
            </p:nvCxnSpPr>
            <p:spPr>
              <a:xfrm flipV="1">
                <a:off x="2063884" y="4061121"/>
                <a:ext cx="2941253" cy="421803"/>
              </a:xfrm>
              <a:prstGeom prst="curvedConnector3">
                <a:avLst>
                  <a:gd name="adj1" fmla="val 50000"/>
                </a:avLst>
              </a:prstGeom>
              <a:ln w="1270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3" name="Connector: Curved 422">
                <a:extLst>
                  <a:ext uri="{FF2B5EF4-FFF2-40B4-BE49-F238E27FC236}">
                    <a16:creationId xmlns:a16="http://schemas.microsoft.com/office/drawing/2014/main" id="{938BBF93-3EE5-4D0D-9C2C-7F1425B34F6F}"/>
                  </a:ext>
                </a:extLst>
              </p:cNvPr>
              <p:cNvCxnSpPr>
                <a:cxnSpLocks/>
              </p:cNvCxnSpPr>
              <p:nvPr/>
            </p:nvCxnSpPr>
            <p:spPr>
              <a:xfrm flipV="1">
                <a:off x="1814102" y="2261937"/>
                <a:ext cx="4246112" cy="594896"/>
              </a:xfrm>
              <a:prstGeom prst="curvedConnector3">
                <a:avLst>
                  <a:gd name="adj1" fmla="val 50000"/>
                </a:avLst>
              </a:prstGeom>
              <a:ln w="1270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9" name="Connector: Curved 138">
                <a:extLst>
                  <a:ext uri="{FF2B5EF4-FFF2-40B4-BE49-F238E27FC236}">
                    <a16:creationId xmlns:a16="http://schemas.microsoft.com/office/drawing/2014/main" id="{C4DDBF45-9B9E-4FA6-A50C-47AB60DEBBA6}"/>
                  </a:ext>
                </a:extLst>
              </p:cNvPr>
              <p:cNvCxnSpPr>
                <a:cxnSpLocks/>
                <a:stCxn id="411" idx="2"/>
              </p:cNvCxnSpPr>
              <p:nvPr/>
            </p:nvCxnSpPr>
            <p:spPr>
              <a:xfrm>
                <a:off x="3804575" y="3314295"/>
                <a:ext cx="1188436" cy="684304"/>
              </a:xfrm>
              <a:prstGeom prst="curvedConnector3">
                <a:avLst>
                  <a:gd name="adj1" fmla="val 50000"/>
                </a:avLst>
              </a:prstGeom>
              <a:ln w="1270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34B63563-883A-41C9-B962-174A94B3B793}"/>
                  </a:ext>
                </a:extLst>
              </p:cNvPr>
              <p:cNvGrpSpPr/>
              <p:nvPr/>
            </p:nvGrpSpPr>
            <p:grpSpPr>
              <a:xfrm>
                <a:off x="4218399" y="1374782"/>
                <a:ext cx="4055666" cy="4560892"/>
                <a:chOff x="4218399" y="1374782"/>
                <a:chExt cx="4055666" cy="4560892"/>
              </a:xfrm>
            </p:grpSpPr>
            <p:sp>
              <p:nvSpPr>
                <p:cNvPr id="179" name="Rectangle: Rounded Corners 178">
                  <a:extLst>
                    <a:ext uri="{FF2B5EF4-FFF2-40B4-BE49-F238E27FC236}">
                      <a16:creationId xmlns:a16="http://schemas.microsoft.com/office/drawing/2014/main" id="{153E5419-473C-4524-B90C-68CC9651E4C8}"/>
                    </a:ext>
                  </a:extLst>
                </p:cNvPr>
                <p:cNvSpPr/>
                <p:nvPr/>
              </p:nvSpPr>
              <p:spPr>
                <a:xfrm>
                  <a:off x="4431535" y="1870882"/>
                  <a:ext cx="3328930" cy="2987837"/>
                </a:xfrm>
                <a:prstGeom prst="roundRect">
                  <a:avLst>
                    <a:gd name="adj" fmla="val 0"/>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000000"/>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56275FE4-F883-4A9C-8110-ECD5D7CEAEC9}"/>
                    </a:ext>
                  </a:extLst>
                </p:cNvPr>
                <p:cNvSpPr/>
                <p:nvPr/>
              </p:nvSpPr>
              <p:spPr>
                <a:xfrm>
                  <a:off x="5001806" y="2346574"/>
                  <a:ext cx="2197486" cy="217227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6" name="Oval 115">
                  <a:extLst>
                    <a:ext uri="{FF2B5EF4-FFF2-40B4-BE49-F238E27FC236}">
                      <a16:creationId xmlns:a16="http://schemas.microsoft.com/office/drawing/2014/main" id="{6EDCAF55-9B68-448D-A7C7-9120C7154280}"/>
                    </a:ext>
                  </a:extLst>
                </p:cNvPr>
                <p:cNvSpPr/>
                <p:nvPr/>
              </p:nvSpPr>
              <p:spPr>
                <a:xfrm>
                  <a:off x="5715262" y="3052116"/>
                  <a:ext cx="753767" cy="75376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28B1A2BC-A5DE-45B8-A86B-F690A7F80BBF}"/>
                    </a:ext>
                  </a:extLst>
                </p:cNvPr>
                <p:cNvGrpSpPr/>
                <p:nvPr/>
              </p:nvGrpSpPr>
              <p:grpSpPr>
                <a:xfrm>
                  <a:off x="5842053" y="3161908"/>
                  <a:ext cx="500183" cy="534182"/>
                  <a:chOff x="5843016" y="3181310"/>
                  <a:chExt cx="500183" cy="534182"/>
                </a:xfrm>
              </p:grpSpPr>
              <p:pic>
                <p:nvPicPr>
                  <p:cNvPr id="114" name="Graphic 113" descr="Hierarchy">
                    <a:extLst>
                      <a:ext uri="{FF2B5EF4-FFF2-40B4-BE49-F238E27FC236}">
                        <a16:creationId xmlns:a16="http://schemas.microsoft.com/office/drawing/2014/main" id="{2A99E889-0F59-4C35-8D5E-D55D205AC35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43016" y="3181310"/>
                    <a:ext cx="500183" cy="500183"/>
                  </a:xfrm>
                  <a:prstGeom prst="rect">
                    <a:avLst/>
                  </a:prstGeom>
                </p:spPr>
              </p:pic>
              <p:sp>
                <p:nvSpPr>
                  <p:cNvPr id="115" name="Freeform: Shape 114">
                    <a:extLst>
                      <a:ext uri="{FF2B5EF4-FFF2-40B4-BE49-F238E27FC236}">
                        <a16:creationId xmlns:a16="http://schemas.microsoft.com/office/drawing/2014/main" id="{1C3FFA29-0FA2-4055-9D7B-6F5E8FBD5AE4}"/>
                      </a:ext>
                    </a:extLst>
                  </p:cNvPr>
                  <p:cNvSpPr/>
                  <p:nvPr/>
                </p:nvSpPr>
                <p:spPr>
                  <a:xfrm>
                    <a:off x="5926003" y="3639476"/>
                    <a:ext cx="333374" cy="76016"/>
                  </a:xfrm>
                  <a:custGeom>
                    <a:avLst/>
                    <a:gdLst>
                      <a:gd name="connsiteX0" fmla="*/ 0 w 395287"/>
                      <a:gd name="connsiteY0" fmla="*/ 4763 h 55580"/>
                      <a:gd name="connsiteX1" fmla="*/ 200025 w 395287"/>
                      <a:gd name="connsiteY1" fmla="*/ 55563 h 55580"/>
                      <a:gd name="connsiteX2" fmla="*/ 395287 w 395287"/>
                      <a:gd name="connsiteY2" fmla="*/ 0 h 55580"/>
                      <a:gd name="connsiteX0" fmla="*/ 0 w 396893"/>
                      <a:gd name="connsiteY0" fmla="*/ 488 h 51288"/>
                      <a:gd name="connsiteX1" fmla="*/ 200025 w 396893"/>
                      <a:gd name="connsiteY1" fmla="*/ 51288 h 51288"/>
                      <a:gd name="connsiteX2" fmla="*/ 396893 w 396893"/>
                      <a:gd name="connsiteY2" fmla="*/ 0 h 51288"/>
                    </a:gdLst>
                    <a:ahLst/>
                    <a:cxnLst>
                      <a:cxn ang="0">
                        <a:pos x="connsiteX0" y="connsiteY0"/>
                      </a:cxn>
                      <a:cxn ang="0">
                        <a:pos x="connsiteX1" y="connsiteY1"/>
                      </a:cxn>
                      <a:cxn ang="0">
                        <a:pos x="connsiteX2" y="connsiteY2"/>
                      </a:cxn>
                    </a:cxnLst>
                    <a:rect l="l" t="t" r="r" b="b"/>
                    <a:pathLst>
                      <a:path w="396893" h="51288">
                        <a:moveTo>
                          <a:pt x="0" y="488"/>
                        </a:moveTo>
                        <a:cubicBezTo>
                          <a:pt x="67072" y="26285"/>
                          <a:pt x="133876" y="51369"/>
                          <a:pt x="200025" y="51288"/>
                        </a:cubicBezTo>
                        <a:cubicBezTo>
                          <a:pt x="266174" y="51207"/>
                          <a:pt x="332202" y="27384"/>
                          <a:pt x="396893" y="0"/>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27" name="TextBox 126">
                  <a:extLst>
                    <a:ext uri="{FF2B5EF4-FFF2-40B4-BE49-F238E27FC236}">
                      <a16:creationId xmlns:a16="http://schemas.microsoft.com/office/drawing/2014/main" id="{73089F60-CCAB-4F0E-9D62-63CA3D67EEC0}"/>
                    </a:ext>
                  </a:extLst>
                </p:cNvPr>
                <p:cNvSpPr txBox="1"/>
                <p:nvPr/>
              </p:nvSpPr>
              <p:spPr>
                <a:xfrm>
                  <a:off x="5409594" y="3800324"/>
                  <a:ext cx="135674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a:ea typeface="+mn-ea"/>
                      <a:cs typeface="+mn-cs"/>
                    </a:rPr>
                    <a:t>Core Financial Ontology</a:t>
                  </a:r>
                </a:p>
              </p:txBody>
            </p:sp>
            <p:sp>
              <p:nvSpPr>
                <p:cNvPr id="128" name="TextBox 127">
                  <a:extLst>
                    <a:ext uri="{FF2B5EF4-FFF2-40B4-BE49-F238E27FC236}">
                      <a16:creationId xmlns:a16="http://schemas.microsoft.com/office/drawing/2014/main" id="{64D0589E-6867-4B81-BBF2-2B69B734F420}"/>
                    </a:ext>
                  </a:extLst>
                </p:cNvPr>
                <p:cNvSpPr txBox="1"/>
                <p:nvPr/>
              </p:nvSpPr>
              <p:spPr>
                <a:xfrm>
                  <a:off x="4451211" y="4211908"/>
                  <a:ext cx="128825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a:ea typeface="+mn-ea"/>
                      <a:cs typeface="+mn-cs"/>
                    </a:rPr>
                    <a:t>SBVR interpretation of EMIR reporting obligations</a:t>
                  </a:r>
                </a:p>
              </p:txBody>
            </p:sp>
            <p:sp>
              <p:nvSpPr>
                <p:cNvPr id="133" name="TextBox 132">
                  <a:extLst>
                    <a:ext uri="{FF2B5EF4-FFF2-40B4-BE49-F238E27FC236}">
                      <a16:creationId xmlns:a16="http://schemas.microsoft.com/office/drawing/2014/main" id="{5F8571F6-9819-4D40-B850-85541447D7CB}"/>
                    </a:ext>
                  </a:extLst>
                </p:cNvPr>
                <p:cNvSpPr txBox="1"/>
                <p:nvPr/>
              </p:nvSpPr>
              <p:spPr>
                <a:xfrm>
                  <a:off x="6774946" y="4218142"/>
                  <a:ext cx="104370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a:ea typeface="+mn-ea"/>
                      <a:cs typeface="+mn-cs"/>
                    </a:rPr>
                    <a:t>Other financial glossaries</a:t>
                  </a:r>
                </a:p>
              </p:txBody>
            </p:sp>
            <p:grpSp>
              <p:nvGrpSpPr>
                <p:cNvPr id="3" name="Group 2">
                  <a:extLst>
                    <a:ext uri="{FF2B5EF4-FFF2-40B4-BE49-F238E27FC236}">
                      <a16:creationId xmlns:a16="http://schemas.microsoft.com/office/drawing/2014/main" id="{FD339010-1CE8-424C-9C60-A60C62765C41}"/>
                    </a:ext>
                  </a:extLst>
                </p:cNvPr>
                <p:cNvGrpSpPr/>
                <p:nvPr/>
              </p:nvGrpSpPr>
              <p:grpSpPr>
                <a:xfrm>
                  <a:off x="5846317" y="2117105"/>
                  <a:ext cx="490818" cy="490818"/>
                  <a:chOff x="5719116" y="1839327"/>
                  <a:chExt cx="753767" cy="753767"/>
                </a:xfrm>
              </p:grpSpPr>
              <p:sp>
                <p:nvSpPr>
                  <p:cNvPr id="134" name="Oval 133">
                    <a:extLst>
                      <a:ext uri="{FF2B5EF4-FFF2-40B4-BE49-F238E27FC236}">
                        <a16:creationId xmlns:a16="http://schemas.microsoft.com/office/drawing/2014/main" id="{B25C46E1-83EB-427D-9711-76278CB141D3}"/>
                      </a:ext>
                    </a:extLst>
                  </p:cNvPr>
                  <p:cNvSpPr/>
                  <p:nvPr/>
                </p:nvSpPr>
                <p:spPr>
                  <a:xfrm>
                    <a:off x="5719116" y="1839327"/>
                    <a:ext cx="753767" cy="753767"/>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35" name="Group 134">
                    <a:extLst>
                      <a:ext uri="{FF2B5EF4-FFF2-40B4-BE49-F238E27FC236}">
                        <a16:creationId xmlns:a16="http://schemas.microsoft.com/office/drawing/2014/main" id="{D24F7BFF-C18C-4540-B75E-2115D8D7A5FA}"/>
                      </a:ext>
                    </a:extLst>
                  </p:cNvPr>
                  <p:cNvGrpSpPr/>
                  <p:nvPr/>
                </p:nvGrpSpPr>
                <p:grpSpPr>
                  <a:xfrm>
                    <a:off x="5845907" y="1949119"/>
                    <a:ext cx="500183" cy="534182"/>
                    <a:chOff x="5843016" y="3181310"/>
                    <a:chExt cx="500183" cy="534182"/>
                  </a:xfrm>
                </p:grpSpPr>
                <p:pic>
                  <p:nvPicPr>
                    <p:cNvPr id="136" name="Graphic 135" descr="Hierarchy">
                      <a:extLst>
                        <a:ext uri="{FF2B5EF4-FFF2-40B4-BE49-F238E27FC236}">
                          <a16:creationId xmlns:a16="http://schemas.microsoft.com/office/drawing/2014/main" id="{DA4D8D0B-3246-4288-A377-0AE6BD968DD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43016" y="3181310"/>
                      <a:ext cx="500183" cy="500183"/>
                    </a:xfrm>
                    <a:prstGeom prst="rect">
                      <a:avLst/>
                    </a:prstGeom>
                  </p:spPr>
                </p:pic>
                <p:sp>
                  <p:nvSpPr>
                    <p:cNvPr id="137" name="Freeform: Shape 136">
                      <a:extLst>
                        <a:ext uri="{FF2B5EF4-FFF2-40B4-BE49-F238E27FC236}">
                          <a16:creationId xmlns:a16="http://schemas.microsoft.com/office/drawing/2014/main" id="{1B406AE2-6AC2-44CD-A915-E61EB7246387}"/>
                        </a:ext>
                      </a:extLst>
                    </p:cNvPr>
                    <p:cNvSpPr/>
                    <p:nvPr/>
                  </p:nvSpPr>
                  <p:spPr>
                    <a:xfrm>
                      <a:off x="5926003" y="3639476"/>
                      <a:ext cx="333374" cy="76016"/>
                    </a:xfrm>
                    <a:custGeom>
                      <a:avLst/>
                      <a:gdLst>
                        <a:gd name="connsiteX0" fmla="*/ 0 w 395287"/>
                        <a:gd name="connsiteY0" fmla="*/ 4763 h 55580"/>
                        <a:gd name="connsiteX1" fmla="*/ 200025 w 395287"/>
                        <a:gd name="connsiteY1" fmla="*/ 55563 h 55580"/>
                        <a:gd name="connsiteX2" fmla="*/ 395287 w 395287"/>
                        <a:gd name="connsiteY2" fmla="*/ 0 h 55580"/>
                        <a:gd name="connsiteX0" fmla="*/ 0 w 396893"/>
                        <a:gd name="connsiteY0" fmla="*/ 488 h 51288"/>
                        <a:gd name="connsiteX1" fmla="*/ 200025 w 396893"/>
                        <a:gd name="connsiteY1" fmla="*/ 51288 h 51288"/>
                        <a:gd name="connsiteX2" fmla="*/ 396893 w 396893"/>
                        <a:gd name="connsiteY2" fmla="*/ 0 h 51288"/>
                      </a:gdLst>
                      <a:ahLst/>
                      <a:cxnLst>
                        <a:cxn ang="0">
                          <a:pos x="connsiteX0" y="connsiteY0"/>
                        </a:cxn>
                        <a:cxn ang="0">
                          <a:pos x="connsiteX1" y="connsiteY1"/>
                        </a:cxn>
                        <a:cxn ang="0">
                          <a:pos x="connsiteX2" y="connsiteY2"/>
                        </a:cxn>
                      </a:cxnLst>
                      <a:rect l="l" t="t" r="r" b="b"/>
                      <a:pathLst>
                        <a:path w="396893" h="51288">
                          <a:moveTo>
                            <a:pt x="0" y="488"/>
                          </a:moveTo>
                          <a:cubicBezTo>
                            <a:pt x="67072" y="26285"/>
                            <a:pt x="133876" y="51369"/>
                            <a:pt x="200025" y="51288"/>
                          </a:cubicBezTo>
                          <a:cubicBezTo>
                            <a:pt x="266174" y="51207"/>
                            <a:pt x="332202" y="27384"/>
                            <a:pt x="396893" y="0"/>
                          </a:cubicBezTo>
                        </a:path>
                      </a:pathLst>
                    </a:custGeom>
                    <a:noFill/>
                    <a:ln w="6350">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sp>
              <p:nvSpPr>
                <p:cNvPr id="138" name="TextBox 137">
                  <a:extLst>
                    <a:ext uri="{FF2B5EF4-FFF2-40B4-BE49-F238E27FC236}">
                      <a16:creationId xmlns:a16="http://schemas.microsoft.com/office/drawing/2014/main" id="{7127BB31-FEAB-470F-B8CA-0AAEA24A1FC5}"/>
                    </a:ext>
                  </a:extLst>
                </p:cNvPr>
                <p:cNvSpPr txBox="1"/>
                <p:nvPr/>
              </p:nvSpPr>
              <p:spPr>
                <a:xfrm>
                  <a:off x="5195557" y="1870882"/>
                  <a:ext cx="179233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a:ea typeface="+mn-ea"/>
                      <a:cs typeface="+mn-cs"/>
                    </a:rPr>
                    <a:t>Reporting data Glossaries</a:t>
                  </a:r>
                </a:p>
              </p:txBody>
            </p:sp>
            <p:cxnSp>
              <p:nvCxnSpPr>
                <p:cNvPr id="140" name="Straight Arrow Connector 139">
                  <a:extLst>
                    <a:ext uri="{FF2B5EF4-FFF2-40B4-BE49-F238E27FC236}">
                      <a16:creationId xmlns:a16="http://schemas.microsoft.com/office/drawing/2014/main" id="{F78D4BC1-CE78-4339-9178-8B06AF8FBCA4}"/>
                    </a:ext>
                  </a:extLst>
                </p:cNvPr>
                <p:cNvCxnSpPr>
                  <a:cxnSpLocks/>
                </p:cNvCxnSpPr>
                <p:nvPr/>
              </p:nvCxnSpPr>
              <p:spPr>
                <a:xfrm flipV="1">
                  <a:off x="6091726" y="2638004"/>
                  <a:ext cx="0" cy="379109"/>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46" name="Group 145">
                  <a:extLst>
                    <a:ext uri="{FF2B5EF4-FFF2-40B4-BE49-F238E27FC236}">
                      <a16:creationId xmlns:a16="http://schemas.microsoft.com/office/drawing/2014/main" id="{FFDEF55F-BB4E-416C-98AE-BAEE0704233E}"/>
                    </a:ext>
                  </a:extLst>
                </p:cNvPr>
                <p:cNvGrpSpPr/>
                <p:nvPr/>
              </p:nvGrpSpPr>
              <p:grpSpPr>
                <a:xfrm>
                  <a:off x="6805980" y="3738845"/>
                  <a:ext cx="490818" cy="490818"/>
                  <a:chOff x="5719116" y="1839327"/>
                  <a:chExt cx="753767" cy="753767"/>
                </a:xfrm>
              </p:grpSpPr>
              <p:sp>
                <p:nvSpPr>
                  <p:cNvPr id="147" name="Oval 146">
                    <a:extLst>
                      <a:ext uri="{FF2B5EF4-FFF2-40B4-BE49-F238E27FC236}">
                        <a16:creationId xmlns:a16="http://schemas.microsoft.com/office/drawing/2014/main" id="{24631A22-A2C7-474A-9EBF-40B963A328BE}"/>
                      </a:ext>
                    </a:extLst>
                  </p:cNvPr>
                  <p:cNvSpPr/>
                  <p:nvPr/>
                </p:nvSpPr>
                <p:spPr>
                  <a:xfrm>
                    <a:off x="5719116" y="1839327"/>
                    <a:ext cx="753767" cy="753767"/>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48" name="Group 147">
                    <a:extLst>
                      <a:ext uri="{FF2B5EF4-FFF2-40B4-BE49-F238E27FC236}">
                        <a16:creationId xmlns:a16="http://schemas.microsoft.com/office/drawing/2014/main" id="{BE90CFDF-13C0-457F-8258-A1BFB43F79EB}"/>
                      </a:ext>
                    </a:extLst>
                  </p:cNvPr>
                  <p:cNvGrpSpPr/>
                  <p:nvPr/>
                </p:nvGrpSpPr>
                <p:grpSpPr>
                  <a:xfrm>
                    <a:off x="5845907" y="1949119"/>
                    <a:ext cx="500183" cy="534182"/>
                    <a:chOff x="5843016" y="3181310"/>
                    <a:chExt cx="500183" cy="534182"/>
                  </a:xfrm>
                </p:grpSpPr>
                <p:pic>
                  <p:nvPicPr>
                    <p:cNvPr id="149" name="Graphic 148" descr="Hierarchy">
                      <a:extLst>
                        <a:ext uri="{FF2B5EF4-FFF2-40B4-BE49-F238E27FC236}">
                          <a16:creationId xmlns:a16="http://schemas.microsoft.com/office/drawing/2014/main" id="{8F48FABC-1EEE-4DDA-86A0-3EF48588AC9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43016" y="3181310"/>
                      <a:ext cx="500183" cy="500183"/>
                    </a:xfrm>
                    <a:prstGeom prst="rect">
                      <a:avLst/>
                    </a:prstGeom>
                  </p:spPr>
                </p:pic>
                <p:sp>
                  <p:nvSpPr>
                    <p:cNvPr id="150" name="Freeform: Shape 149">
                      <a:extLst>
                        <a:ext uri="{FF2B5EF4-FFF2-40B4-BE49-F238E27FC236}">
                          <a16:creationId xmlns:a16="http://schemas.microsoft.com/office/drawing/2014/main" id="{741D5737-7238-45B8-B5A9-A2D39FEA2579}"/>
                        </a:ext>
                      </a:extLst>
                    </p:cNvPr>
                    <p:cNvSpPr/>
                    <p:nvPr/>
                  </p:nvSpPr>
                  <p:spPr>
                    <a:xfrm>
                      <a:off x="5926003" y="3639476"/>
                      <a:ext cx="333374" cy="76016"/>
                    </a:xfrm>
                    <a:custGeom>
                      <a:avLst/>
                      <a:gdLst>
                        <a:gd name="connsiteX0" fmla="*/ 0 w 395287"/>
                        <a:gd name="connsiteY0" fmla="*/ 4763 h 55580"/>
                        <a:gd name="connsiteX1" fmla="*/ 200025 w 395287"/>
                        <a:gd name="connsiteY1" fmla="*/ 55563 h 55580"/>
                        <a:gd name="connsiteX2" fmla="*/ 395287 w 395287"/>
                        <a:gd name="connsiteY2" fmla="*/ 0 h 55580"/>
                        <a:gd name="connsiteX0" fmla="*/ 0 w 396893"/>
                        <a:gd name="connsiteY0" fmla="*/ 488 h 51288"/>
                        <a:gd name="connsiteX1" fmla="*/ 200025 w 396893"/>
                        <a:gd name="connsiteY1" fmla="*/ 51288 h 51288"/>
                        <a:gd name="connsiteX2" fmla="*/ 396893 w 396893"/>
                        <a:gd name="connsiteY2" fmla="*/ 0 h 51288"/>
                      </a:gdLst>
                      <a:ahLst/>
                      <a:cxnLst>
                        <a:cxn ang="0">
                          <a:pos x="connsiteX0" y="connsiteY0"/>
                        </a:cxn>
                        <a:cxn ang="0">
                          <a:pos x="connsiteX1" y="connsiteY1"/>
                        </a:cxn>
                        <a:cxn ang="0">
                          <a:pos x="connsiteX2" y="connsiteY2"/>
                        </a:cxn>
                      </a:cxnLst>
                      <a:rect l="l" t="t" r="r" b="b"/>
                      <a:pathLst>
                        <a:path w="396893" h="51288">
                          <a:moveTo>
                            <a:pt x="0" y="488"/>
                          </a:moveTo>
                          <a:cubicBezTo>
                            <a:pt x="67072" y="26285"/>
                            <a:pt x="133876" y="51369"/>
                            <a:pt x="200025" y="51288"/>
                          </a:cubicBezTo>
                          <a:cubicBezTo>
                            <a:pt x="266174" y="51207"/>
                            <a:pt x="332202" y="27384"/>
                            <a:pt x="396893" y="0"/>
                          </a:cubicBezTo>
                        </a:path>
                      </a:pathLst>
                    </a:custGeom>
                    <a:noFill/>
                    <a:ln w="6350">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cxnSp>
              <p:nvCxnSpPr>
                <p:cNvPr id="151" name="Straight Arrow Connector 150">
                  <a:extLst>
                    <a:ext uri="{FF2B5EF4-FFF2-40B4-BE49-F238E27FC236}">
                      <a16:creationId xmlns:a16="http://schemas.microsoft.com/office/drawing/2014/main" id="{12F8BF82-629B-4185-8BFF-DDC05A71D517}"/>
                    </a:ext>
                  </a:extLst>
                </p:cNvPr>
                <p:cNvCxnSpPr>
                  <a:cxnSpLocks/>
                </p:cNvCxnSpPr>
                <p:nvPr/>
              </p:nvCxnSpPr>
              <p:spPr>
                <a:xfrm>
                  <a:off x="6441627" y="3630938"/>
                  <a:ext cx="369591" cy="234556"/>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54" name="Group 153">
                  <a:extLst>
                    <a:ext uri="{FF2B5EF4-FFF2-40B4-BE49-F238E27FC236}">
                      <a16:creationId xmlns:a16="http://schemas.microsoft.com/office/drawing/2014/main" id="{03CC96D0-37BE-49F3-8EE8-3DE9C2245F09}"/>
                    </a:ext>
                  </a:extLst>
                </p:cNvPr>
                <p:cNvGrpSpPr/>
                <p:nvPr/>
              </p:nvGrpSpPr>
              <p:grpSpPr>
                <a:xfrm>
                  <a:off x="4890649" y="3735825"/>
                  <a:ext cx="490818" cy="490818"/>
                  <a:chOff x="5719116" y="1839327"/>
                  <a:chExt cx="753767" cy="753767"/>
                </a:xfrm>
              </p:grpSpPr>
              <p:sp>
                <p:nvSpPr>
                  <p:cNvPr id="155" name="Oval 154">
                    <a:extLst>
                      <a:ext uri="{FF2B5EF4-FFF2-40B4-BE49-F238E27FC236}">
                        <a16:creationId xmlns:a16="http://schemas.microsoft.com/office/drawing/2014/main" id="{895B6504-96CF-4CCF-9A1C-EE023F9FCE78}"/>
                      </a:ext>
                    </a:extLst>
                  </p:cNvPr>
                  <p:cNvSpPr/>
                  <p:nvPr/>
                </p:nvSpPr>
                <p:spPr>
                  <a:xfrm>
                    <a:off x="5719116" y="1839327"/>
                    <a:ext cx="753767" cy="753767"/>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56" name="Group 155">
                    <a:extLst>
                      <a:ext uri="{FF2B5EF4-FFF2-40B4-BE49-F238E27FC236}">
                        <a16:creationId xmlns:a16="http://schemas.microsoft.com/office/drawing/2014/main" id="{C99FD1B6-788A-48F3-A0AC-057087A64576}"/>
                      </a:ext>
                    </a:extLst>
                  </p:cNvPr>
                  <p:cNvGrpSpPr/>
                  <p:nvPr/>
                </p:nvGrpSpPr>
                <p:grpSpPr>
                  <a:xfrm>
                    <a:off x="5845907" y="1949119"/>
                    <a:ext cx="500183" cy="534182"/>
                    <a:chOff x="5843016" y="3181310"/>
                    <a:chExt cx="500183" cy="534182"/>
                  </a:xfrm>
                </p:grpSpPr>
                <p:pic>
                  <p:nvPicPr>
                    <p:cNvPr id="157" name="Graphic 156" descr="Hierarchy">
                      <a:extLst>
                        <a:ext uri="{FF2B5EF4-FFF2-40B4-BE49-F238E27FC236}">
                          <a16:creationId xmlns:a16="http://schemas.microsoft.com/office/drawing/2014/main" id="{1A03818F-1F3A-48E0-A64C-EC8A21EEAA4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43016" y="3181310"/>
                      <a:ext cx="500183" cy="500183"/>
                    </a:xfrm>
                    <a:prstGeom prst="rect">
                      <a:avLst/>
                    </a:prstGeom>
                  </p:spPr>
                </p:pic>
                <p:sp>
                  <p:nvSpPr>
                    <p:cNvPr id="158" name="Freeform: Shape 157">
                      <a:extLst>
                        <a:ext uri="{FF2B5EF4-FFF2-40B4-BE49-F238E27FC236}">
                          <a16:creationId xmlns:a16="http://schemas.microsoft.com/office/drawing/2014/main" id="{CCC67F93-51B1-402C-85DB-65B1F2ED81F0}"/>
                        </a:ext>
                      </a:extLst>
                    </p:cNvPr>
                    <p:cNvSpPr/>
                    <p:nvPr/>
                  </p:nvSpPr>
                  <p:spPr>
                    <a:xfrm>
                      <a:off x="5926003" y="3639476"/>
                      <a:ext cx="333374" cy="76016"/>
                    </a:xfrm>
                    <a:custGeom>
                      <a:avLst/>
                      <a:gdLst>
                        <a:gd name="connsiteX0" fmla="*/ 0 w 395287"/>
                        <a:gd name="connsiteY0" fmla="*/ 4763 h 55580"/>
                        <a:gd name="connsiteX1" fmla="*/ 200025 w 395287"/>
                        <a:gd name="connsiteY1" fmla="*/ 55563 h 55580"/>
                        <a:gd name="connsiteX2" fmla="*/ 395287 w 395287"/>
                        <a:gd name="connsiteY2" fmla="*/ 0 h 55580"/>
                        <a:gd name="connsiteX0" fmla="*/ 0 w 396893"/>
                        <a:gd name="connsiteY0" fmla="*/ 488 h 51288"/>
                        <a:gd name="connsiteX1" fmla="*/ 200025 w 396893"/>
                        <a:gd name="connsiteY1" fmla="*/ 51288 h 51288"/>
                        <a:gd name="connsiteX2" fmla="*/ 396893 w 396893"/>
                        <a:gd name="connsiteY2" fmla="*/ 0 h 51288"/>
                      </a:gdLst>
                      <a:ahLst/>
                      <a:cxnLst>
                        <a:cxn ang="0">
                          <a:pos x="connsiteX0" y="connsiteY0"/>
                        </a:cxn>
                        <a:cxn ang="0">
                          <a:pos x="connsiteX1" y="connsiteY1"/>
                        </a:cxn>
                        <a:cxn ang="0">
                          <a:pos x="connsiteX2" y="connsiteY2"/>
                        </a:cxn>
                      </a:cxnLst>
                      <a:rect l="l" t="t" r="r" b="b"/>
                      <a:pathLst>
                        <a:path w="396893" h="51288">
                          <a:moveTo>
                            <a:pt x="0" y="488"/>
                          </a:moveTo>
                          <a:cubicBezTo>
                            <a:pt x="67072" y="26285"/>
                            <a:pt x="133876" y="51369"/>
                            <a:pt x="200025" y="51288"/>
                          </a:cubicBezTo>
                          <a:cubicBezTo>
                            <a:pt x="266174" y="51207"/>
                            <a:pt x="332202" y="27384"/>
                            <a:pt x="396893" y="0"/>
                          </a:cubicBezTo>
                        </a:path>
                      </a:pathLst>
                    </a:custGeom>
                    <a:noFill/>
                    <a:ln w="6350">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cxnSp>
              <p:nvCxnSpPr>
                <p:cNvPr id="159" name="Straight Arrow Connector 158">
                  <a:extLst>
                    <a:ext uri="{FF2B5EF4-FFF2-40B4-BE49-F238E27FC236}">
                      <a16:creationId xmlns:a16="http://schemas.microsoft.com/office/drawing/2014/main" id="{17309E71-302F-4190-9737-0CCCA660C8DA}"/>
                    </a:ext>
                  </a:extLst>
                </p:cNvPr>
                <p:cNvCxnSpPr>
                  <a:cxnSpLocks/>
                </p:cNvCxnSpPr>
                <p:nvPr/>
              </p:nvCxnSpPr>
              <p:spPr>
                <a:xfrm flipH="1">
                  <a:off x="5376102" y="3627394"/>
                  <a:ext cx="347554" cy="231941"/>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2" name="Connector: Curved 441">
                  <a:extLst>
                    <a:ext uri="{FF2B5EF4-FFF2-40B4-BE49-F238E27FC236}">
                      <a16:creationId xmlns:a16="http://schemas.microsoft.com/office/drawing/2014/main" id="{AA1A83A2-5F02-4E0A-A359-4BE8E3B89D51}"/>
                    </a:ext>
                  </a:extLst>
                </p:cNvPr>
                <p:cNvCxnSpPr>
                  <a:cxnSpLocks/>
                  <a:stCxn id="134" idx="6"/>
                </p:cNvCxnSpPr>
                <p:nvPr/>
              </p:nvCxnSpPr>
              <p:spPr>
                <a:xfrm>
                  <a:off x="6337135" y="2362514"/>
                  <a:ext cx="1936930" cy="1050108"/>
                </a:xfrm>
                <a:prstGeom prst="curvedConnector3">
                  <a:avLst>
                    <a:gd name="adj1" fmla="val 53688"/>
                  </a:avLst>
                </a:prstGeom>
                <a:ln w="1270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0DE67EDE-2FAF-4E94-80FD-2B7827526E68}"/>
                    </a:ext>
                  </a:extLst>
                </p:cNvPr>
                <p:cNvSpPr txBox="1"/>
                <p:nvPr/>
              </p:nvSpPr>
              <p:spPr>
                <a:xfrm>
                  <a:off x="4218399" y="1374782"/>
                  <a:ext cx="332893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Unambiguous </a:t>
                  </a:r>
                  <a:r>
                    <a:rPr lang="en-US" sz="1200" b="1">
                      <a:solidFill>
                        <a:srgbClr val="000000"/>
                      </a:solidFill>
                      <a:latin typeface="Calibri" panose="020F0502020204030204"/>
                    </a:rPr>
                    <a:t>business view of data requirement: Science of terminology </a:t>
                  </a:r>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1" name="TextBox 160">
                  <a:extLst>
                    <a:ext uri="{FF2B5EF4-FFF2-40B4-BE49-F238E27FC236}">
                      <a16:creationId xmlns:a16="http://schemas.microsoft.com/office/drawing/2014/main" id="{ADB78B4E-0C1B-4200-8796-BC2C9C6A55A0}"/>
                    </a:ext>
                  </a:extLst>
                </p:cNvPr>
                <p:cNvSpPr txBox="1"/>
                <p:nvPr/>
              </p:nvSpPr>
              <p:spPr>
                <a:xfrm>
                  <a:off x="4786771" y="5289343"/>
                  <a:ext cx="2935603" cy="646331"/>
                </a:xfrm>
                <a:prstGeom prst="rect">
                  <a:avLst/>
                </a:prstGeom>
                <a:noFill/>
              </p:spPr>
              <p:txBody>
                <a:bodyPr wrap="square">
                  <a:spAutoFit/>
                </a:bodyPr>
                <a:lstStyle/>
                <a:p>
                  <a:pPr marL="171450" indent="-171450">
                    <a:buFont typeface="Arial" panose="020B0604020202020204" pitchFamily="34" charset="0"/>
                    <a:buChar char="•"/>
                  </a:pPr>
                  <a:r>
                    <a:rPr lang="en-GB" sz="1200" b="1">
                      <a:solidFill>
                        <a:srgbClr val="000000"/>
                      </a:solidFill>
                      <a:latin typeface="Calibri" panose="020F0502020204030204"/>
                    </a:rPr>
                    <a:t>Language of people/ business</a:t>
                  </a:r>
                </a:p>
                <a:p>
                  <a:pPr marL="171450" indent="-171450">
                    <a:buFont typeface="Arial" panose="020B0604020202020204" pitchFamily="34" charset="0"/>
                    <a:buChar char="•"/>
                  </a:pPr>
                  <a:r>
                    <a:rPr lang="en-GB" sz="1200" b="1">
                      <a:solidFill>
                        <a:srgbClr val="000000"/>
                      </a:solidFill>
                      <a:latin typeface="Calibri" panose="020F0502020204030204"/>
                    </a:rPr>
                    <a:t>Definite descriptions of objects</a:t>
                  </a:r>
                </a:p>
                <a:p>
                  <a:pPr marL="171450" indent="-171450">
                    <a:buFont typeface="Arial" panose="020B0604020202020204" pitchFamily="34" charset="0"/>
                    <a:buChar char="•"/>
                  </a:pPr>
                  <a:r>
                    <a:rPr lang="en-GB" sz="1200" b="1">
                      <a:solidFill>
                        <a:srgbClr val="000000"/>
                      </a:solidFill>
                      <a:latin typeface="Calibri" panose="020F0502020204030204"/>
                    </a:rPr>
                    <a:t>Clarifying concepts/ definitions</a:t>
                  </a:r>
                </a:p>
              </p:txBody>
            </p:sp>
          </p:grpSp>
        </p:grpSp>
      </p:grpSp>
    </p:spTree>
    <p:extLst>
      <p:ext uri="{BB962C8B-B14F-4D97-AF65-F5344CB8AC3E}">
        <p14:creationId xmlns:p14="http://schemas.microsoft.com/office/powerpoint/2010/main" val="4060658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F222F8-0FD9-45D6-B933-C11A0A2D7DB0}"/>
              </a:ext>
            </a:extLst>
          </p:cNvPr>
          <p:cNvSpPr>
            <a:spLocks noGrp="1"/>
          </p:cNvSpPr>
          <p:nvPr>
            <p:ph type="title"/>
          </p:nvPr>
        </p:nvSpPr>
        <p:spPr/>
        <p:txBody>
          <a:bodyPr/>
          <a:lstStyle/>
          <a:p>
            <a:r>
              <a:rPr lang="en-GB" dirty="0"/>
              <a:t>Potential roadblock: supplier engagement</a:t>
            </a:r>
          </a:p>
        </p:txBody>
      </p:sp>
      <p:pic>
        <p:nvPicPr>
          <p:cNvPr id="3074" name="Picture 2" descr="Energy Resiliency &gt; Defense Logistics Agency &gt; DLA Energy News">
            <a:extLst>
              <a:ext uri="{FF2B5EF4-FFF2-40B4-BE49-F238E27FC236}">
                <a16:creationId xmlns:a16="http://schemas.microsoft.com/office/drawing/2014/main" id="{746D033F-7399-4BEA-96A2-0CCE39DD4E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62794"/>
            <a:ext cx="5715000" cy="29337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a:extLst>
              <a:ext uri="{FF2B5EF4-FFF2-40B4-BE49-F238E27FC236}">
                <a16:creationId xmlns:a16="http://schemas.microsoft.com/office/drawing/2014/main" id="{F708A0F8-73F7-44F1-9AC5-6D27AFB1ED36}"/>
              </a:ext>
            </a:extLst>
          </p:cNvPr>
          <p:cNvSpPr>
            <a:spLocks noGrp="1"/>
          </p:cNvSpPr>
          <p:nvPr>
            <p:ph idx="1"/>
          </p:nvPr>
        </p:nvSpPr>
        <p:spPr>
          <a:xfrm>
            <a:off x="6540758" y="1482570"/>
            <a:ext cx="5479445" cy="5059545"/>
          </a:xfrm>
        </p:spPr>
        <p:txBody>
          <a:bodyPr/>
          <a:lstStyle/>
          <a:p>
            <a:pPr>
              <a:spcBef>
                <a:spcPts val="1800"/>
              </a:spcBef>
              <a:spcAft>
                <a:spcPts val="1800"/>
              </a:spcAft>
            </a:pPr>
            <a:r>
              <a:rPr lang="en-GB" b="1" dirty="0"/>
              <a:t>Will suppliers simply sit it out until the end and  attempt to free-ride causing programme halt?</a:t>
            </a:r>
          </a:p>
          <a:p>
            <a:pPr>
              <a:spcBef>
                <a:spcPts val="1800"/>
              </a:spcBef>
              <a:spcAft>
                <a:spcPts val="1800"/>
              </a:spcAft>
            </a:pPr>
            <a:r>
              <a:rPr lang="en-GB" b="1" dirty="0"/>
              <a:t>What is the advantage for those at the table?</a:t>
            </a:r>
          </a:p>
          <a:p>
            <a:pPr>
              <a:spcBef>
                <a:spcPts val="1800"/>
              </a:spcBef>
              <a:spcAft>
                <a:spcPts val="1800"/>
              </a:spcAft>
            </a:pPr>
            <a:r>
              <a:rPr lang="en-GB" b="1" dirty="0"/>
              <a:t>Is DRR with CDM a top board-level priority?</a:t>
            </a:r>
          </a:p>
          <a:p>
            <a:pPr>
              <a:spcBef>
                <a:spcPts val="1800"/>
              </a:spcBef>
              <a:spcAft>
                <a:spcPts val="1800"/>
              </a:spcAft>
            </a:pPr>
            <a:r>
              <a:rPr lang="en-GB" b="1" dirty="0"/>
              <a:t>Can we scale the investment beyond the UK to EU and other reporting markets?</a:t>
            </a:r>
          </a:p>
          <a:p>
            <a:pPr>
              <a:spcBef>
                <a:spcPts val="1800"/>
              </a:spcBef>
              <a:spcAft>
                <a:spcPts val="1800"/>
              </a:spcAft>
            </a:pPr>
            <a:r>
              <a:rPr lang="en-GB" b="1" dirty="0"/>
              <a:t>Are there enough resources to manage all the global OTC reporting demands? </a:t>
            </a:r>
          </a:p>
          <a:p>
            <a:pPr>
              <a:spcBef>
                <a:spcPts val="1800"/>
              </a:spcBef>
              <a:spcAft>
                <a:spcPts val="1800"/>
              </a:spcAft>
            </a:pPr>
            <a:endParaRPr lang="en-GB" dirty="0"/>
          </a:p>
        </p:txBody>
      </p:sp>
    </p:spTree>
    <p:extLst>
      <p:ext uri="{BB962C8B-B14F-4D97-AF65-F5344CB8AC3E}">
        <p14:creationId xmlns:p14="http://schemas.microsoft.com/office/powerpoint/2010/main" val="3367587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6FDC46-97BB-452E-9CB0-87FF43236D58}"/>
              </a:ext>
            </a:extLst>
          </p:cNvPr>
          <p:cNvSpPr>
            <a:spLocks noGrp="1"/>
          </p:cNvSpPr>
          <p:nvPr>
            <p:ph idx="1"/>
          </p:nvPr>
        </p:nvSpPr>
        <p:spPr>
          <a:xfrm>
            <a:off x="1913534" y="1399779"/>
            <a:ext cx="7599045" cy="312597"/>
          </a:xfrm>
        </p:spPr>
        <p:txBody>
          <a:bodyPr>
            <a:normAutofit/>
          </a:bodyPr>
          <a:lstStyle/>
          <a:p>
            <a:pPr marL="0" indent="0" algn="ctr">
              <a:buNone/>
            </a:pPr>
            <a:r>
              <a:rPr lang="en-GB" sz="1200" b="1" dirty="0"/>
              <a:t>EMIR Refit DRR project benefits by stakeholder</a:t>
            </a:r>
            <a:endParaRPr lang="en-GB" sz="1200" dirty="0"/>
          </a:p>
        </p:txBody>
      </p:sp>
      <p:sp>
        <p:nvSpPr>
          <p:cNvPr id="10" name="Title 9">
            <a:extLst>
              <a:ext uri="{FF2B5EF4-FFF2-40B4-BE49-F238E27FC236}">
                <a16:creationId xmlns:a16="http://schemas.microsoft.com/office/drawing/2014/main" id="{CB282D6F-0C1F-4F27-B712-C38E824F6CBA}"/>
              </a:ext>
            </a:extLst>
          </p:cNvPr>
          <p:cNvSpPr>
            <a:spLocks noGrp="1"/>
          </p:cNvSpPr>
          <p:nvPr>
            <p:ph type="title"/>
          </p:nvPr>
        </p:nvSpPr>
        <p:spPr/>
        <p:txBody>
          <a:bodyPr/>
          <a:lstStyle/>
          <a:p>
            <a:r>
              <a:rPr lang="en-GB" dirty="0"/>
              <a:t>There are multiple benefits for all stakeholders</a:t>
            </a:r>
          </a:p>
        </p:txBody>
      </p:sp>
      <p:graphicFrame>
        <p:nvGraphicFramePr>
          <p:cNvPr id="7" name="Table 7">
            <a:extLst>
              <a:ext uri="{FF2B5EF4-FFF2-40B4-BE49-F238E27FC236}">
                <a16:creationId xmlns:a16="http://schemas.microsoft.com/office/drawing/2014/main" id="{88A7545E-82B4-43EF-A646-DC68911A10BF}"/>
              </a:ext>
            </a:extLst>
          </p:cNvPr>
          <p:cNvGraphicFramePr>
            <a:graphicFrameLocks noGrp="1"/>
          </p:cNvGraphicFramePr>
          <p:nvPr>
            <p:extLst>
              <p:ext uri="{D42A27DB-BD31-4B8C-83A1-F6EECF244321}">
                <p14:modId xmlns:p14="http://schemas.microsoft.com/office/powerpoint/2010/main" val="537569294"/>
              </p:ext>
            </p:extLst>
          </p:nvPr>
        </p:nvGraphicFramePr>
        <p:xfrm>
          <a:off x="409074" y="1693745"/>
          <a:ext cx="11064707" cy="3898833"/>
        </p:xfrm>
        <a:graphic>
          <a:graphicData uri="http://schemas.openxmlformats.org/drawingml/2006/table">
            <a:tbl>
              <a:tblPr firstRow="1" bandRow="1">
                <a:tableStyleId>{5C22544A-7EE6-4342-B048-85BDC9FD1C3A}</a:tableStyleId>
              </a:tblPr>
              <a:tblGrid>
                <a:gridCol w="4920916">
                  <a:extLst>
                    <a:ext uri="{9D8B030D-6E8A-4147-A177-3AD203B41FA5}">
                      <a16:colId xmlns:a16="http://schemas.microsoft.com/office/drawing/2014/main" val="468613816"/>
                    </a:ext>
                  </a:extLst>
                </a:gridCol>
                <a:gridCol w="1045055">
                  <a:extLst>
                    <a:ext uri="{9D8B030D-6E8A-4147-A177-3AD203B41FA5}">
                      <a16:colId xmlns:a16="http://schemas.microsoft.com/office/drawing/2014/main" val="3423277236"/>
                    </a:ext>
                  </a:extLst>
                </a:gridCol>
                <a:gridCol w="709662">
                  <a:extLst>
                    <a:ext uri="{9D8B030D-6E8A-4147-A177-3AD203B41FA5}">
                      <a16:colId xmlns:a16="http://schemas.microsoft.com/office/drawing/2014/main" val="3041870995"/>
                    </a:ext>
                  </a:extLst>
                </a:gridCol>
                <a:gridCol w="1092653">
                  <a:extLst>
                    <a:ext uri="{9D8B030D-6E8A-4147-A177-3AD203B41FA5}">
                      <a16:colId xmlns:a16="http://schemas.microsoft.com/office/drawing/2014/main" val="4257049931"/>
                    </a:ext>
                  </a:extLst>
                </a:gridCol>
                <a:gridCol w="1182769">
                  <a:extLst>
                    <a:ext uri="{9D8B030D-6E8A-4147-A177-3AD203B41FA5}">
                      <a16:colId xmlns:a16="http://schemas.microsoft.com/office/drawing/2014/main" val="199590655"/>
                    </a:ext>
                  </a:extLst>
                </a:gridCol>
                <a:gridCol w="1182768">
                  <a:extLst>
                    <a:ext uri="{9D8B030D-6E8A-4147-A177-3AD203B41FA5}">
                      <a16:colId xmlns:a16="http://schemas.microsoft.com/office/drawing/2014/main" val="3194324016"/>
                    </a:ext>
                  </a:extLst>
                </a:gridCol>
                <a:gridCol w="930884">
                  <a:extLst>
                    <a:ext uri="{9D8B030D-6E8A-4147-A177-3AD203B41FA5}">
                      <a16:colId xmlns:a16="http://schemas.microsoft.com/office/drawing/2014/main" val="3691165940"/>
                    </a:ext>
                  </a:extLst>
                </a:gridCol>
              </a:tblGrid>
              <a:tr h="0">
                <a:tc>
                  <a:txBody>
                    <a:bodyPr/>
                    <a:lstStyle/>
                    <a:p>
                      <a:br>
                        <a:rPr lang="en-GB" sz="1400" dirty="0"/>
                      </a:br>
                      <a:r>
                        <a:rPr lang="en-GB" sz="1400" dirty="0"/>
                        <a:t>Benefits</a:t>
                      </a:r>
                    </a:p>
                  </a:txBody>
                  <a:tcPr/>
                </a:tc>
                <a:tc>
                  <a:txBody>
                    <a:bodyPr/>
                    <a:lstStyle/>
                    <a:p>
                      <a:br>
                        <a:rPr lang="en-GB" sz="1400" dirty="0"/>
                      </a:br>
                      <a:r>
                        <a:rPr lang="en-GB" sz="1400" dirty="0"/>
                        <a:t>Regulator</a:t>
                      </a:r>
                    </a:p>
                  </a:txBody>
                  <a:tcPr/>
                </a:tc>
                <a:tc>
                  <a:txBody>
                    <a:bodyPr/>
                    <a:lstStyle/>
                    <a:p>
                      <a:br>
                        <a:rPr lang="en-GB" sz="1400" dirty="0"/>
                      </a:br>
                      <a:r>
                        <a:rPr lang="en-GB" sz="1400" dirty="0"/>
                        <a:t>Firm</a:t>
                      </a:r>
                    </a:p>
                  </a:txBody>
                  <a:tcPr/>
                </a:tc>
                <a:tc>
                  <a:txBody>
                    <a:bodyPr/>
                    <a:lstStyle/>
                    <a:p>
                      <a:r>
                        <a:rPr lang="en-GB" sz="1400" dirty="0"/>
                        <a:t>Trade Assoc</a:t>
                      </a:r>
                    </a:p>
                  </a:txBody>
                  <a:tcPr/>
                </a:tc>
                <a:tc>
                  <a:txBody>
                    <a:bodyPr/>
                    <a:lstStyle/>
                    <a:p>
                      <a:br>
                        <a:rPr lang="en-GB" sz="1400" dirty="0"/>
                      </a:br>
                      <a:r>
                        <a:rPr lang="en-GB" sz="1400" dirty="0"/>
                        <a:t>TR &amp; CCP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Tech/ data Vendors</a:t>
                      </a:r>
                    </a:p>
                  </a:txBody>
                  <a:tcPr/>
                </a:tc>
                <a:tc>
                  <a:txBody>
                    <a:bodyPr/>
                    <a:lstStyle/>
                    <a:p>
                      <a:br>
                        <a:rPr lang="en-GB" sz="1400" dirty="0"/>
                      </a:br>
                      <a:r>
                        <a:rPr lang="en-GB" sz="1400" dirty="0"/>
                        <a:t>Services</a:t>
                      </a:r>
                    </a:p>
                  </a:txBody>
                  <a:tcPr/>
                </a:tc>
                <a:extLst>
                  <a:ext uri="{0D108BD9-81ED-4DB2-BD59-A6C34878D82A}">
                    <a16:rowId xmlns:a16="http://schemas.microsoft.com/office/drawing/2014/main" val="3287342493"/>
                  </a:ext>
                </a:extLst>
              </a:tr>
              <a:tr h="261687">
                <a:tc>
                  <a:txBody>
                    <a:bodyPr/>
                    <a:lstStyle/>
                    <a:p>
                      <a:r>
                        <a:rPr lang="en-GB" sz="1400" b="1" kern="1200" dirty="0">
                          <a:solidFill>
                            <a:schemeClr val="dk1"/>
                          </a:solidFill>
                          <a:latin typeface="+mn-lt"/>
                          <a:ea typeface="+mn-ea"/>
                          <a:cs typeface="+mn-cs"/>
                        </a:rPr>
                        <a:t>Mutualise the interpretation </a:t>
                      </a:r>
                      <a:r>
                        <a:rPr lang="en-GB" sz="1400" kern="1200" dirty="0">
                          <a:solidFill>
                            <a:schemeClr val="dk1"/>
                          </a:solidFill>
                          <a:latin typeface="+mn-lt"/>
                          <a:ea typeface="+mn-ea"/>
                          <a:cs typeface="+mn-cs"/>
                        </a:rPr>
                        <a:t>and </a:t>
                      </a:r>
                      <a:r>
                        <a:rPr lang="en-GB" sz="1400" b="1" kern="1200" dirty="0">
                          <a:solidFill>
                            <a:schemeClr val="dk1"/>
                          </a:solidFill>
                          <a:latin typeface="+mn-lt"/>
                          <a:ea typeface="+mn-ea"/>
                          <a:cs typeface="+mn-cs"/>
                        </a:rPr>
                        <a:t>testing</a:t>
                      </a:r>
                      <a:r>
                        <a:rPr lang="en-GB" sz="1400" kern="1200" dirty="0">
                          <a:solidFill>
                            <a:schemeClr val="dk1"/>
                          </a:solidFill>
                          <a:latin typeface="+mn-lt"/>
                          <a:ea typeface="+mn-ea"/>
                          <a:cs typeface="+mn-cs"/>
                        </a:rPr>
                        <a:t> framework</a:t>
                      </a:r>
                    </a:p>
                  </a:txBody>
                  <a:tcPr/>
                </a:tc>
                <a:tc>
                  <a:txBody>
                    <a:bodyPr/>
                    <a:lstStyle/>
                    <a:p>
                      <a:pPr algn="ctr"/>
                      <a:endParaRPr lang="en-GB" sz="1400" dirty="0"/>
                    </a:p>
                  </a:txBody>
                  <a:tcPr/>
                </a:tc>
                <a:tc>
                  <a:txBody>
                    <a:bodyPr/>
                    <a:lstStyle/>
                    <a:p>
                      <a:pPr algn="ctr"/>
                      <a:r>
                        <a:rPr lang="en-GB" sz="1400" dirty="0">
                          <a:latin typeface="Century Gothic" panose="020B0502020202020204" pitchFamily="34" charset="0"/>
                        </a:rPr>
                        <a:t>☼</a:t>
                      </a:r>
                      <a:endParaRPr lang="en-GB" sz="1400" dirty="0"/>
                    </a:p>
                  </a:txBody>
                  <a:tcPr/>
                </a:tc>
                <a:tc>
                  <a:txBody>
                    <a:bodyPr/>
                    <a:lstStyle/>
                    <a:p>
                      <a:pPr algn="ctr"/>
                      <a:r>
                        <a:rPr lang="en-GB" sz="1400" dirty="0">
                          <a:latin typeface="Century Gothic" panose="020B0502020202020204" pitchFamily="34" charset="0"/>
                        </a:rPr>
                        <a:t>☼</a:t>
                      </a:r>
                      <a:endParaRPr lang="en-GB" sz="1400" dirty="0"/>
                    </a:p>
                  </a:txBody>
                  <a:tcPr/>
                </a:tc>
                <a:tc>
                  <a:txBody>
                    <a:bodyPr/>
                    <a:lstStyle/>
                    <a:p>
                      <a:pPr algn="ctr"/>
                      <a:r>
                        <a:rPr lang="en-GB" sz="1400" dirty="0">
                          <a:latin typeface="Century Gothic" panose="020B0502020202020204" pitchFamily="34" charset="0"/>
                        </a:rPr>
                        <a:t>☼</a:t>
                      </a:r>
                      <a:endParaRPr lang="en-GB" sz="1400" dirty="0"/>
                    </a:p>
                  </a:txBody>
                  <a:tcPr/>
                </a:tc>
                <a:tc>
                  <a:txBody>
                    <a:bodyPr/>
                    <a:lstStyle/>
                    <a:p>
                      <a:pPr algn="ctr"/>
                      <a:endParaRPr lang="en-GB" sz="1400" dirty="0"/>
                    </a:p>
                  </a:txBody>
                  <a:tcPr/>
                </a:tc>
                <a:tc>
                  <a:txBody>
                    <a:bodyPr/>
                    <a:lstStyle/>
                    <a:p>
                      <a:pPr algn="ctr"/>
                      <a:endParaRPr lang="en-GB" sz="1400" dirty="0"/>
                    </a:p>
                  </a:txBody>
                  <a:tcPr/>
                </a:tc>
                <a:extLst>
                  <a:ext uri="{0D108BD9-81ED-4DB2-BD59-A6C34878D82A}">
                    <a16:rowId xmlns:a16="http://schemas.microsoft.com/office/drawing/2014/main" val="1462105264"/>
                  </a:ext>
                </a:extLst>
              </a:tr>
              <a:tr h="306806">
                <a:tc>
                  <a:txBody>
                    <a:bodyPr/>
                    <a:lstStyle/>
                    <a:p>
                      <a:r>
                        <a:rPr lang="en-GB" sz="1400" kern="1200" dirty="0">
                          <a:solidFill>
                            <a:schemeClr val="dk1"/>
                          </a:solidFill>
                          <a:latin typeface="+mn-lt"/>
                          <a:ea typeface="+mn-ea"/>
                          <a:cs typeface="+mn-cs"/>
                        </a:rPr>
                        <a:t>Streamlines firms’ </a:t>
                      </a:r>
                      <a:r>
                        <a:rPr lang="en-GB" sz="1400" b="1" kern="1200" dirty="0">
                          <a:solidFill>
                            <a:schemeClr val="dk1"/>
                          </a:solidFill>
                          <a:latin typeface="+mn-lt"/>
                          <a:ea typeface="+mn-ea"/>
                          <a:cs typeface="+mn-cs"/>
                        </a:rPr>
                        <a:t>technical requirement </a:t>
                      </a:r>
                      <a:r>
                        <a:rPr lang="en-GB" sz="1400" kern="1200" dirty="0">
                          <a:solidFill>
                            <a:schemeClr val="dk1"/>
                          </a:solidFill>
                          <a:latin typeface="+mn-lt"/>
                          <a:ea typeface="+mn-ea"/>
                          <a:cs typeface="+mn-cs"/>
                        </a:rPr>
                        <a:t>generation</a:t>
                      </a:r>
                    </a:p>
                  </a:txBody>
                  <a:tcPr/>
                </a:tc>
                <a:tc>
                  <a:txBody>
                    <a:bodyPr/>
                    <a:lstStyle/>
                    <a:p>
                      <a:pPr algn="ctr"/>
                      <a:endParaRPr lang="en-GB" sz="1400" dirty="0"/>
                    </a:p>
                  </a:txBody>
                  <a:tcPr/>
                </a:tc>
                <a:tc>
                  <a:txBody>
                    <a:bodyPr/>
                    <a:lstStyle/>
                    <a:p>
                      <a:pPr algn="ctr"/>
                      <a:endParaRPr lang="en-GB" sz="1400" dirty="0"/>
                    </a:p>
                  </a:txBody>
                  <a:tcPr/>
                </a:tc>
                <a:tc>
                  <a:txBody>
                    <a:bodyPr/>
                    <a:lstStyle/>
                    <a:p>
                      <a:pPr algn="ctr"/>
                      <a:endParaRPr lang="en-GB" sz="1400" dirty="0"/>
                    </a:p>
                  </a:txBody>
                  <a:tcPr/>
                </a:tc>
                <a:tc>
                  <a:txBody>
                    <a:bodyPr/>
                    <a:lstStyle/>
                    <a:p>
                      <a:pPr algn="ctr"/>
                      <a:r>
                        <a:rPr lang="en-GB" sz="1400" dirty="0">
                          <a:latin typeface="Century Gothic" panose="020B0502020202020204" pitchFamily="34" charset="0"/>
                        </a:rPr>
                        <a:t>☼</a:t>
                      </a:r>
                      <a:endParaRPr lang="en-GB" sz="1400" dirty="0"/>
                    </a:p>
                  </a:txBody>
                  <a:tcPr/>
                </a:tc>
                <a:tc>
                  <a:txBody>
                    <a:bodyPr/>
                    <a:lstStyle/>
                    <a:p>
                      <a:pPr algn="ctr"/>
                      <a:r>
                        <a:rPr lang="en-GB" sz="1400" dirty="0">
                          <a:latin typeface="Century Gothic" panose="020B0502020202020204" pitchFamily="34" charset="0"/>
                        </a:rPr>
                        <a:t>☼</a:t>
                      </a:r>
                      <a:endParaRPr lang="en-GB" sz="1400" dirty="0"/>
                    </a:p>
                  </a:txBody>
                  <a:tcPr/>
                </a:tc>
                <a:tc>
                  <a:txBody>
                    <a:bodyPr/>
                    <a:lstStyle/>
                    <a:p>
                      <a:pPr algn="ctr"/>
                      <a:r>
                        <a:rPr lang="en-GB" sz="1400" dirty="0">
                          <a:latin typeface="Century Gothic" panose="020B0502020202020204" pitchFamily="34" charset="0"/>
                        </a:rPr>
                        <a:t>☼</a:t>
                      </a:r>
                      <a:endParaRPr lang="en-GB" sz="1400" dirty="0"/>
                    </a:p>
                  </a:txBody>
                  <a:tcPr/>
                </a:tc>
                <a:extLst>
                  <a:ext uri="{0D108BD9-81ED-4DB2-BD59-A6C34878D82A}">
                    <a16:rowId xmlns:a16="http://schemas.microsoft.com/office/drawing/2014/main" val="2325032136"/>
                  </a:ext>
                </a:extLst>
              </a:tr>
              <a:tr h="348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latin typeface="+mn-lt"/>
                          <a:ea typeface="+mn-ea"/>
                          <a:cs typeface="+mn-cs"/>
                        </a:rPr>
                        <a:t>Enables </a:t>
                      </a:r>
                      <a:r>
                        <a:rPr lang="en-GB" sz="1400" kern="1200" dirty="0">
                          <a:solidFill>
                            <a:schemeClr val="dk1"/>
                          </a:solidFill>
                          <a:latin typeface="+mn-lt"/>
                          <a:ea typeface="+mn-ea"/>
                          <a:cs typeface="+mn-cs"/>
                        </a:rPr>
                        <a:t>vendors/ service provider offerings to </a:t>
                      </a:r>
                      <a:r>
                        <a:rPr lang="en-GB" sz="1400" b="1" kern="1200" dirty="0">
                          <a:solidFill>
                            <a:schemeClr val="dk1"/>
                          </a:solidFill>
                          <a:latin typeface="+mn-lt"/>
                          <a:ea typeface="+mn-ea"/>
                          <a:cs typeface="+mn-cs"/>
                        </a:rPr>
                        <a:t>scale</a:t>
                      </a:r>
                    </a:p>
                  </a:txBody>
                  <a:tcPr/>
                </a:tc>
                <a:tc>
                  <a:txBody>
                    <a:bodyPr/>
                    <a:lstStyle/>
                    <a:p>
                      <a:pPr algn="ctr"/>
                      <a:endParaRPr lang="en-GB" sz="1400" dirty="0"/>
                    </a:p>
                  </a:txBody>
                  <a:tcPr/>
                </a:tc>
                <a:tc>
                  <a:txBody>
                    <a:bodyPr/>
                    <a:lstStyle/>
                    <a:p>
                      <a:pPr algn="ctr"/>
                      <a:endParaRPr lang="en-GB" sz="1400" dirty="0"/>
                    </a:p>
                  </a:txBody>
                  <a:tcPr/>
                </a:tc>
                <a:tc>
                  <a:txBody>
                    <a:bodyPr/>
                    <a:lstStyle/>
                    <a:p>
                      <a:pPr algn="ctr"/>
                      <a:endParaRPr lang="en-GB"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Century Gothic" panose="020B0502020202020204" pitchFamily="34" charset="0"/>
                        </a:rPr>
                        <a:t>☼</a:t>
                      </a:r>
                      <a:endParaRPr lang="en-GB"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Century Gothic" panose="020B0502020202020204" pitchFamily="34" charset="0"/>
                        </a:rPr>
                        <a:t>☼</a:t>
                      </a:r>
                      <a:endParaRPr lang="en-GB"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Century Gothic" panose="020B0502020202020204" pitchFamily="34" charset="0"/>
                        </a:rPr>
                        <a:t>☼</a:t>
                      </a:r>
                      <a:endParaRPr lang="en-GB" sz="1400" dirty="0"/>
                    </a:p>
                  </a:txBody>
                  <a:tcPr/>
                </a:tc>
                <a:extLst>
                  <a:ext uri="{0D108BD9-81ED-4DB2-BD59-A6C34878D82A}">
                    <a16:rowId xmlns:a16="http://schemas.microsoft.com/office/drawing/2014/main" val="58810564"/>
                  </a:ext>
                </a:extLst>
              </a:tr>
              <a:tr h="348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latin typeface="+mn-lt"/>
                          <a:ea typeface="+mn-ea"/>
                          <a:cs typeface="+mn-cs"/>
                        </a:rPr>
                        <a:t>Decrease time </a:t>
                      </a:r>
                      <a:r>
                        <a:rPr lang="en-GB" sz="1400" kern="1200" dirty="0">
                          <a:solidFill>
                            <a:schemeClr val="dk1"/>
                          </a:solidFill>
                          <a:latin typeface="+mn-lt"/>
                          <a:ea typeface="+mn-ea"/>
                          <a:cs typeface="+mn-cs"/>
                        </a:rPr>
                        <a:t>to market and </a:t>
                      </a:r>
                      <a:r>
                        <a:rPr lang="en-GB" sz="1400" b="1" kern="1200" dirty="0">
                          <a:solidFill>
                            <a:schemeClr val="dk1"/>
                          </a:solidFill>
                          <a:latin typeface="+mn-lt"/>
                          <a:ea typeface="+mn-ea"/>
                          <a:cs typeface="+mn-cs"/>
                        </a:rPr>
                        <a:t>lower operational risk </a:t>
                      </a:r>
                    </a:p>
                  </a:txBody>
                  <a:tcPr/>
                </a:tc>
                <a:tc>
                  <a:txBody>
                    <a:bodyPr/>
                    <a:lstStyle/>
                    <a:p>
                      <a:pPr algn="ctr"/>
                      <a:endParaRPr lang="en-GB" sz="1400" dirty="0"/>
                    </a:p>
                  </a:txBody>
                  <a:tcPr/>
                </a:tc>
                <a:tc>
                  <a:txBody>
                    <a:bodyPr/>
                    <a:lstStyle/>
                    <a:p>
                      <a:pPr algn="ctr"/>
                      <a:r>
                        <a:rPr lang="en-GB" sz="1400" dirty="0">
                          <a:latin typeface="Century Gothic" panose="020B0502020202020204" pitchFamily="34" charset="0"/>
                        </a:rPr>
                        <a:t>☼</a:t>
                      </a:r>
                      <a:endParaRPr lang="en-GB" sz="1400" dirty="0"/>
                    </a:p>
                  </a:txBody>
                  <a:tcPr/>
                </a:tc>
                <a:tc>
                  <a:txBody>
                    <a:bodyPr/>
                    <a:lstStyle/>
                    <a:p>
                      <a:pPr algn="ctr"/>
                      <a:endParaRPr lang="en-GB" sz="1400" dirty="0"/>
                    </a:p>
                  </a:txBody>
                  <a:tcPr/>
                </a:tc>
                <a:tc>
                  <a:txBody>
                    <a:bodyPr/>
                    <a:lstStyle/>
                    <a:p>
                      <a:pPr algn="ctr"/>
                      <a:r>
                        <a:rPr lang="en-GB" sz="1400" dirty="0">
                          <a:latin typeface="Century Gothic" panose="020B0502020202020204" pitchFamily="34" charset="0"/>
                        </a:rPr>
                        <a:t>☼</a:t>
                      </a:r>
                      <a:endParaRPr lang="en-GB" sz="1400" dirty="0"/>
                    </a:p>
                  </a:txBody>
                  <a:tcPr/>
                </a:tc>
                <a:tc>
                  <a:txBody>
                    <a:bodyPr/>
                    <a:lstStyle/>
                    <a:p>
                      <a:pPr algn="ctr"/>
                      <a:r>
                        <a:rPr lang="en-GB" sz="1400" dirty="0">
                          <a:latin typeface="Century Gothic" panose="020B0502020202020204" pitchFamily="34" charset="0"/>
                        </a:rPr>
                        <a:t>☼</a:t>
                      </a:r>
                      <a:endParaRPr lang="en-GB" sz="1400" dirty="0"/>
                    </a:p>
                  </a:txBody>
                  <a:tcPr/>
                </a:tc>
                <a:tc>
                  <a:txBody>
                    <a:bodyPr/>
                    <a:lstStyle/>
                    <a:p>
                      <a:pPr algn="ctr"/>
                      <a:endParaRPr lang="en-GB" sz="1400" dirty="0"/>
                    </a:p>
                  </a:txBody>
                  <a:tcPr/>
                </a:tc>
                <a:extLst>
                  <a:ext uri="{0D108BD9-81ED-4DB2-BD59-A6C34878D82A}">
                    <a16:rowId xmlns:a16="http://schemas.microsoft.com/office/drawing/2014/main" val="949281825"/>
                  </a:ext>
                </a:extLst>
              </a:tr>
              <a:tr h="1774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latin typeface="+mn-lt"/>
                          <a:ea typeface="+mn-ea"/>
                          <a:cs typeface="+mn-cs"/>
                        </a:rPr>
                        <a:t>Set </a:t>
                      </a:r>
                      <a:r>
                        <a:rPr lang="en-GB" sz="1400" b="1" kern="1200" dirty="0">
                          <a:solidFill>
                            <a:schemeClr val="dk1"/>
                          </a:solidFill>
                          <a:latin typeface="+mn-lt"/>
                          <a:ea typeface="+mn-ea"/>
                          <a:cs typeface="+mn-cs"/>
                        </a:rPr>
                        <a:t>data quality </a:t>
                      </a:r>
                      <a:r>
                        <a:rPr lang="en-GB" sz="1400" kern="1200" dirty="0">
                          <a:solidFill>
                            <a:schemeClr val="dk1"/>
                          </a:solidFill>
                          <a:latin typeface="+mn-lt"/>
                          <a:ea typeface="+mn-ea"/>
                          <a:cs typeface="+mn-cs"/>
                        </a:rPr>
                        <a:t>expectations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Century Gothic" panose="020B0502020202020204" pitchFamily="34" charset="0"/>
                        </a:rPr>
                        <a:t>☼</a:t>
                      </a:r>
                      <a:endParaRPr lang="en-GB" sz="1400" dirty="0"/>
                    </a:p>
                  </a:txBody>
                  <a:tcPr/>
                </a:tc>
                <a:tc>
                  <a:txBody>
                    <a:bodyPr/>
                    <a:lstStyle/>
                    <a:p>
                      <a:pPr algn="ctr"/>
                      <a:r>
                        <a:rPr lang="en-GB" sz="1400" dirty="0">
                          <a:latin typeface="Century Gothic" panose="020B0502020202020204" pitchFamily="34" charset="0"/>
                        </a:rPr>
                        <a:t>☼</a:t>
                      </a:r>
                      <a:endParaRPr lang="en-GB" sz="1400" dirty="0"/>
                    </a:p>
                  </a:txBody>
                  <a:tcPr/>
                </a:tc>
                <a:tc>
                  <a:txBody>
                    <a:bodyPr/>
                    <a:lstStyle/>
                    <a:p>
                      <a:pPr algn="ctr"/>
                      <a:endParaRPr lang="en-GB" sz="1400" dirty="0"/>
                    </a:p>
                  </a:txBody>
                  <a:tcPr/>
                </a:tc>
                <a:tc>
                  <a:txBody>
                    <a:bodyPr/>
                    <a:lstStyle/>
                    <a:p>
                      <a:pPr algn="ctr"/>
                      <a:r>
                        <a:rPr lang="en-GB" sz="1400" dirty="0">
                          <a:latin typeface="Century Gothic" panose="020B0502020202020204" pitchFamily="34" charset="0"/>
                        </a:rPr>
                        <a:t>☼</a:t>
                      </a:r>
                      <a:endParaRPr lang="en-GB" sz="1400" dirty="0"/>
                    </a:p>
                  </a:txBody>
                  <a:tcPr/>
                </a:tc>
                <a:tc>
                  <a:txBody>
                    <a:bodyPr/>
                    <a:lstStyle/>
                    <a:p>
                      <a:pPr algn="ctr"/>
                      <a:r>
                        <a:rPr lang="en-GB" sz="1400" dirty="0">
                          <a:latin typeface="Century Gothic" panose="020B0502020202020204" pitchFamily="34" charset="0"/>
                        </a:rPr>
                        <a:t>☼</a:t>
                      </a:r>
                      <a:endParaRPr lang="en-GB" sz="1400" dirty="0"/>
                    </a:p>
                  </a:txBody>
                  <a:tcPr/>
                </a:tc>
                <a:tc>
                  <a:txBody>
                    <a:bodyPr/>
                    <a:lstStyle/>
                    <a:p>
                      <a:pPr algn="ctr"/>
                      <a:r>
                        <a:rPr lang="en-GB" sz="1400" dirty="0">
                          <a:latin typeface="Century Gothic" panose="020B0502020202020204" pitchFamily="34" charset="0"/>
                        </a:rPr>
                        <a:t>☼</a:t>
                      </a:r>
                      <a:endParaRPr lang="en-GB" sz="1400" dirty="0"/>
                    </a:p>
                  </a:txBody>
                  <a:tcPr/>
                </a:tc>
                <a:extLst>
                  <a:ext uri="{0D108BD9-81ED-4DB2-BD59-A6C34878D82A}">
                    <a16:rowId xmlns:a16="http://schemas.microsoft.com/office/drawing/2014/main" val="3976980735"/>
                  </a:ext>
                </a:extLst>
              </a:tr>
              <a:tr h="333875">
                <a:tc>
                  <a:txBody>
                    <a:bodyPr/>
                    <a:lstStyle/>
                    <a:p>
                      <a:r>
                        <a:rPr lang="en-GB" sz="1400" kern="1200" dirty="0">
                          <a:solidFill>
                            <a:schemeClr val="dk1"/>
                          </a:solidFill>
                          <a:latin typeface="+mn-lt"/>
                          <a:ea typeface="+mn-ea"/>
                          <a:cs typeface="+mn-cs"/>
                        </a:rPr>
                        <a:t>Improves </a:t>
                      </a:r>
                      <a:r>
                        <a:rPr lang="en-GB" sz="1400" b="1" kern="1200" dirty="0">
                          <a:solidFill>
                            <a:schemeClr val="dk1"/>
                          </a:solidFill>
                          <a:latin typeface="+mn-lt"/>
                          <a:ea typeface="+mn-ea"/>
                          <a:cs typeface="+mn-cs"/>
                        </a:rPr>
                        <a:t>communication / feedback loop </a:t>
                      </a:r>
                      <a:r>
                        <a:rPr lang="en-GB" sz="1400" kern="1200" dirty="0">
                          <a:solidFill>
                            <a:schemeClr val="dk1"/>
                          </a:solidFill>
                          <a:latin typeface="+mn-lt"/>
                          <a:ea typeface="+mn-ea"/>
                          <a:cs typeface="+mn-cs"/>
                        </a:rPr>
                        <a:t>during implementation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Century Gothic" panose="020B0502020202020204" pitchFamily="34" charset="0"/>
                        </a:rPr>
                        <a:t>☼</a:t>
                      </a:r>
                      <a:endParaRPr lang="en-GB"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Century Gothic" panose="020B0502020202020204" pitchFamily="34" charset="0"/>
                        </a:rPr>
                        <a:t>☼</a:t>
                      </a:r>
                      <a:endParaRPr lang="en-GB"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Century Gothic" panose="020B0502020202020204" pitchFamily="34" charset="0"/>
                        </a:rPr>
                        <a:t>☼</a:t>
                      </a:r>
                      <a:endParaRPr lang="en-GB"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Century Gothic" panose="020B0502020202020204" pitchFamily="34" charset="0"/>
                        </a:rPr>
                        <a:t>☼</a:t>
                      </a:r>
                      <a:endParaRPr lang="en-GB" sz="1400" dirty="0"/>
                    </a:p>
                  </a:txBody>
                  <a:tcPr/>
                </a:tc>
                <a:tc>
                  <a:txBody>
                    <a:bodyPr/>
                    <a:lstStyle/>
                    <a:p>
                      <a:pPr algn="ctr"/>
                      <a:endParaRPr lang="en-GB" sz="1400" dirty="0"/>
                    </a:p>
                  </a:txBody>
                  <a:tcPr/>
                </a:tc>
                <a:tc>
                  <a:txBody>
                    <a:bodyPr/>
                    <a:lstStyle/>
                    <a:p>
                      <a:pPr algn="ctr"/>
                      <a:endParaRPr lang="en-GB" sz="1400" dirty="0"/>
                    </a:p>
                  </a:txBody>
                  <a:tcPr/>
                </a:tc>
                <a:extLst>
                  <a:ext uri="{0D108BD9-81ED-4DB2-BD59-A6C34878D82A}">
                    <a16:rowId xmlns:a16="http://schemas.microsoft.com/office/drawing/2014/main" val="4088402768"/>
                  </a:ext>
                </a:extLst>
              </a:tr>
              <a:tr h="333875">
                <a:tc>
                  <a:txBody>
                    <a:bodyPr/>
                    <a:lstStyle/>
                    <a:p>
                      <a:r>
                        <a:rPr lang="en-GB" sz="1400" kern="1200" dirty="0">
                          <a:solidFill>
                            <a:schemeClr val="dk1"/>
                          </a:solidFill>
                          <a:latin typeface="+mn-lt"/>
                          <a:ea typeface="+mn-ea"/>
                          <a:cs typeface="+mn-cs"/>
                        </a:rPr>
                        <a:t>Reduced </a:t>
                      </a:r>
                      <a:r>
                        <a:rPr lang="en-GB" sz="1400" b="1" kern="1200" dirty="0">
                          <a:solidFill>
                            <a:schemeClr val="dk1"/>
                          </a:solidFill>
                          <a:latin typeface="+mn-lt"/>
                          <a:ea typeface="+mn-ea"/>
                          <a:cs typeface="+mn-cs"/>
                        </a:rPr>
                        <a:t>overhead of industry calls </a:t>
                      </a:r>
                    </a:p>
                  </a:txBody>
                  <a:tcPr/>
                </a:tc>
                <a:tc>
                  <a:txBody>
                    <a:bodyPr/>
                    <a:lstStyle/>
                    <a:p>
                      <a:pPr algn="ctr"/>
                      <a:endParaRPr lang="en-GB" sz="1400" dirty="0"/>
                    </a:p>
                  </a:txBody>
                  <a:tcPr/>
                </a:tc>
                <a:tc>
                  <a:txBody>
                    <a:bodyPr/>
                    <a:lstStyle/>
                    <a:p>
                      <a:pPr algn="ctr"/>
                      <a:r>
                        <a:rPr lang="en-GB" sz="1400" dirty="0">
                          <a:latin typeface="Century Gothic" panose="020B0502020202020204" pitchFamily="34" charset="0"/>
                        </a:rPr>
                        <a:t>☼</a:t>
                      </a:r>
                      <a:endParaRPr lang="en-GB" sz="1400" dirty="0"/>
                    </a:p>
                  </a:txBody>
                  <a:tcPr/>
                </a:tc>
                <a:tc>
                  <a:txBody>
                    <a:bodyPr/>
                    <a:lstStyle/>
                    <a:p>
                      <a:pPr algn="ctr"/>
                      <a:r>
                        <a:rPr lang="en-GB" sz="1400" dirty="0">
                          <a:latin typeface="Century Gothic" panose="020B0502020202020204" pitchFamily="34" charset="0"/>
                        </a:rPr>
                        <a:t>☼</a:t>
                      </a:r>
                      <a:endParaRPr lang="en-GB" sz="1400" dirty="0"/>
                    </a:p>
                  </a:txBody>
                  <a:tcPr/>
                </a:tc>
                <a:tc>
                  <a:txBody>
                    <a:bodyPr/>
                    <a:lstStyle/>
                    <a:p>
                      <a:pPr algn="ctr"/>
                      <a:r>
                        <a:rPr lang="en-GB" sz="1400" dirty="0">
                          <a:latin typeface="Century Gothic" panose="020B0502020202020204" pitchFamily="34" charset="0"/>
                        </a:rPr>
                        <a:t>☼</a:t>
                      </a:r>
                      <a:endParaRPr lang="en-GB" sz="1400" dirty="0"/>
                    </a:p>
                  </a:txBody>
                  <a:tcPr/>
                </a:tc>
                <a:tc>
                  <a:txBody>
                    <a:bodyPr/>
                    <a:lstStyle/>
                    <a:p>
                      <a:pPr algn="ctr"/>
                      <a:r>
                        <a:rPr lang="en-GB" sz="1400" dirty="0">
                          <a:latin typeface="Century Gothic" panose="020B0502020202020204" pitchFamily="34" charset="0"/>
                        </a:rPr>
                        <a:t>☼</a:t>
                      </a:r>
                      <a:endParaRPr lang="en-GB" sz="1400" dirty="0"/>
                    </a:p>
                  </a:txBody>
                  <a:tcPr/>
                </a:tc>
                <a:tc>
                  <a:txBody>
                    <a:bodyPr/>
                    <a:lstStyle/>
                    <a:p>
                      <a:pPr algn="ctr"/>
                      <a:endParaRPr lang="en-GB" sz="1400" dirty="0"/>
                    </a:p>
                  </a:txBody>
                  <a:tcPr/>
                </a:tc>
                <a:extLst>
                  <a:ext uri="{0D108BD9-81ED-4DB2-BD59-A6C34878D82A}">
                    <a16:rowId xmlns:a16="http://schemas.microsoft.com/office/drawing/2014/main" val="3968130311"/>
                  </a:ext>
                </a:extLst>
              </a:tr>
              <a:tr h="0">
                <a:tc>
                  <a:txBody>
                    <a:bodyPr/>
                    <a:lstStyle/>
                    <a:p>
                      <a:r>
                        <a:rPr lang="en-GB" sz="1400" kern="1200" dirty="0">
                          <a:solidFill>
                            <a:schemeClr val="dk1"/>
                          </a:solidFill>
                          <a:latin typeface="+mn-lt"/>
                          <a:ea typeface="+mn-ea"/>
                          <a:cs typeface="+mn-cs"/>
                        </a:rPr>
                        <a:t>Creates a </a:t>
                      </a:r>
                      <a:r>
                        <a:rPr lang="en-GB" sz="1400" b="1" kern="1200" dirty="0">
                          <a:solidFill>
                            <a:schemeClr val="dk1"/>
                          </a:solidFill>
                          <a:latin typeface="+mn-lt"/>
                          <a:ea typeface="+mn-ea"/>
                          <a:cs typeface="+mn-cs"/>
                        </a:rPr>
                        <a:t>strategic dialogue </a:t>
                      </a:r>
                      <a:r>
                        <a:rPr lang="en-GB" sz="1400" kern="1200" dirty="0">
                          <a:solidFill>
                            <a:schemeClr val="dk1"/>
                          </a:solidFill>
                          <a:latin typeface="+mn-lt"/>
                          <a:ea typeface="+mn-ea"/>
                          <a:cs typeface="+mn-cs"/>
                        </a:rPr>
                        <a:t>about future data needs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Century Gothic" panose="020B0502020202020204" pitchFamily="34" charset="0"/>
                        </a:rPr>
                        <a:t>☼</a:t>
                      </a:r>
                      <a:endParaRPr lang="en-GB"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Century Gothic" panose="020B0502020202020204" pitchFamily="34" charset="0"/>
                        </a:rPr>
                        <a:t>☼</a:t>
                      </a:r>
                      <a:endParaRPr lang="en-GB"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Century Gothic" panose="020B0502020202020204" pitchFamily="34" charset="0"/>
                        </a:rPr>
                        <a:t>☼</a:t>
                      </a:r>
                      <a:endParaRPr lang="en-GB"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Century Gothic" panose="020B0502020202020204" pitchFamily="34" charset="0"/>
                        </a:rPr>
                        <a:t>☼</a:t>
                      </a:r>
                      <a:endParaRPr lang="en-GB" sz="1400" dirty="0"/>
                    </a:p>
                  </a:txBody>
                  <a:tcPr/>
                </a:tc>
                <a:tc>
                  <a:txBody>
                    <a:bodyPr/>
                    <a:lstStyle/>
                    <a:p>
                      <a:pPr algn="ctr"/>
                      <a:endParaRPr lang="en-GB" sz="1400" dirty="0"/>
                    </a:p>
                  </a:txBody>
                  <a:tcPr/>
                </a:tc>
                <a:tc>
                  <a:txBody>
                    <a:bodyPr/>
                    <a:lstStyle/>
                    <a:p>
                      <a:pPr algn="ctr"/>
                      <a:endParaRPr lang="en-GB" sz="1400" dirty="0"/>
                    </a:p>
                  </a:txBody>
                  <a:tcPr/>
                </a:tc>
                <a:extLst>
                  <a:ext uri="{0D108BD9-81ED-4DB2-BD59-A6C34878D82A}">
                    <a16:rowId xmlns:a16="http://schemas.microsoft.com/office/drawing/2014/main" val="2288990737"/>
                  </a:ext>
                </a:extLst>
              </a:tr>
              <a:tr h="2304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latin typeface="+mn-lt"/>
                          <a:ea typeface="+mn-ea"/>
                          <a:cs typeface="+mn-cs"/>
                        </a:rPr>
                        <a:t>Help shape </a:t>
                      </a:r>
                      <a:r>
                        <a:rPr lang="en-GB" sz="1400" b="1" kern="1200" dirty="0">
                          <a:solidFill>
                            <a:schemeClr val="dk1"/>
                          </a:solidFill>
                          <a:latin typeface="+mn-lt"/>
                          <a:ea typeface="+mn-ea"/>
                          <a:cs typeface="+mn-cs"/>
                        </a:rPr>
                        <a:t>future reporting standards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Century Gothic" panose="020B0502020202020204" pitchFamily="34" charset="0"/>
                        </a:rPr>
                        <a:t>☼</a:t>
                      </a:r>
                      <a:endParaRPr lang="en-GB"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Century Gothic" panose="020B0502020202020204" pitchFamily="34" charset="0"/>
                        </a:rPr>
                        <a:t>☼</a:t>
                      </a:r>
                      <a:endParaRPr lang="en-GB"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Century Gothic" panose="020B0502020202020204" pitchFamily="34" charset="0"/>
                        </a:rPr>
                        <a:t>☼</a:t>
                      </a:r>
                      <a:endParaRPr lang="en-GB"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Century Gothic" panose="020B0502020202020204" pitchFamily="34" charset="0"/>
                        </a:rPr>
                        <a:t>☼</a:t>
                      </a:r>
                      <a:endParaRPr lang="en-GB"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Century Gothic" panose="020B0502020202020204" pitchFamily="34" charset="0"/>
                        </a:rPr>
                        <a:t>☼</a:t>
                      </a:r>
                      <a:endParaRPr lang="en-GB"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Century Gothic" panose="020B0502020202020204" pitchFamily="34" charset="0"/>
                        </a:rPr>
                        <a:t>☼</a:t>
                      </a:r>
                      <a:endParaRPr lang="en-GB" sz="1400" dirty="0"/>
                    </a:p>
                  </a:txBody>
                  <a:tcPr/>
                </a:tc>
                <a:extLst>
                  <a:ext uri="{0D108BD9-81ED-4DB2-BD59-A6C34878D82A}">
                    <a16:rowId xmlns:a16="http://schemas.microsoft.com/office/drawing/2014/main" val="3211253044"/>
                  </a:ext>
                </a:extLst>
              </a:tr>
              <a:tr h="232813">
                <a:tc>
                  <a:txBody>
                    <a:bodyPr/>
                    <a:lstStyle/>
                    <a:p>
                      <a:r>
                        <a:rPr lang="en-GB" sz="1400" kern="1200" dirty="0">
                          <a:solidFill>
                            <a:schemeClr val="dk1"/>
                          </a:solidFill>
                          <a:latin typeface="+mn-lt"/>
                          <a:ea typeface="+mn-ea"/>
                          <a:cs typeface="+mn-cs"/>
                        </a:rPr>
                        <a:t>Provide </a:t>
                      </a:r>
                      <a:r>
                        <a:rPr lang="en-GB" sz="1400" b="1" kern="1200" dirty="0">
                          <a:solidFill>
                            <a:schemeClr val="dk1"/>
                          </a:solidFill>
                          <a:latin typeface="+mn-lt"/>
                          <a:ea typeface="+mn-ea"/>
                          <a:cs typeface="+mn-cs"/>
                        </a:rPr>
                        <a:t>input to global </a:t>
                      </a:r>
                      <a:r>
                        <a:rPr lang="en-GB" sz="1400" kern="1200" dirty="0">
                          <a:solidFill>
                            <a:schemeClr val="dk1"/>
                          </a:solidFill>
                          <a:latin typeface="+mn-lt"/>
                          <a:ea typeface="+mn-ea"/>
                          <a:cs typeface="+mn-cs"/>
                        </a:rPr>
                        <a:t>OTC CDE </a:t>
                      </a:r>
                      <a:r>
                        <a:rPr lang="en-GB" sz="1400" b="1" kern="1200" dirty="0">
                          <a:solidFill>
                            <a:schemeClr val="dk1"/>
                          </a:solidFill>
                          <a:latin typeface="+mn-lt"/>
                          <a:ea typeface="+mn-ea"/>
                          <a:cs typeface="+mn-cs"/>
                        </a:rPr>
                        <a:t>implementation</a:t>
                      </a:r>
                      <a:r>
                        <a:rPr lang="en-GB" sz="1400" kern="1200" dirty="0">
                          <a:solidFill>
                            <a:schemeClr val="dk1"/>
                          </a:solidFill>
                          <a:latin typeface="+mn-lt"/>
                          <a:ea typeface="+mn-ea"/>
                          <a:cs typeface="+mn-cs"/>
                        </a:rPr>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Century Gothic" panose="020B0502020202020204" pitchFamily="34" charset="0"/>
                        </a:rPr>
                        <a:t>☼</a:t>
                      </a:r>
                      <a:endParaRPr lang="en-GB"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Century Gothic" panose="020B0502020202020204" pitchFamily="34" charset="0"/>
                        </a:rPr>
                        <a:t>☼</a:t>
                      </a:r>
                      <a:endParaRPr lang="en-GB"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Century Gothic" panose="020B0502020202020204" pitchFamily="34" charset="0"/>
                        </a:rPr>
                        <a:t>☼</a:t>
                      </a:r>
                      <a:endParaRPr lang="en-GB"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Century Gothic" panose="020B0502020202020204" pitchFamily="34" charset="0"/>
                        </a:rPr>
                        <a:t>☼</a:t>
                      </a:r>
                      <a:endParaRPr lang="en-GB" sz="1400" dirty="0"/>
                    </a:p>
                  </a:txBody>
                  <a:tcPr/>
                </a:tc>
                <a:tc>
                  <a:txBody>
                    <a:bodyPr/>
                    <a:lstStyle/>
                    <a:p>
                      <a:pPr algn="ctr"/>
                      <a:endParaRPr lang="en-GB" sz="1400" dirty="0"/>
                    </a:p>
                  </a:txBody>
                  <a:tcPr/>
                </a:tc>
                <a:tc>
                  <a:txBody>
                    <a:bodyPr/>
                    <a:lstStyle/>
                    <a:p>
                      <a:pPr algn="ctr"/>
                      <a:endParaRPr lang="en-GB" sz="1400" dirty="0"/>
                    </a:p>
                  </a:txBody>
                  <a:tcPr/>
                </a:tc>
                <a:extLst>
                  <a:ext uri="{0D108BD9-81ED-4DB2-BD59-A6C34878D82A}">
                    <a16:rowId xmlns:a16="http://schemas.microsoft.com/office/drawing/2014/main" val="1946637272"/>
                  </a:ext>
                </a:extLst>
              </a:tr>
            </a:tbl>
          </a:graphicData>
        </a:graphic>
      </p:graphicFrame>
      <p:sp>
        <p:nvSpPr>
          <p:cNvPr id="5" name="Rectangle 217">
            <a:extLst>
              <a:ext uri="{FF2B5EF4-FFF2-40B4-BE49-F238E27FC236}">
                <a16:creationId xmlns:a16="http://schemas.microsoft.com/office/drawing/2014/main" id="{C15DB9C9-2183-4558-A8B5-0B5080A37939}"/>
              </a:ext>
            </a:extLst>
          </p:cNvPr>
          <p:cNvSpPr>
            <a:spLocks noChangeArrowheads="1"/>
          </p:cNvSpPr>
          <p:nvPr/>
        </p:nvSpPr>
        <p:spPr bwMode="auto">
          <a:xfrm>
            <a:off x="92364" y="6169891"/>
            <a:ext cx="12000239" cy="475507"/>
          </a:xfrm>
          <a:prstGeom prst="rect">
            <a:avLst/>
          </a:prstGeom>
          <a:solidFill>
            <a:srgbClr val="053657"/>
          </a:solidFill>
          <a:ln w="9525">
            <a:noFill/>
            <a:miter lim="800000"/>
            <a:headEnd/>
            <a:tailEnd/>
          </a:ln>
          <a:effectLst/>
        </p:spPr>
        <p:txBody>
          <a:bodyPr wrap="none" anchor="ctr"/>
          <a:lstStyle/>
          <a:p>
            <a:pPr lvl="0" algn="ctr" fontAlgn="base">
              <a:spcBef>
                <a:spcPct val="0"/>
              </a:spcBef>
              <a:spcAft>
                <a:spcPct val="0"/>
              </a:spcAft>
              <a:defRPr/>
            </a:pPr>
            <a:r>
              <a:rPr lang="en-GB" sz="1400" b="1" kern="0" dirty="0">
                <a:solidFill>
                  <a:schemeClr val="accent4"/>
                </a:solidFill>
                <a:cs typeface="Arial" charset="0"/>
              </a:rPr>
              <a:t>Why now</a:t>
            </a:r>
            <a:r>
              <a:rPr lang="en-GB" sz="1400" b="1" kern="0" dirty="0">
                <a:solidFill>
                  <a:srgbClr val="FFFFFF"/>
                </a:solidFill>
                <a:cs typeface="Arial" charset="0"/>
              </a:rPr>
              <a:t>: Return on investment for those at the table from the start will be high as strategic dialogues can begin, objectives aligned, and </a:t>
            </a:r>
            <a:br>
              <a:rPr lang="en-GB" sz="1400" b="1" kern="0" dirty="0">
                <a:solidFill>
                  <a:srgbClr val="FFFFFF"/>
                </a:solidFill>
                <a:cs typeface="Arial" charset="0"/>
              </a:rPr>
            </a:br>
            <a:r>
              <a:rPr lang="en-GB" sz="1400" b="1" kern="0" dirty="0">
                <a:solidFill>
                  <a:srgbClr val="FFFFFF"/>
                </a:solidFill>
                <a:cs typeface="Arial" charset="0"/>
              </a:rPr>
              <a:t>offerings architected to new standards that will be required by in firms by Q1 2021</a:t>
            </a:r>
          </a:p>
        </p:txBody>
      </p:sp>
    </p:spTree>
    <p:extLst>
      <p:ext uri="{BB962C8B-B14F-4D97-AF65-F5344CB8AC3E}">
        <p14:creationId xmlns:p14="http://schemas.microsoft.com/office/powerpoint/2010/main" val="3036749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638954-6F8C-41AF-823D-BD891BF8E893}"/>
              </a:ext>
            </a:extLst>
          </p:cNvPr>
          <p:cNvSpPr>
            <a:spLocks noGrp="1"/>
          </p:cNvSpPr>
          <p:nvPr>
            <p:ph idx="1"/>
          </p:nvPr>
        </p:nvSpPr>
        <p:spPr>
          <a:xfrm>
            <a:off x="6523002" y="1162889"/>
            <a:ext cx="5479445" cy="4873926"/>
          </a:xfrm>
        </p:spPr>
        <p:txBody>
          <a:bodyPr vert="horz" lIns="91440" tIns="45720" rIns="91440" bIns="45720" rtlCol="0">
            <a:normAutofit/>
          </a:bodyPr>
          <a:lstStyle/>
          <a:p>
            <a:pPr>
              <a:spcBef>
                <a:spcPts val="1800"/>
              </a:spcBef>
              <a:spcAft>
                <a:spcPts val="1800"/>
              </a:spcAft>
            </a:pPr>
            <a:r>
              <a:rPr lang="en-GB" b="1" dirty="0"/>
              <a:t>Will the investment in CDM fit with ISO20022 needs?</a:t>
            </a:r>
          </a:p>
          <a:p>
            <a:pPr>
              <a:spcBef>
                <a:spcPts val="1800"/>
              </a:spcBef>
              <a:spcAft>
                <a:spcPts val="1800"/>
              </a:spcAft>
            </a:pPr>
            <a:r>
              <a:rPr lang="en-GB" b="1" dirty="0"/>
              <a:t>What impact would Europe’s standard message from firms to TRs have? </a:t>
            </a:r>
          </a:p>
          <a:p>
            <a:pPr>
              <a:spcBef>
                <a:spcPts val="1800"/>
              </a:spcBef>
              <a:spcAft>
                <a:spcPts val="1800"/>
              </a:spcAft>
            </a:pPr>
            <a:r>
              <a:rPr lang="en-GB" b="1" dirty="0"/>
              <a:t>Who decides the ‘right DRR standards stack’?</a:t>
            </a:r>
          </a:p>
          <a:p>
            <a:pPr>
              <a:spcBef>
                <a:spcPts val="1800"/>
              </a:spcBef>
              <a:spcAft>
                <a:spcPts val="1800"/>
              </a:spcAft>
            </a:pPr>
            <a:r>
              <a:rPr lang="en-GB" b="1" dirty="0"/>
              <a:t>Will we have a common approach to glossary/ dictionary tooling?</a:t>
            </a:r>
          </a:p>
          <a:p>
            <a:pPr>
              <a:spcBef>
                <a:spcPts val="1800"/>
              </a:spcBef>
              <a:spcAft>
                <a:spcPts val="1800"/>
              </a:spcAft>
            </a:pPr>
            <a:r>
              <a:rPr lang="en-GB" b="1" dirty="0"/>
              <a:t>Are SBVR and CDM part of the ISO 20022 roadmap like the DPM?</a:t>
            </a:r>
          </a:p>
        </p:txBody>
      </p:sp>
      <p:sp>
        <p:nvSpPr>
          <p:cNvPr id="3" name="Title 2">
            <a:extLst>
              <a:ext uri="{FF2B5EF4-FFF2-40B4-BE49-F238E27FC236}">
                <a16:creationId xmlns:a16="http://schemas.microsoft.com/office/drawing/2014/main" id="{06F222F8-0FD9-45D6-B933-C11A0A2D7DB0}"/>
              </a:ext>
            </a:extLst>
          </p:cNvPr>
          <p:cNvSpPr>
            <a:spLocks noGrp="1"/>
          </p:cNvSpPr>
          <p:nvPr>
            <p:ph type="title"/>
          </p:nvPr>
        </p:nvSpPr>
        <p:spPr/>
        <p:txBody>
          <a:bodyPr/>
          <a:lstStyle/>
          <a:p>
            <a:r>
              <a:rPr lang="en-GB" dirty="0"/>
              <a:t>Potential roadblock: standards </a:t>
            </a:r>
          </a:p>
        </p:txBody>
      </p:sp>
      <p:pic>
        <p:nvPicPr>
          <p:cNvPr id="1026" name="Picture 2" descr="Plumbing,pipe,wrench,plumber,repair - free image from needpix.com">
            <a:extLst>
              <a:ext uri="{FF2B5EF4-FFF2-40B4-BE49-F238E27FC236}">
                <a16:creationId xmlns:a16="http://schemas.microsoft.com/office/drawing/2014/main" id="{FC0AB3DF-D085-46E9-864A-C26FB35F05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513" y="1581539"/>
            <a:ext cx="5544949" cy="3694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8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CF127C-8EDD-40DA-BF95-3611D45C8F24}"/>
              </a:ext>
            </a:extLst>
          </p:cNvPr>
          <p:cNvSpPr>
            <a:spLocks noGrp="1"/>
          </p:cNvSpPr>
          <p:nvPr>
            <p:ph type="title"/>
          </p:nvPr>
        </p:nvSpPr>
        <p:spPr>
          <a:xfrm>
            <a:off x="182880" y="64032"/>
            <a:ext cx="10704195" cy="619125"/>
          </a:xfrm>
        </p:spPr>
        <p:txBody>
          <a:bodyPr>
            <a:normAutofit/>
          </a:bodyPr>
          <a:lstStyle/>
          <a:p>
            <a:r>
              <a:rPr lang="en-GB" dirty="0"/>
              <a:t>Welcome to RRDS 24</a:t>
            </a:r>
            <a:endParaRPr lang="en-US" dirty="0"/>
          </a:p>
        </p:txBody>
      </p:sp>
      <p:pic>
        <p:nvPicPr>
          <p:cNvPr id="8" name="Picture 7">
            <a:extLst>
              <a:ext uri="{FF2B5EF4-FFF2-40B4-BE49-F238E27FC236}">
                <a16:creationId xmlns:a16="http://schemas.microsoft.com/office/drawing/2014/main" id="{71FC6042-D00A-4329-B045-E0B64B8B9D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3034" y="152684"/>
            <a:ext cx="947281" cy="432000"/>
          </a:xfrm>
          <a:prstGeom prst="rect">
            <a:avLst/>
          </a:prstGeom>
        </p:spPr>
      </p:pic>
      <p:sp>
        <p:nvSpPr>
          <p:cNvPr id="9" name="Content Placeholder 1">
            <a:extLst>
              <a:ext uri="{FF2B5EF4-FFF2-40B4-BE49-F238E27FC236}">
                <a16:creationId xmlns:a16="http://schemas.microsoft.com/office/drawing/2014/main" id="{48408DE0-238C-4DE4-A485-AE843AC8A9EA}"/>
              </a:ext>
            </a:extLst>
          </p:cNvPr>
          <p:cNvSpPr txBox="1">
            <a:spLocks/>
          </p:cNvSpPr>
          <p:nvPr/>
        </p:nvSpPr>
        <p:spPr>
          <a:xfrm>
            <a:off x="299356" y="1093626"/>
            <a:ext cx="11557284" cy="4670748"/>
          </a:xfrm>
          <a:prstGeom prst="rect">
            <a:avLst/>
          </a:prstGeom>
          <a:no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600"/>
              </a:spcAft>
              <a:buClr>
                <a:srgbClr val="3682A2"/>
              </a:buClr>
              <a:buSzPct val="80000"/>
              <a:buFont typeface="Wingdings 3" panose="05040102010807070707" pitchFamily="18" charset="2"/>
              <a:buChar char=""/>
              <a:defRPr sz="1800" kern="1200">
                <a:solidFill>
                  <a:srgbClr val="053657"/>
                </a:solidFill>
                <a:latin typeface="+mn-lt"/>
                <a:ea typeface="+mn-ea"/>
                <a:cs typeface="+mn-cs"/>
              </a:defRPr>
            </a:lvl1pPr>
            <a:lvl2pPr marL="685800" indent="-228600" algn="l" defTabSz="914400" rtl="0" eaLnBrk="1" latinLnBrk="0" hangingPunct="1">
              <a:lnSpc>
                <a:spcPct val="100000"/>
              </a:lnSpc>
              <a:spcBef>
                <a:spcPts val="0"/>
              </a:spcBef>
              <a:spcAft>
                <a:spcPts val="600"/>
              </a:spcAft>
              <a:buClr>
                <a:srgbClr val="3682A2"/>
              </a:buClr>
              <a:buFont typeface="Century Gothic" panose="020B0502020202020204" pitchFamily="34" charset="0"/>
              <a:buChar char="-"/>
              <a:defRPr sz="1600" kern="1200">
                <a:solidFill>
                  <a:srgbClr val="053657"/>
                </a:solidFill>
                <a:latin typeface="+mn-lt"/>
                <a:ea typeface="+mn-ea"/>
                <a:cs typeface="+mn-cs"/>
              </a:defRPr>
            </a:lvl2pPr>
            <a:lvl3pPr marL="1143000" indent="-228600" algn="l" defTabSz="914400" rtl="0" eaLnBrk="1" latinLnBrk="0" hangingPunct="1">
              <a:lnSpc>
                <a:spcPct val="100000"/>
              </a:lnSpc>
              <a:spcBef>
                <a:spcPts val="0"/>
              </a:spcBef>
              <a:spcAft>
                <a:spcPts val="600"/>
              </a:spcAft>
              <a:buClr>
                <a:srgbClr val="3682A2"/>
              </a:buClr>
              <a:buFont typeface="Arial" panose="020B0604020202020204" pitchFamily="34" charset="0"/>
              <a:buChar char="•"/>
              <a:defRPr sz="1400" kern="1200">
                <a:solidFill>
                  <a:srgbClr val="053657"/>
                </a:solidFill>
                <a:latin typeface="+mn-lt"/>
                <a:ea typeface="+mn-ea"/>
                <a:cs typeface="+mn-cs"/>
              </a:defRPr>
            </a:lvl3pPr>
            <a:lvl4pPr marL="1600200" indent="-228600" algn="l" defTabSz="914400" rtl="0" eaLnBrk="1" latinLnBrk="0" hangingPunct="1">
              <a:lnSpc>
                <a:spcPct val="100000"/>
              </a:lnSpc>
              <a:spcBef>
                <a:spcPts val="0"/>
              </a:spcBef>
              <a:spcAft>
                <a:spcPts val="600"/>
              </a:spcAft>
              <a:buClr>
                <a:srgbClr val="3682A2"/>
              </a:buClr>
              <a:buFont typeface="Arial" panose="020B0604020202020204" pitchFamily="34" charset="0"/>
              <a:buChar char="•"/>
              <a:defRPr sz="1200" kern="1200">
                <a:solidFill>
                  <a:srgbClr val="053657"/>
                </a:solidFill>
                <a:latin typeface="+mn-lt"/>
                <a:ea typeface="+mn-ea"/>
                <a:cs typeface="+mn-cs"/>
              </a:defRPr>
            </a:lvl4pPr>
            <a:lvl5pPr marL="2057400" indent="-228600" algn="l" defTabSz="914400" rtl="0" eaLnBrk="1" latinLnBrk="0" hangingPunct="1">
              <a:lnSpc>
                <a:spcPct val="100000"/>
              </a:lnSpc>
              <a:spcBef>
                <a:spcPts val="0"/>
              </a:spcBef>
              <a:spcAft>
                <a:spcPts val="600"/>
              </a:spcAft>
              <a:buClr>
                <a:srgbClr val="3682A2"/>
              </a:buClr>
              <a:buFont typeface="Arial" panose="020B0604020202020204" pitchFamily="34" charset="0"/>
              <a:buChar char="•"/>
              <a:defRPr sz="1200" kern="1200">
                <a:solidFill>
                  <a:srgbClr val="0536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1400" b="1" dirty="0"/>
              <a:t>Round the table</a:t>
            </a:r>
            <a:r>
              <a:rPr lang="en-GB" sz="1400" dirty="0"/>
              <a:t>: </a:t>
            </a:r>
          </a:p>
          <a:p>
            <a:pPr marL="188595" indent="-188595"/>
            <a:r>
              <a:rPr lang="en-GB" sz="1600" b="1" dirty="0"/>
              <a:t>Firms</a:t>
            </a:r>
            <a:r>
              <a:rPr lang="en-GB" sz="1600" dirty="0"/>
              <a:t>: BMO, BNY Mellon, Citi, Credit Suisse, DB, GAM, Goldman Sachs, HSBC, Invesco, LBG, Morgan Stanley, </a:t>
            </a:r>
            <a:r>
              <a:rPr lang="en-GB" sz="1600" dirty="0" err="1"/>
              <a:t>Pictet</a:t>
            </a:r>
            <a:r>
              <a:rPr lang="en-GB" sz="1600" dirty="0"/>
              <a:t>, PIMCO, Soc Gen, TD, UBS</a:t>
            </a:r>
          </a:p>
          <a:p>
            <a:pPr marL="188595" indent="-188595"/>
            <a:r>
              <a:rPr lang="en-GB" sz="1600" b="1" dirty="0"/>
              <a:t>Infrastructure</a:t>
            </a:r>
            <a:r>
              <a:rPr lang="en-GB" sz="1600" dirty="0"/>
              <a:t>: Accenture, Bloomberg, Business Semantics, Capco, CGI, DTCC, EY, LRH, LSEG, SETL, SWIFT</a:t>
            </a:r>
          </a:p>
          <a:p>
            <a:pPr marL="188595" indent="-188595"/>
            <a:r>
              <a:rPr lang="en-GB" sz="1600" b="1" dirty="0"/>
              <a:t>Trade Associations:</a:t>
            </a:r>
            <a:r>
              <a:rPr lang="en-GB" sz="1600" dirty="0"/>
              <a:t> AFME, ISDA, EVIA, FIA </a:t>
            </a:r>
          </a:p>
          <a:p>
            <a:pPr marL="188595" indent="-188595"/>
            <a:r>
              <a:rPr lang="en-GB" sz="1600" b="1" dirty="0"/>
              <a:t>Regulators</a:t>
            </a:r>
            <a:r>
              <a:rPr lang="en-GB" sz="1600" dirty="0"/>
              <a:t>: BoE, FCA</a:t>
            </a:r>
          </a:p>
          <a:p>
            <a:pPr marL="0" indent="0">
              <a:buNone/>
            </a:pPr>
            <a:br>
              <a:rPr lang="en-GB" sz="1400" b="1" dirty="0"/>
            </a:br>
            <a:r>
              <a:rPr lang="en-GB" sz="1400" b="1" dirty="0"/>
              <a:t>Abbreviated rules of the road</a:t>
            </a:r>
            <a:r>
              <a:rPr lang="en-GB" sz="1400" dirty="0"/>
              <a:t>: </a:t>
            </a:r>
          </a:p>
          <a:p>
            <a:pPr marL="0" indent="-189230">
              <a:defRPr/>
            </a:pPr>
            <a:r>
              <a:rPr lang="en-GB" sz="1600" b="1" dirty="0"/>
              <a:t>Chatham House Rule </a:t>
            </a:r>
            <a:r>
              <a:rPr lang="en-GB" sz="1600" dirty="0"/>
              <a:t>applies</a:t>
            </a:r>
          </a:p>
          <a:p>
            <a:pPr marL="0" indent="-189230">
              <a:defRPr/>
            </a:pPr>
            <a:r>
              <a:rPr lang="en-GB" sz="1600" dirty="0"/>
              <a:t>Please</a:t>
            </a:r>
            <a:r>
              <a:rPr lang="en-GB" sz="1600" b="1" dirty="0"/>
              <a:t> introduce yourself </a:t>
            </a:r>
            <a:r>
              <a:rPr lang="en-GB" sz="1600" dirty="0"/>
              <a:t>when speaking for the first time </a:t>
            </a:r>
          </a:p>
          <a:p>
            <a:pPr marL="0" indent="-189230">
              <a:defRPr/>
            </a:pPr>
            <a:r>
              <a:rPr lang="en-GB" sz="1600" b="1" dirty="0"/>
              <a:t>No free rides </a:t>
            </a:r>
            <a:r>
              <a:rPr lang="en-GB" sz="1600" dirty="0"/>
              <a:t>- this does not work if you let others do all the talking</a:t>
            </a:r>
          </a:p>
          <a:p>
            <a:pPr marL="0" indent="-189230">
              <a:defRPr/>
            </a:pPr>
            <a:r>
              <a:rPr lang="en-GB" sz="1600" b="1" dirty="0"/>
              <a:t>Silence</a:t>
            </a:r>
            <a:r>
              <a:rPr lang="en-GB" sz="1600" dirty="0"/>
              <a:t> = agreement</a:t>
            </a:r>
          </a:p>
          <a:p>
            <a:pPr marL="0" indent="-189230">
              <a:defRPr/>
            </a:pPr>
            <a:r>
              <a:rPr lang="en-GB" sz="1600" dirty="0"/>
              <a:t>All attendees will receive copies of the </a:t>
            </a:r>
            <a:r>
              <a:rPr lang="en-GB" sz="1600" b="1" dirty="0"/>
              <a:t>minutes</a:t>
            </a:r>
            <a:r>
              <a:rPr lang="en-GB" sz="1600" dirty="0"/>
              <a:t>.  Members will receive presentation materials</a:t>
            </a:r>
          </a:p>
          <a:p>
            <a:pPr marL="0" indent="-189230">
              <a:defRPr/>
            </a:pPr>
            <a:endParaRPr lang="en-GB" sz="1400" dirty="0"/>
          </a:p>
          <a:p>
            <a:pPr marL="0" indent="0">
              <a:buNone/>
              <a:defRPr/>
            </a:pPr>
            <a:r>
              <a:rPr lang="en-GB" sz="1400" b="1" dirty="0"/>
              <a:t>Survey is live </a:t>
            </a:r>
            <a:r>
              <a:rPr lang="en-GB" sz="1400" dirty="0"/>
              <a:t>on: </a:t>
            </a:r>
            <a:r>
              <a:rPr lang="en-GB" sz="1400" dirty="0">
                <a:hlinkClick r:id="rId4"/>
              </a:rPr>
              <a:t>www.menti.com</a:t>
            </a:r>
            <a:r>
              <a:rPr lang="en-GB" sz="1400" dirty="0"/>
              <a:t> code: </a:t>
            </a:r>
            <a:r>
              <a:rPr lang="en-GB" dirty="0"/>
              <a:t> </a:t>
            </a:r>
            <a:r>
              <a:rPr lang="en-GB" b="1" dirty="0"/>
              <a:t>25 99 39 - https://www.menti.com/r98zrh8gs5</a:t>
            </a:r>
            <a:endParaRPr lang="en-GB" sz="1400" b="1" dirty="0"/>
          </a:p>
        </p:txBody>
      </p:sp>
      <p:sp>
        <p:nvSpPr>
          <p:cNvPr id="10" name="Rectangle 217">
            <a:extLst>
              <a:ext uri="{FF2B5EF4-FFF2-40B4-BE49-F238E27FC236}">
                <a16:creationId xmlns:a16="http://schemas.microsoft.com/office/drawing/2014/main" id="{1B797880-E848-4C70-BBED-05CFE8CB2583}"/>
              </a:ext>
            </a:extLst>
          </p:cNvPr>
          <p:cNvSpPr>
            <a:spLocks noChangeArrowheads="1"/>
          </p:cNvSpPr>
          <p:nvPr/>
        </p:nvSpPr>
        <p:spPr bwMode="auto">
          <a:xfrm>
            <a:off x="99396" y="6057416"/>
            <a:ext cx="11993207" cy="431800"/>
          </a:xfrm>
          <a:prstGeom prst="rect">
            <a:avLst/>
          </a:prstGeom>
          <a:solidFill>
            <a:srgbClr val="053657"/>
          </a:solidFill>
          <a:ln w="9525">
            <a:noFill/>
            <a:miter lim="800000"/>
            <a:headEnd/>
            <a:tailEnd/>
          </a:ln>
          <a:effectLst/>
        </p:spPr>
        <p:txBody>
          <a:bodyPr wrap="none" anchor="ctr"/>
          <a:lstStyle/>
          <a:p>
            <a:pPr lvl="0" algn="ctr" fontAlgn="base">
              <a:spcBef>
                <a:spcPct val="0"/>
              </a:spcBef>
              <a:spcAft>
                <a:spcPct val="0"/>
              </a:spcAft>
              <a:defRPr/>
            </a:pPr>
            <a:r>
              <a:rPr lang="en-GB" sz="2000" b="1" kern="0">
                <a:solidFill>
                  <a:srgbClr val="FFFFFF"/>
                </a:solidFill>
                <a:cs typeface="Arial" charset="0"/>
              </a:rPr>
              <a:t>Thank you for keeping our trusted community thriving on-line!  ​</a:t>
            </a:r>
            <a:endParaRPr kumimoji="0" lang="en-GB" sz="2000" b="1" i="0" u="none" strike="noStrike" kern="0" cap="none" spc="0" normalizeH="0" baseline="0" noProof="0">
              <a:ln>
                <a:noFill/>
              </a:ln>
              <a:solidFill>
                <a:srgbClr val="FFFFFF"/>
              </a:solidFill>
              <a:effectLst/>
              <a:uLnTx/>
              <a:uFillTx/>
              <a:cs typeface="Arial" charset="0"/>
            </a:endParaRPr>
          </a:p>
        </p:txBody>
      </p:sp>
    </p:spTree>
    <p:extLst>
      <p:ext uri="{BB962C8B-B14F-4D97-AF65-F5344CB8AC3E}">
        <p14:creationId xmlns:p14="http://schemas.microsoft.com/office/powerpoint/2010/main" val="99914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fade">
                                      <p:cBhvr>
                                        <p:cTn id="24" dur="500"/>
                                        <p:tgtEl>
                                          <p:spTgt spid="9">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
                                            <p:txEl>
                                              <p:pRg st="7" end="7"/>
                                            </p:txEl>
                                          </p:spTgt>
                                        </p:tgtEl>
                                        <p:attrNameLst>
                                          <p:attrName>style.visibility</p:attrName>
                                        </p:attrNameLst>
                                      </p:cBhvr>
                                      <p:to>
                                        <p:strVal val="visible"/>
                                      </p:to>
                                    </p:set>
                                    <p:animEffect transition="in" filter="fade">
                                      <p:cBhvr>
                                        <p:cTn id="30" dur="500"/>
                                        <p:tgtEl>
                                          <p:spTgt spid="9">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
                                            <p:txEl>
                                              <p:pRg st="8" end="8"/>
                                            </p:txEl>
                                          </p:spTgt>
                                        </p:tgtEl>
                                        <p:attrNameLst>
                                          <p:attrName>style.visibility</p:attrName>
                                        </p:attrNameLst>
                                      </p:cBhvr>
                                      <p:to>
                                        <p:strVal val="visible"/>
                                      </p:to>
                                    </p:set>
                                    <p:animEffect transition="in" filter="fade">
                                      <p:cBhvr>
                                        <p:cTn id="33" dur="500"/>
                                        <p:tgtEl>
                                          <p:spTgt spid="9">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9">
                                            <p:txEl>
                                              <p:pRg st="9" end="9"/>
                                            </p:txEl>
                                          </p:spTgt>
                                        </p:tgtEl>
                                        <p:attrNameLst>
                                          <p:attrName>style.visibility</p:attrName>
                                        </p:attrNameLst>
                                      </p:cBhvr>
                                      <p:to>
                                        <p:strVal val="visible"/>
                                      </p:to>
                                    </p:set>
                                    <p:animEffect transition="in" filter="fade">
                                      <p:cBhvr>
                                        <p:cTn id="36" dur="500"/>
                                        <p:tgtEl>
                                          <p:spTgt spid="9">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9">
                                            <p:txEl>
                                              <p:pRg st="10" end="10"/>
                                            </p:txEl>
                                          </p:spTgt>
                                        </p:tgtEl>
                                        <p:attrNameLst>
                                          <p:attrName>style.visibility</p:attrName>
                                        </p:attrNameLst>
                                      </p:cBhvr>
                                      <p:to>
                                        <p:strVal val="visible"/>
                                      </p:to>
                                    </p:set>
                                    <p:animEffect transition="in" filter="fade">
                                      <p:cBhvr>
                                        <p:cTn id="39" dur="500"/>
                                        <p:tgtEl>
                                          <p:spTgt spid="9">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9">
                                            <p:txEl>
                                              <p:pRg st="12" end="12"/>
                                            </p:txEl>
                                          </p:spTgt>
                                        </p:tgtEl>
                                        <p:attrNameLst>
                                          <p:attrName>style.visibility</p:attrName>
                                        </p:attrNameLst>
                                      </p:cBhvr>
                                      <p:to>
                                        <p:strVal val="visible"/>
                                      </p:to>
                                    </p:set>
                                    <p:animEffect transition="in" filter="fade">
                                      <p:cBhvr>
                                        <p:cTn id="42" dur="500"/>
                                        <p:tgtEl>
                                          <p:spTgt spid="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638954-6F8C-41AF-823D-BD891BF8E893}"/>
              </a:ext>
            </a:extLst>
          </p:cNvPr>
          <p:cNvSpPr>
            <a:spLocks noGrp="1"/>
          </p:cNvSpPr>
          <p:nvPr>
            <p:ph idx="1"/>
          </p:nvPr>
        </p:nvSpPr>
        <p:spPr>
          <a:xfrm>
            <a:off x="6540758" y="2086252"/>
            <a:ext cx="5479445" cy="4455864"/>
          </a:xfrm>
        </p:spPr>
        <p:txBody>
          <a:bodyPr vert="horz" lIns="91440" tIns="45720" rIns="91440" bIns="45720" rtlCol="0">
            <a:normAutofit/>
          </a:bodyPr>
          <a:lstStyle/>
          <a:p>
            <a:pPr>
              <a:spcBef>
                <a:spcPts val="1800"/>
              </a:spcBef>
              <a:spcAft>
                <a:spcPts val="1800"/>
              </a:spcAft>
            </a:pPr>
            <a:r>
              <a:rPr lang="en-GB" b="1" dirty="0"/>
              <a:t>What structure/ form will the governance take?</a:t>
            </a:r>
          </a:p>
          <a:p>
            <a:pPr>
              <a:spcBef>
                <a:spcPts val="1800"/>
              </a:spcBef>
              <a:spcAft>
                <a:spcPts val="1800"/>
              </a:spcAft>
            </a:pPr>
            <a:r>
              <a:rPr lang="en-GB" b="1" dirty="0"/>
              <a:t>Are all relevant trade associations able to participate in the cross-trade governance committee? </a:t>
            </a:r>
          </a:p>
          <a:p>
            <a:pPr>
              <a:spcBef>
                <a:spcPts val="1800"/>
              </a:spcBef>
              <a:spcAft>
                <a:spcPts val="1800"/>
              </a:spcAft>
            </a:pPr>
            <a:r>
              <a:rPr lang="en-GB" b="1" dirty="0"/>
              <a:t>How is the open source agreement for CDM structured? </a:t>
            </a:r>
          </a:p>
          <a:p>
            <a:pPr>
              <a:spcBef>
                <a:spcPts val="1800"/>
              </a:spcBef>
              <a:spcAft>
                <a:spcPts val="1800"/>
              </a:spcAft>
            </a:pPr>
            <a:endParaRPr lang="en-GB" b="1" dirty="0"/>
          </a:p>
          <a:p>
            <a:pPr>
              <a:spcBef>
                <a:spcPts val="1800"/>
              </a:spcBef>
              <a:spcAft>
                <a:spcPts val="1800"/>
              </a:spcAft>
            </a:pPr>
            <a:endParaRPr lang="en-GB" b="1" dirty="0"/>
          </a:p>
        </p:txBody>
      </p:sp>
      <p:sp>
        <p:nvSpPr>
          <p:cNvPr id="3" name="Title 2">
            <a:extLst>
              <a:ext uri="{FF2B5EF4-FFF2-40B4-BE49-F238E27FC236}">
                <a16:creationId xmlns:a16="http://schemas.microsoft.com/office/drawing/2014/main" id="{06F222F8-0FD9-45D6-B933-C11A0A2D7DB0}"/>
              </a:ext>
            </a:extLst>
          </p:cNvPr>
          <p:cNvSpPr>
            <a:spLocks noGrp="1"/>
          </p:cNvSpPr>
          <p:nvPr>
            <p:ph type="title"/>
          </p:nvPr>
        </p:nvSpPr>
        <p:spPr/>
        <p:txBody>
          <a:bodyPr/>
          <a:lstStyle/>
          <a:p>
            <a:r>
              <a:rPr lang="en-GB" dirty="0"/>
              <a:t>Potential roadblock: governance</a:t>
            </a:r>
          </a:p>
        </p:txBody>
      </p:sp>
      <p:pic>
        <p:nvPicPr>
          <p:cNvPr id="4098" name="Picture 2" descr="Governance In The Cloud | IT Governance, cloud governance, d… | Flickr">
            <a:extLst>
              <a:ext uri="{FF2B5EF4-FFF2-40B4-BE49-F238E27FC236}">
                <a16:creationId xmlns:a16="http://schemas.microsoft.com/office/drawing/2014/main" id="{2EFCBC63-02FC-466B-949E-D2047E618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283" y="1780029"/>
            <a:ext cx="5715000" cy="390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801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21068E-EDC0-4B44-8388-9F89A94A022A}"/>
              </a:ext>
            </a:extLst>
          </p:cNvPr>
          <p:cNvSpPr>
            <a:spLocks noGrp="1"/>
          </p:cNvSpPr>
          <p:nvPr>
            <p:ph type="title"/>
          </p:nvPr>
        </p:nvSpPr>
        <p:spPr/>
        <p:txBody>
          <a:bodyPr/>
          <a:lstStyle/>
          <a:p>
            <a:r>
              <a:rPr lang="en-GB" dirty="0"/>
              <a:t>Governance framework</a:t>
            </a:r>
          </a:p>
        </p:txBody>
      </p:sp>
      <p:pic>
        <p:nvPicPr>
          <p:cNvPr id="4" name="Graphic 3" descr="Meeting">
            <a:extLst>
              <a:ext uri="{FF2B5EF4-FFF2-40B4-BE49-F238E27FC236}">
                <a16:creationId xmlns:a16="http://schemas.microsoft.com/office/drawing/2014/main" id="{5B054123-C470-4BFF-8935-1165A14F9C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45182" y="2866071"/>
            <a:ext cx="1080000" cy="1080000"/>
          </a:xfrm>
          <a:prstGeom prst="rect">
            <a:avLst/>
          </a:prstGeom>
          <a:effectLst>
            <a:outerShdw blurRad="50800" dist="38100" dir="2700000" algn="tl" rotWithShape="0">
              <a:prstClr val="black">
                <a:alpha val="40000"/>
              </a:prstClr>
            </a:outerShdw>
          </a:effectLst>
        </p:spPr>
      </p:pic>
      <p:pic>
        <p:nvPicPr>
          <p:cNvPr id="5" name="Graphic 4" descr="Customer review">
            <a:extLst>
              <a:ext uri="{FF2B5EF4-FFF2-40B4-BE49-F238E27FC236}">
                <a16:creationId xmlns:a16="http://schemas.microsoft.com/office/drawing/2014/main" id="{FE4AFE30-0218-49E6-A924-DDD71ED7CF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74060" y="1210578"/>
            <a:ext cx="1080000" cy="1080000"/>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C4E7ED62-C78C-43D1-B78B-D462E0E38F78}"/>
              </a:ext>
            </a:extLst>
          </p:cNvPr>
          <p:cNvSpPr txBox="1"/>
          <p:nvPr/>
        </p:nvSpPr>
        <p:spPr>
          <a:xfrm>
            <a:off x="445230" y="1327198"/>
            <a:ext cx="5152806" cy="907941"/>
          </a:xfrm>
          <a:prstGeom prst="rect">
            <a:avLst/>
          </a:prstGeom>
          <a:noFill/>
        </p:spPr>
        <p:txBody>
          <a:bodyPr wrap="square" rtlCol="0">
            <a:spAutoFit/>
          </a:bodyPr>
          <a:lstStyle/>
          <a:p>
            <a:pPr defTabSz="742969">
              <a:defRPr/>
            </a:pPr>
            <a:r>
              <a:rPr lang="en-GB" sz="1200" b="1" dirty="0">
                <a:solidFill>
                  <a:prstClr val="black"/>
                </a:solidFill>
                <a:latin typeface="Calibri" panose="020F0502020204030204" pitchFamily="34" charset="0"/>
                <a:cs typeface="Calibri" panose="020F0502020204030204" pitchFamily="34" charset="0"/>
              </a:rPr>
              <a:t>Governance: Vision, oversight and steering</a:t>
            </a:r>
          </a:p>
          <a:p>
            <a:pPr marL="139306" indent="-139306" defTabSz="742969">
              <a:spcAft>
                <a:spcPts val="300"/>
              </a:spcAft>
              <a:buFont typeface="Arial" panose="020B0604020202020204" pitchFamily="34" charset="0"/>
              <a:buChar char="•"/>
              <a:defRPr/>
            </a:pPr>
            <a:r>
              <a:rPr lang="en-GB" sz="1200" dirty="0">
                <a:solidFill>
                  <a:schemeClr val="tx1">
                    <a:lumMod val="65000"/>
                    <a:lumOff val="35000"/>
                  </a:schemeClr>
                </a:solidFill>
                <a:latin typeface="Calibri" panose="020F0502020204030204" pitchFamily="34" charset="0"/>
                <a:cs typeface="Calibri" panose="020F0502020204030204" pitchFamily="34" charset="0"/>
              </a:rPr>
              <a:t>Oversee delivery of RRDS EMIR project </a:t>
            </a:r>
          </a:p>
          <a:p>
            <a:pPr marL="139306" indent="-139306" defTabSz="742969">
              <a:spcAft>
                <a:spcPts val="300"/>
              </a:spcAft>
              <a:buFont typeface="Arial" panose="020B0604020202020204" pitchFamily="34" charset="0"/>
              <a:buChar char="•"/>
              <a:defRPr/>
            </a:pPr>
            <a:r>
              <a:rPr lang="en-GB" sz="1200" dirty="0">
                <a:solidFill>
                  <a:schemeClr val="tx1">
                    <a:lumMod val="65000"/>
                    <a:lumOff val="35000"/>
                  </a:schemeClr>
                </a:solidFill>
                <a:latin typeface="Calibri" panose="020F0502020204030204" pitchFamily="34" charset="0"/>
                <a:cs typeface="Calibri" panose="020F0502020204030204" pitchFamily="34" charset="0"/>
              </a:rPr>
              <a:t>Align with trade association work to establish best practices </a:t>
            </a:r>
          </a:p>
          <a:p>
            <a:pPr marL="139306" indent="-139306" defTabSz="742969">
              <a:spcAft>
                <a:spcPts val="300"/>
              </a:spcAft>
              <a:buFont typeface="Arial" panose="020B0604020202020204" pitchFamily="34" charset="0"/>
              <a:buChar char="•"/>
              <a:defRPr/>
            </a:pPr>
            <a:r>
              <a:rPr lang="en-GB" sz="1200" dirty="0">
                <a:solidFill>
                  <a:schemeClr val="tx1">
                    <a:lumMod val="65000"/>
                    <a:lumOff val="35000"/>
                  </a:schemeClr>
                </a:solidFill>
                <a:latin typeface="Calibri" panose="020F0502020204030204" pitchFamily="34" charset="0"/>
                <a:cs typeface="Calibri" panose="020F0502020204030204" pitchFamily="34" charset="0"/>
              </a:rPr>
              <a:t>Help overcome obstacles</a:t>
            </a:r>
          </a:p>
        </p:txBody>
      </p:sp>
      <p:pic>
        <p:nvPicPr>
          <p:cNvPr id="12" name="Graphic 11" descr="User network">
            <a:extLst>
              <a:ext uri="{FF2B5EF4-FFF2-40B4-BE49-F238E27FC236}">
                <a16:creationId xmlns:a16="http://schemas.microsoft.com/office/drawing/2014/main" id="{319D64B9-AAD6-4D5B-9C75-3910B5B3A58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74000" y="4820700"/>
            <a:ext cx="1080000" cy="1080000"/>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F70C595D-0F40-458B-87E4-749049B023C0}"/>
              </a:ext>
            </a:extLst>
          </p:cNvPr>
          <p:cNvSpPr txBox="1"/>
          <p:nvPr/>
        </p:nvSpPr>
        <p:spPr>
          <a:xfrm>
            <a:off x="445230" y="4912066"/>
            <a:ext cx="4680520" cy="907941"/>
          </a:xfrm>
          <a:prstGeom prst="rect">
            <a:avLst/>
          </a:prstGeom>
          <a:noFill/>
        </p:spPr>
        <p:txBody>
          <a:bodyPr wrap="square" rtlCol="0">
            <a:spAutoFit/>
          </a:bodyPr>
          <a:lstStyle/>
          <a:p>
            <a:pPr defTabSz="742969">
              <a:defRPr/>
            </a:pPr>
            <a:r>
              <a:rPr lang="en-GB" sz="1200" b="1">
                <a:solidFill>
                  <a:prstClr val="black"/>
                </a:solidFill>
                <a:latin typeface="Calibri" panose="020F0502020204030204" pitchFamily="34" charset="0"/>
                <a:cs typeface="Calibri" panose="020F0502020204030204" pitchFamily="34" charset="0"/>
              </a:rPr>
              <a:t>RegTech test environment: reusable assets</a:t>
            </a:r>
          </a:p>
          <a:p>
            <a:pPr marL="139306" indent="-139306" defTabSz="742969">
              <a:spcAft>
                <a:spcPts val="300"/>
              </a:spcAft>
              <a:buFont typeface="Arial" panose="020B0604020202020204" pitchFamily="34" charset="0"/>
              <a:buChar char="•"/>
              <a:defRPr/>
            </a:pPr>
            <a:r>
              <a:rPr lang="en-GB" sz="1200">
                <a:solidFill>
                  <a:schemeClr val="tx1">
                    <a:lumMod val="65000"/>
                    <a:lumOff val="35000"/>
                  </a:schemeClr>
                </a:solidFill>
                <a:latin typeface="Calibri" panose="020F0502020204030204" pitchFamily="34" charset="0"/>
                <a:cs typeface="Calibri" panose="020F0502020204030204" pitchFamily="34" charset="0"/>
              </a:rPr>
              <a:t>Reusable </a:t>
            </a:r>
            <a:r>
              <a:rPr lang="en-GB" sz="1200" u="sng">
                <a:solidFill>
                  <a:schemeClr val="tx1">
                    <a:lumMod val="65000"/>
                    <a:lumOff val="35000"/>
                  </a:schemeClr>
                </a:solidFill>
                <a:latin typeface="Calibri" panose="020F0502020204030204" pitchFamily="34" charset="0"/>
                <a:cs typeface="Calibri" panose="020F0502020204030204" pitchFamily="34" charset="0"/>
              </a:rPr>
              <a:t>technology</a:t>
            </a:r>
            <a:r>
              <a:rPr lang="en-GB" sz="1200">
                <a:solidFill>
                  <a:schemeClr val="tx1">
                    <a:lumMod val="65000"/>
                    <a:lumOff val="35000"/>
                  </a:schemeClr>
                </a:solidFill>
                <a:latin typeface="Calibri" panose="020F0502020204030204" pitchFamily="34" charset="0"/>
                <a:cs typeface="Calibri" panose="020F0502020204030204" pitchFamily="34" charset="0"/>
              </a:rPr>
              <a:t> to support collaborations </a:t>
            </a:r>
          </a:p>
          <a:p>
            <a:pPr marL="139306" indent="-139306" defTabSz="742969">
              <a:spcAft>
                <a:spcPts val="300"/>
              </a:spcAft>
              <a:buFont typeface="Arial" panose="020B0604020202020204" pitchFamily="34" charset="0"/>
              <a:buChar char="•"/>
              <a:defRPr/>
            </a:pPr>
            <a:r>
              <a:rPr lang="en-GB" sz="1200">
                <a:solidFill>
                  <a:schemeClr val="tx1">
                    <a:lumMod val="65000"/>
                    <a:lumOff val="35000"/>
                  </a:schemeClr>
                </a:solidFill>
                <a:latin typeface="Calibri" panose="020F0502020204030204" pitchFamily="34" charset="0"/>
                <a:cs typeface="Calibri" panose="020F0502020204030204" pitchFamily="34" charset="0"/>
              </a:rPr>
              <a:t>Reusable </a:t>
            </a:r>
            <a:r>
              <a:rPr lang="en-GB" sz="1200" u="sng">
                <a:solidFill>
                  <a:schemeClr val="tx1">
                    <a:lumMod val="65000"/>
                    <a:lumOff val="35000"/>
                  </a:schemeClr>
                </a:solidFill>
                <a:latin typeface="Calibri" panose="020F0502020204030204" pitchFamily="34" charset="0"/>
                <a:cs typeface="Calibri" panose="020F0502020204030204" pitchFamily="34" charset="0"/>
              </a:rPr>
              <a:t>data sets </a:t>
            </a:r>
            <a:r>
              <a:rPr lang="en-GB" sz="1200">
                <a:solidFill>
                  <a:schemeClr val="tx1">
                    <a:lumMod val="65000"/>
                    <a:lumOff val="35000"/>
                  </a:schemeClr>
                </a:solidFill>
                <a:latin typeface="Calibri" panose="020F0502020204030204" pitchFamily="34" charset="0"/>
                <a:cs typeface="Calibri" panose="020F0502020204030204" pitchFamily="34" charset="0"/>
              </a:rPr>
              <a:t>to support tests and validate results </a:t>
            </a:r>
          </a:p>
          <a:p>
            <a:pPr marL="139306" indent="-139306" defTabSz="742969">
              <a:spcAft>
                <a:spcPts val="300"/>
              </a:spcAft>
              <a:buFont typeface="Arial" panose="020B0604020202020204" pitchFamily="34" charset="0"/>
              <a:buChar char="•"/>
              <a:defRPr/>
            </a:pPr>
            <a:r>
              <a:rPr lang="en-GB" sz="1200">
                <a:solidFill>
                  <a:schemeClr val="tx1">
                    <a:lumMod val="65000"/>
                    <a:lumOff val="35000"/>
                  </a:schemeClr>
                </a:solidFill>
                <a:latin typeface="Calibri" panose="020F0502020204030204" pitchFamily="34" charset="0"/>
                <a:cs typeface="Calibri" panose="020F0502020204030204" pitchFamily="34" charset="0"/>
              </a:rPr>
              <a:t>Resources to </a:t>
            </a:r>
            <a:r>
              <a:rPr lang="en-GB" sz="1200" u="sng">
                <a:solidFill>
                  <a:schemeClr val="tx1">
                    <a:lumMod val="65000"/>
                    <a:lumOff val="35000"/>
                  </a:schemeClr>
                </a:solidFill>
                <a:latin typeface="Calibri" panose="020F0502020204030204" pitchFamily="34" charset="0"/>
                <a:cs typeface="Calibri" panose="020F0502020204030204" pitchFamily="34" charset="0"/>
              </a:rPr>
              <a:t>maintain environment and support </a:t>
            </a:r>
            <a:r>
              <a:rPr lang="en-GB" sz="1200">
                <a:solidFill>
                  <a:schemeClr val="tx1">
                    <a:lumMod val="65000"/>
                    <a:lumOff val="35000"/>
                  </a:schemeClr>
                </a:solidFill>
                <a:latin typeface="Calibri" panose="020F0502020204030204" pitchFamily="34" charset="0"/>
                <a:cs typeface="Calibri" panose="020F0502020204030204" pitchFamily="34" charset="0"/>
              </a:rPr>
              <a:t>collaborations </a:t>
            </a:r>
          </a:p>
        </p:txBody>
      </p:sp>
      <p:sp>
        <p:nvSpPr>
          <p:cNvPr id="14" name="Arc 13">
            <a:extLst>
              <a:ext uri="{FF2B5EF4-FFF2-40B4-BE49-F238E27FC236}">
                <a16:creationId xmlns:a16="http://schemas.microsoft.com/office/drawing/2014/main" id="{E84CC264-15D3-46C8-87C3-87D350AB48F0}"/>
              </a:ext>
            </a:extLst>
          </p:cNvPr>
          <p:cNvSpPr/>
          <p:nvPr/>
        </p:nvSpPr>
        <p:spPr>
          <a:xfrm>
            <a:off x="5522906" y="2429864"/>
            <a:ext cx="1462683" cy="1397809"/>
          </a:xfrm>
          <a:prstGeom prst="arc">
            <a:avLst>
              <a:gd name="adj1" fmla="val 16200000"/>
              <a:gd name="adj2" fmla="val 14380"/>
            </a:avLst>
          </a:prstGeom>
          <a:ln>
            <a:headEnd type="triangl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sz="1463"/>
          </a:p>
        </p:txBody>
      </p:sp>
      <p:sp>
        <p:nvSpPr>
          <p:cNvPr id="17" name="Arc 16">
            <a:extLst>
              <a:ext uri="{FF2B5EF4-FFF2-40B4-BE49-F238E27FC236}">
                <a16:creationId xmlns:a16="http://schemas.microsoft.com/office/drawing/2014/main" id="{4A5D5650-0896-453B-B949-76C165D323B5}"/>
              </a:ext>
            </a:extLst>
          </p:cNvPr>
          <p:cNvSpPr/>
          <p:nvPr/>
        </p:nvSpPr>
        <p:spPr>
          <a:xfrm rot="16200000">
            <a:off x="4681192" y="2393942"/>
            <a:ext cx="1462683" cy="1519564"/>
          </a:xfrm>
          <a:prstGeom prst="arc">
            <a:avLst>
              <a:gd name="adj1" fmla="val 16200000"/>
              <a:gd name="adj2" fmla="val 14380"/>
            </a:avLst>
          </a:prstGeom>
          <a:ln>
            <a:headEnd type="triangl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sz="1463"/>
          </a:p>
        </p:txBody>
      </p:sp>
      <p:sp>
        <p:nvSpPr>
          <p:cNvPr id="18" name="Rectangle 17">
            <a:extLst>
              <a:ext uri="{FF2B5EF4-FFF2-40B4-BE49-F238E27FC236}">
                <a16:creationId xmlns:a16="http://schemas.microsoft.com/office/drawing/2014/main" id="{96FFF1FB-54C5-4CA5-BA13-E84B4316D29C}"/>
              </a:ext>
            </a:extLst>
          </p:cNvPr>
          <p:cNvSpPr/>
          <p:nvPr/>
        </p:nvSpPr>
        <p:spPr>
          <a:xfrm>
            <a:off x="5994080" y="2552328"/>
            <a:ext cx="1620179" cy="400110"/>
          </a:xfrm>
          <a:prstGeom prst="rect">
            <a:avLst/>
          </a:prstGeom>
          <a:solidFill>
            <a:srgbClr val="FFFFFF">
              <a:alpha val="67059"/>
            </a:srgbClr>
          </a:solidFill>
        </p:spPr>
        <p:txBody>
          <a:bodyPr wrap="square">
            <a:spAutoFit/>
          </a:bodyPr>
          <a:lstStyle/>
          <a:p>
            <a:pPr marL="139306" indent="-139306">
              <a:buFont typeface="Arial" panose="020B0604020202020204" pitchFamily="34" charset="0"/>
              <a:buChar char="•"/>
            </a:pPr>
            <a:r>
              <a:rPr lang="en-GB" sz="1000">
                <a:solidFill>
                  <a:schemeClr val="bg1">
                    <a:lumMod val="50000"/>
                  </a:schemeClr>
                </a:solidFill>
                <a:latin typeface="Calibri" panose="020F0502020204030204" pitchFamily="34" charset="0"/>
                <a:cs typeface="Calibri" panose="020F0502020204030204" pitchFamily="34" charset="0"/>
              </a:rPr>
              <a:t>Problem statements</a:t>
            </a:r>
          </a:p>
          <a:p>
            <a:pPr marL="139306" indent="-139306">
              <a:buFont typeface="Arial" panose="020B0604020202020204" pitchFamily="34" charset="0"/>
              <a:buChar char="•"/>
            </a:pPr>
            <a:r>
              <a:rPr lang="en-GB" sz="1000">
                <a:solidFill>
                  <a:schemeClr val="bg1">
                    <a:lumMod val="50000"/>
                  </a:schemeClr>
                </a:solidFill>
                <a:latin typeface="Calibri" panose="020F0502020204030204" pitchFamily="34" charset="0"/>
                <a:cs typeface="Calibri" panose="020F0502020204030204" pitchFamily="34" charset="0"/>
              </a:rPr>
              <a:t>Results &amp; qualification</a:t>
            </a:r>
          </a:p>
        </p:txBody>
      </p:sp>
      <p:sp>
        <p:nvSpPr>
          <p:cNvPr id="19" name="Rectangle 18">
            <a:extLst>
              <a:ext uri="{FF2B5EF4-FFF2-40B4-BE49-F238E27FC236}">
                <a16:creationId xmlns:a16="http://schemas.microsoft.com/office/drawing/2014/main" id="{4E886436-6EDD-4B2C-850B-4A021E836682}"/>
              </a:ext>
            </a:extLst>
          </p:cNvPr>
          <p:cNvSpPr/>
          <p:nvPr/>
        </p:nvSpPr>
        <p:spPr>
          <a:xfrm>
            <a:off x="8875976" y="6267762"/>
            <a:ext cx="2124237" cy="400110"/>
          </a:xfrm>
          <a:prstGeom prst="rect">
            <a:avLst/>
          </a:prstGeom>
          <a:solidFill>
            <a:srgbClr val="FFFFFF">
              <a:alpha val="67059"/>
            </a:srgbClr>
          </a:solidFill>
        </p:spPr>
        <p:txBody>
          <a:bodyPr wrap="square">
            <a:spAutoFit/>
          </a:bodyPr>
          <a:lstStyle/>
          <a:p>
            <a:pPr marL="139306" indent="-139306">
              <a:buFont typeface="Arial" panose="020B0604020202020204" pitchFamily="34" charset="0"/>
              <a:buChar char="•"/>
            </a:pPr>
            <a:r>
              <a:rPr lang="en-GB" sz="1000">
                <a:solidFill>
                  <a:schemeClr val="bg1">
                    <a:lumMod val="50000"/>
                  </a:schemeClr>
                </a:solidFill>
                <a:latin typeface="Calibri" panose="020F0502020204030204" pitchFamily="34" charset="0"/>
                <a:cs typeface="Calibri" panose="020F0502020204030204" pitchFamily="34" charset="0"/>
              </a:rPr>
              <a:t>Environments, data and resources to support collaborations</a:t>
            </a:r>
          </a:p>
        </p:txBody>
      </p:sp>
      <p:sp>
        <p:nvSpPr>
          <p:cNvPr id="20" name="Rectangle 19">
            <a:extLst>
              <a:ext uri="{FF2B5EF4-FFF2-40B4-BE49-F238E27FC236}">
                <a16:creationId xmlns:a16="http://schemas.microsoft.com/office/drawing/2014/main" id="{117A7245-0102-4475-8270-A39C06BF787F}"/>
              </a:ext>
            </a:extLst>
          </p:cNvPr>
          <p:cNvSpPr/>
          <p:nvPr/>
        </p:nvSpPr>
        <p:spPr>
          <a:xfrm>
            <a:off x="6201528" y="5317094"/>
            <a:ext cx="1584176" cy="400110"/>
          </a:xfrm>
          <a:prstGeom prst="rect">
            <a:avLst/>
          </a:prstGeom>
          <a:solidFill>
            <a:srgbClr val="FFFFFF">
              <a:alpha val="67059"/>
            </a:srgbClr>
          </a:solidFill>
        </p:spPr>
        <p:txBody>
          <a:bodyPr wrap="square">
            <a:spAutoFit/>
          </a:bodyPr>
          <a:lstStyle/>
          <a:p>
            <a:pPr marL="139306" indent="-139306">
              <a:buFont typeface="Arial" panose="020B0604020202020204" pitchFamily="34" charset="0"/>
              <a:buChar char="•"/>
            </a:pPr>
            <a:r>
              <a:rPr lang="en-GB" sz="1000">
                <a:solidFill>
                  <a:schemeClr val="bg1">
                    <a:lumMod val="50000"/>
                  </a:schemeClr>
                </a:solidFill>
                <a:latin typeface="Calibri" panose="020F0502020204030204" pitchFamily="34" charset="0"/>
                <a:cs typeface="Calibri" panose="020F0502020204030204" pitchFamily="34" charset="0"/>
              </a:rPr>
              <a:t>Package &amp; curate assets</a:t>
            </a:r>
          </a:p>
          <a:p>
            <a:pPr marL="139306" indent="-139306">
              <a:buFont typeface="Arial" panose="020B0604020202020204" pitchFamily="34" charset="0"/>
              <a:buChar char="•"/>
            </a:pPr>
            <a:r>
              <a:rPr lang="en-GB" sz="1000">
                <a:solidFill>
                  <a:schemeClr val="bg1">
                    <a:lumMod val="50000"/>
                  </a:schemeClr>
                </a:solidFill>
                <a:latin typeface="Calibri" panose="020F0502020204030204" pitchFamily="34" charset="0"/>
                <a:cs typeface="Calibri" panose="020F0502020204030204" pitchFamily="34" charset="0"/>
              </a:rPr>
              <a:t>Drive communication</a:t>
            </a:r>
          </a:p>
        </p:txBody>
      </p:sp>
      <p:sp>
        <p:nvSpPr>
          <p:cNvPr id="21" name="Rectangle 20">
            <a:extLst>
              <a:ext uri="{FF2B5EF4-FFF2-40B4-BE49-F238E27FC236}">
                <a16:creationId xmlns:a16="http://schemas.microsoft.com/office/drawing/2014/main" id="{F50B5D92-8E0C-4840-A576-D36D7640C3CB}"/>
              </a:ext>
            </a:extLst>
          </p:cNvPr>
          <p:cNvSpPr/>
          <p:nvPr/>
        </p:nvSpPr>
        <p:spPr>
          <a:xfrm>
            <a:off x="4329243" y="2548262"/>
            <a:ext cx="1268793" cy="400110"/>
          </a:xfrm>
          <a:prstGeom prst="rect">
            <a:avLst/>
          </a:prstGeom>
          <a:solidFill>
            <a:srgbClr val="FFFFFF">
              <a:alpha val="67059"/>
            </a:srgbClr>
          </a:solidFill>
        </p:spPr>
        <p:txBody>
          <a:bodyPr wrap="square">
            <a:spAutoFit/>
          </a:bodyPr>
          <a:lstStyle/>
          <a:p>
            <a:pPr marL="139306" indent="-139306">
              <a:buFont typeface="Arial" panose="020B0604020202020204" pitchFamily="34" charset="0"/>
              <a:buChar char="•"/>
              <a:defRPr/>
            </a:pPr>
            <a:r>
              <a:rPr lang="en-GB" sz="1000">
                <a:solidFill>
                  <a:schemeClr val="bg1">
                    <a:lumMod val="50000"/>
                  </a:schemeClr>
                </a:solidFill>
                <a:latin typeface="Calibri" panose="020F0502020204030204" pitchFamily="34" charset="0"/>
                <a:cs typeface="Calibri" panose="020F0502020204030204" pitchFamily="34" charset="0"/>
              </a:rPr>
              <a:t>Metrics </a:t>
            </a:r>
          </a:p>
          <a:p>
            <a:pPr marL="139306" indent="-139306">
              <a:buFont typeface="Arial" panose="020B0604020202020204" pitchFamily="34" charset="0"/>
              <a:buChar char="•"/>
              <a:defRPr/>
            </a:pPr>
            <a:r>
              <a:rPr lang="en-GB" sz="1000">
                <a:solidFill>
                  <a:schemeClr val="bg1">
                    <a:lumMod val="50000"/>
                  </a:schemeClr>
                </a:solidFill>
                <a:latin typeface="Calibri" panose="020F0502020204030204" pitchFamily="34" charset="0"/>
                <a:cs typeface="Calibri" panose="020F0502020204030204" pitchFamily="34" charset="0"/>
              </a:rPr>
              <a:t>Feedback</a:t>
            </a:r>
          </a:p>
        </p:txBody>
      </p:sp>
      <p:sp>
        <p:nvSpPr>
          <p:cNvPr id="22" name="TextBox 21">
            <a:extLst>
              <a:ext uri="{FF2B5EF4-FFF2-40B4-BE49-F238E27FC236}">
                <a16:creationId xmlns:a16="http://schemas.microsoft.com/office/drawing/2014/main" id="{03E409C0-84D7-48CC-A71D-8B6850FC07B5}"/>
              </a:ext>
            </a:extLst>
          </p:cNvPr>
          <p:cNvSpPr txBox="1"/>
          <p:nvPr/>
        </p:nvSpPr>
        <p:spPr>
          <a:xfrm>
            <a:off x="416997" y="2800546"/>
            <a:ext cx="4393108" cy="1392689"/>
          </a:xfrm>
          <a:prstGeom prst="rect">
            <a:avLst/>
          </a:prstGeom>
          <a:noFill/>
        </p:spPr>
        <p:txBody>
          <a:bodyPr wrap="square" rtlCol="0">
            <a:spAutoFit/>
          </a:bodyPr>
          <a:lstStyle/>
          <a:p>
            <a:pPr defTabSz="742969">
              <a:spcAft>
                <a:spcPts val="300"/>
              </a:spcAft>
              <a:defRPr/>
            </a:pPr>
            <a:r>
              <a:rPr lang="en-GB" sz="1200" b="1" dirty="0">
                <a:solidFill>
                  <a:prstClr val="black"/>
                </a:solidFill>
                <a:latin typeface="Calibri" panose="020F0502020204030204" pitchFamily="34" charset="0"/>
                <a:cs typeface="Calibri" panose="020F0502020204030204" pitchFamily="34" charset="0"/>
              </a:rPr>
              <a:t>The RRDS EMIR secretariat: tangible output</a:t>
            </a:r>
          </a:p>
          <a:p>
            <a:pPr marL="139306" indent="-139306" defTabSz="742969">
              <a:spcAft>
                <a:spcPts val="300"/>
              </a:spcAft>
              <a:buFont typeface="Arial" panose="020B0604020202020204" pitchFamily="34" charset="0"/>
              <a:buChar char="•"/>
              <a:defRPr/>
            </a:pPr>
            <a:r>
              <a:rPr lang="en-GB" sz="1200" dirty="0">
                <a:solidFill>
                  <a:schemeClr val="tx1">
                    <a:lumMod val="65000"/>
                    <a:lumOff val="35000"/>
                  </a:schemeClr>
                </a:solidFill>
                <a:latin typeface="Calibri" panose="020F0502020204030204" pitchFamily="34" charset="0"/>
                <a:cs typeface="Calibri" panose="020F0502020204030204" pitchFamily="34" charset="0"/>
              </a:rPr>
              <a:t>The public / private </a:t>
            </a:r>
            <a:r>
              <a:rPr lang="en-GB" sz="1200" u="sng" dirty="0">
                <a:solidFill>
                  <a:schemeClr val="tx1">
                    <a:lumMod val="65000"/>
                    <a:lumOff val="35000"/>
                  </a:schemeClr>
                </a:solidFill>
                <a:latin typeface="Calibri" panose="020F0502020204030204" pitchFamily="34" charset="0"/>
                <a:cs typeface="Calibri" panose="020F0502020204030204" pitchFamily="34" charset="0"/>
              </a:rPr>
              <a:t>‘safe space’</a:t>
            </a:r>
            <a:endParaRPr lang="en-GB" sz="1200" dirty="0">
              <a:solidFill>
                <a:schemeClr val="tx1">
                  <a:lumMod val="65000"/>
                  <a:lumOff val="35000"/>
                </a:schemeClr>
              </a:solidFill>
              <a:latin typeface="Calibri" panose="020F0502020204030204" pitchFamily="34" charset="0"/>
              <a:cs typeface="Calibri" panose="020F0502020204030204" pitchFamily="34" charset="0"/>
            </a:endParaRPr>
          </a:p>
          <a:p>
            <a:pPr marL="139306" indent="-139306" defTabSz="742969">
              <a:spcAft>
                <a:spcPts val="300"/>
              </a:spcAft>
              <a:buFont typeface="Arial" panose="020B0604020202020204" pitchFamily="34" charset="0"/>
              <a:buChar char="•"/>
              <a:defRPr/>
            </a:pPr>
            <a:r>
              <a:rPr lang="en-GB" sz="1200" dirty="0">
                <a:solidFill>
                  <a:schemeClr val="tx1">
                    <a:lumMod val="65000"/>
                    <a:lumOff val="35000"/>
                  </a:schemeClr>
                </a:solidFill>
                <a:latin typeface="Calibri" panose="020F0502020204030204" pitchFamily="34" charset="0"/>
                <a:cs typeface="Calibri" panose="020F0502020204030204" pitchFamily="34" charset="0"/>
              </a:rPr>
              <a:t>Deliver to the </a:t>
            </a:r>
            <a:r>
              <a:rPr lang="en-GB" sz="1200" u="sng" dirty="0">
                <a:solidFill>
                  <a:schemeClr val="tx1">
                    <a:lumMod val="65000"/>
                    <a:lumOff val="35000"/>
                  </a:schemeClr>
                </a:solidFill>
                <a:latin typeface="Calibri" panose="020F0502020204030204" pitchFamily="34" charset="0"/>
                <a:cs typeface="Calibri" panose="020F0502020204030204" pitchFamily="34" charset="0"/>
              </a:rPr>
              <a:t>terms of reference </a:t>
            </a:r>
          </a:p>
          <a:p>
            <a:pPr marL="139306" indent="-139306" defTabSz="742969">
              <a:spcAft>
                <a:spcPts val="300"/>
              </a:spcAft>
              <a:buFont typeface="Arial" panose="020B0604020202020204" pitchFamily="34" charset="0"/>
              <a:buChar char="•"/>
              <a:defRPr/>
            </a:pPr>
            <a:r>
              <a:rPr lang="en-GB" sz="1200" dirty="0">
                <a:solidFill>
                  <a:schemeClr val="tx1">
                    <a:lumMod val="65000"/>
                    <a:lumOff val="35000"/>
                  </a:schemeClr>
                </a:solidFill>
                <a:latin typeface="Calibri" panose="020F0502020204030204" pitchFamily="34" charset="0"/>
                <a:cs typeface="Calibri" panose="020F0502020204030204" pitchFamily="34" charset="0"/>
              </a:rPr>
              <a:t>Helps </a:t>
            </a:r>
            <a:r>
              <a:rPr lang="en-GB" sz="1200" u="sng" dirty="0">
                <a:solidFill>
                  <a:schemeClr val="tx1">
                    <a:lumMod val="65000"/>
                    <a:lumOff val="35000"/>
                  </a:schemeClr>
                </a:solidFill>
                <a:latin typeface="Calibri" panose="020F0502020204030204" pitchFamily="34" charset="0"/>
                <a:cs typeface="Calibri" panose="020F0502020204030204" pitchFamily="34" charset="0"/>
              </a:rPr>
              <a:t>mobilise resources</a:t>
            </a:r>
            <a:r>
              <a:rPr lang="en-GB" sz="1200" dirty="0">
                <a:solidFill>
                  <a:schemeClr val="tx1">
                    <a:lumMod val="65000"/>
                    <a:lumOff val="35000"/>
                  </a:schemeClr>
                </a:solidFill>
                <a:latin typeface="Calibri" panose="020F0502020204030204" pitchFamily="34" charset="0"/>
                <a:cs typeface="Calibri" panose="020F0502020204030204" pitchFamily="34" charset="0"/>
              </a:rPr>
              <a:t>, including non-RRDS members </a:t>
            </a:r>
          </a:p>
          <a:p>
            <a:pPr marL="139306" indent="-139306" defTabSz="742969">
              <a:spcAft>
                <a:spcPts val="300"/>
              </a:spcAft>
              <a:buFont typeface="Arial" panose="020B0604020202020204" pitchFamily="34" charset="0"/>
              <a:buChar char="•"/>
              <a:defRPr/>
            </a:pPr>
            <a:r>
              <a:rPr lang="en-GB" sz="1200" dirty="0">
                <a:solidFill>
                  <a:schemeClr val="tx1">
                    <a:lumMod val="65000"/>
                    <a:lumOff val="35000"/>
                  </a:schemeClr>
                </a:solidFill>
                <a:latin typeface="Calibri" panose="020F0502020204030204" pitchFamily="34" charset="0"/>
                <a:cs typeface="Calibri" panose="020F0502020204030204" pitchFamily="34" charset="0"/>
              </a:rPr>
              <a:t>Assesses the </a:t>
            </a:r>
            <a:r>
              <a:rPr lang="en-GB" sz="1200" u="sng" dirty="0">
                <a:solidFill>
                  <a:schemeClr val="tx1">
                    <a:lumMod val="65000"/>
                    <a:lumOff val="35000"/>
                  </a:schemeClr>
                </a:solidFill>
                <a:latin typeface="Calibri" panose="020F0502020204030204" pitchFamily="34" charset="0"/>
                <a:cs typeface="Calibri" panose="020F0502020204030204" pitchFamily="34" charset="0"/>
              </a:rPr>
              <a:t>quality and value </a:t>
            </a:r>
            <a:r>
              <a:rPr lang="en-GB" sz="1200" dirty="0">
                <a:solidFill>
                  <a:schemeClr val="tx1">
                    <a:lumMod val="65000"/>
                    <a:lumOff val="35000"/>
                  </a:schemeClr>
                </a:solidFill>
                <a:latin typeface="Calibri" panose="020F0502020204030204" pitchFamily="34" charset="0"/>
                <a:cs typeface="Calibri" panose="020F0502020204030204" pitchFamily="34" charset="0"/>
              </a:rPr>
              <a:t>of work for the industry  </a:t>
            </a:r>
          </a:p>
          <a:p>
            <a:pPr marL="139306" indent="-139306" defTabSz="742969">
              <a:spcAft>
                <a:spcPts val="300"/>
              </a:spcAft>
              <a:buFont typeface="Arial" panose="020B0604020202020204" pitchFamily="34" charset="0"/>
              <a:buChar char="•"/>
              <a:defRPr/>
            </a:pPr>
            <a:r>
              <a:rPr lang="en-GB" sz="1200" dirty="0">
                <a:solidFill>
                  <a:schemeClr val="tx1">
                    <a:lumMod val="65000"/>
                    <a:lumOff val="35000"/>
                  </a:schemeClr>
                </a:solidFill>
                <a:latin typeface="Calibri" panose="020F0502020204030204" pitchFamily="34" charset="0"/>
                <a:cs typeface="Calibri" panose="020F0502020204030204" pitchFamily="34" charset="0"/>
              </a:rPr>
              <a:t>Drives </a:t>
            </a:r>
            <a:r>
              <a:rPr lang="en-GB" sz="1200" u="sng" dirty="0">
                <a:solidFill>
                  <a:schemeClr val="tx1">
                    <a:lumMod val="65000"/>
                    <a:lumOff val="35000"/>
                  </a:schemeClr>
                </a:solidFill>
                <a:latin typeface="Calibri" panose="020F0502020204030204" pitchFamily="34" charset="0"/>
                <a:cs typeface="Calibri" panose="020F0502020204030204" pitchFamily="34" charset="0"/>
              </a:rPr>
              <a:t>communication and engagement </a:t>
            </a:r>
            <a:r>
              <a:rPr lang="en-GB" sz="1200" dirty="0">
                <a:solidFill>
                  <a:schemeClr val="tx1">
                    <a:lumMod val="65000"/>
                    <a:lumOff val="35000"/>
                  </a:schemeClr>
                </a:solidFill>
                <a:latin typeface="Calibri" panose="020F0502020204030204" pitchFamily="34" charset="0"/>
                <a:cs typeface="Calibri" panose="020F0502020204030204" pitchFamily="34" charset="0"/>
              </a:rPr>
              <a:t>across the financial firms</a:t>
            </a:r>
          </a:p>
        </p:txBody>
      </p:sp>
      <p:pic>
        <p:nvPicPr>
          <p:cNvPr id="25" name="Picture 24">
            <a:extLst>
              <a:ext uri="{FF2B5EF4-FFF2-40B4-BE49-F238E27FC236}">
                <a16:creationId xmlns:a16="http://schemas.microsoft.com/office/drawing/2014/main" id="{6BA8D170-393E-41A5-BC68-1A7CDD3AC45D}"/>
              </a:ext>
            </a:extLst>
          </p:cNvPr>
          <p:cNvPicPr>
            <a:picLocks noChangeAspect="1"/>
          </p:cNvPicPr>
          <p:nvPr/>
        </p:nvPicPr>
        <p:blipFill>
          <a:blip r:embed="rId8"/>
          <a:stretch>
            <a:fillRect/>
          </a:stretch>
        </p:blipFill>
        <p:spPr>
          <a:xfrm>
            <a:off x="8353892" y="4706845"/>
            <a:ext cx="2646321" cy="1538486"/>
          </a:xfrm>
          <a:prstGeom prst="rect">
            <a:avLst/>
          </a:prstGeom>
        </p:spPr>
      </p:pic>
      <p:sp>
        <p:nvSpPr>
          <p:cNvPr id="26" name="Rectangle 25">
            <a:extLst>
              <a:ext uri="{FF2B5EF4-FFF2-40B4-BE49-F238E27FC236}">
                <a16:creationId xmlns:a16="http://schemas.microsoft.com/office/drawing/2014/main" id="{C8145B2C-ECE6-48D3-AD01-07631FB458DC}"/>
              </a:ext>
            </a:extLst>
          </p:cNvPr>
          <p:cNvSpPr/>
          <p:nvPr/>
        </p:nvSpPr>
        <p:spPr>
          <a:xfrm>
            <a:off x="8974233" y="4484359"/>
            <a:ext cx="914400" cy="261610"/>
          </a:xfrm>
          <a:prstGeom prst="rect">
            <a:avLst/>
          </a:prstGeom>
        </p:spPr>
        <p:txBody>
          <a:bodyPr wrap="square">
            <a:spAutoFit/>
          </a:bodyPr>
          <a:lstStyle/>
          <a:p>
            <a:r>
              <a:rPr lang="en-GB" sz="1100" b="1">
                <a:solidFill>
                  <a:srgbClr val="053657"/>
                </a:solidFill>
                <a:cs typeface="Calibri" panose="020F0502020204030204" pitchFamily="34" charset="0"/>
                <a:hlinkClick r:id="rId9"/>
              </a:rPr>
              <a:t>Sandbox</a:t>
            </a:r>
            <a:r>
              <a:rPr lang="en-GB" sz="1100" b="1">
                <a:solidFill>
                  <a:srgbClr val="053657"/>
                </a:solidFill>
                <a:cs typeface="Calibri" panose="020F0502020204030204" pitchFamily="34" charset="0"/>
              </a:rPr>
              <a:t>?</a:t>
            </a:r>
            <a:endParaRPr lang="en-GB" sz="1050"/>
          </a:p>
        </p:txBody>
      </p:sp>
      <p:pic>
        <p:nvPicPr>
          <p:cNvPr id="2050" name="Picture 2" descr="ISDA | LinkedIn">
            <a:extLst>
              <a:ext uri="{FF2B5EF4-FFF2-40B4-BE49-F238E27FC236}">
                <a16:creationId xmlns:a16="http://schemas.microsoft.com/office/drawing/2014/main" id="{B81218FA-D5A5-4136-A3E0-1B353FCBBA5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98988" y="857991"/>
            <a:ext cx="989257" cy="9892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me">
            <a:extLst>
              <a:ext uri="{FF2B5EF4-FFF2-40B4-BE49-F238E27FC236}">
                <a16:creationId xmlns:a16="http://schemas.microsoft.com/office/drawing/2014/main" id="{2BD9CAF0-566F-4228-95F2-BE62061469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14259" y="1210578"/>
            <a:ext cx="785055" cy="50938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F504D30E-0421-4ABB-8FF2-6652C55F62A6}"/>
              </a:ext>
            </a:extLst>
          </p:cNvPr>
          <p:cNvPicPr>
            <a:picLocks noChangeAspect="1"/>
          </p:cNvPicPr>
          <p:nvPr/>
        </p:nvPicPr>
        <p:blipFill>
          <a:blip r:embed="rId12"/>
          <a:stretch>
            <a:fillRect/>
          </a:stretch>
        </p:blipFill>
        <p:spPr>
          <a:xfrm>
            <a:off x="8534767" y="1178895"/>
            <a:ext cx="896666" cy="448333"/>
          </a:xfrm>
          <a:prstGeom prst="rect">
            <a:avLst/>
          </a:prstGeom>
        </p:spPr>
      </p:pic>
      <p:pic>
        <p:nvPicPr>
          <p:cNvPr id="2056" name="Picture 8" descr="AFME (Association for Financial Markets in Europe) logo">
            <a:extLst>
              <a:ext uri="{FF2B5EF4-FFF2-40B4-BE49-F238E27FC236}">
                <a16:creationId xmlns:a16="http://schemas.microsoft.com/office/drawing/2014/main" id="{695CD122-3EF3-4BB5-9730-341DF5EA7FF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61917" y="972788"/>
            <a:ext cx="759661" cy="759661"/>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B634C656-98C6-470F-962E-E39F63BE220C}"/>
              </a:ext>
            </a:extLst>
          </p:cNvPr>
          <p:cNvSpPr txBox="1"/>
          <p:nvPr/>
        </p:nvSpPr>
        <p:spPr>
          <a:xfrm>
            <a:off x="6325182" y="881546"/>
            <a:ext cx="3908709" cy="276999"/>
          </a:xfrm>
          <a:prstGeom prst="rect">
            <a:avLst/>
          </a:prstGeom>
          <a:noFill/>
        </p:spPr>
        <p:txBody>
          <a:bodyPr wrap="square">
            <a:spAutoFit/>
          </a:bodyPr>
          <a:lstStyle>
            <a:defPPr>
              <a:defRPr lang="en-US"/>
            </a:defPPr>
            <a:lvl1pPr>
              <a:defRPr sz="1200" b="1">
                <a:solidFill>
                  <a:prstClr val="black"/>
                </a:solidFill>
                <a:latin typeface="+mj-lt"/>
                <a:cs typeface="Calibri" panose="020F0502020204030204" pitchFamily="34" charset="0"/>
              </a:defRPr>
            </a:lvl1pPr>
          </a:lstStyle>
          <a:p>
            <a:r>
              <a:rPr lang="en-GB" dirty="0"/>
              <a:t>Steering committee</a:t>
            </a:r>
          </a:p>
        </p:txBody>
      </p:sp>
      <p:sp>
        <p:nvSpPr>
          <p:cNvPr id="34" name="TextBox 33">
            <a:extLst>
              <a:ext uri="{FF2B5EF4-FFF2-40B4-BE49-F238E27FC236}">
                <a16:creationId xmlns:a16="http://schemas.microsoft.com/office/drawing/2014/main" id="{F35112DC-57BF-42BC-BB94-88D9ED5B2C68}"/>
              </a:ext>
            </a:extLst>
          </p:cNvPr>
          <p:cNvSpPr txBox="1"/>
          <p:nvPr/>
        </p:nvSpPr>
        <p:spPr>
          <a:xfrm>
            <a:off x="6379263" y="1661149"/>
            <a:ext cx="3908709" cy="461665"/>
          </a:xfrm>
          <a:prstGeom prst="rect">
            <a:avLst/>
          </a:prstGeom>
          <a:noFill/>
        </p:spPr>
        <p:txBody>
          <a:bodyPr wrap="square">
            <a:spAutoFit/>
          </a:bodyPr>
          <a:lstStyle/>
          <a:p>
            <a:r>
              <a:rPr lang="en-GB" sz="1200" b="1">
                <a:solidFill>
                  <a:prstClr val="black"/>
                </a:solidFill>
                <a:latin typeface="+mj-lt"/>
                <a:cs typeface="Calibri" panose="020F0502020204030204" pitchFamily="34" charset="0"/>
              </a:rPr>
              <a:t>Regulators </a:t>
            </a:r>
            <a:r>
              <a:rPr lang="en-GB" sz="1200" b="1">
                <a:solidFill>
                  <a:prstClr val="black"/>
                </a:solidFill>
                <a:latin typeface="+mj-lt"/>
                <a:cs typeface="Arial" panose="020B0604020202020204" pitchFamily="34" charset="0"/>
              </a:rPr>
              <a:t>ꟾ Financial Institutions ꟾ Market Infrastructure</a:t>
            </a:r>
            <a:r>
              <a:rPr lang="en-GB" sz="1200" b="1">
                <a:solidFill>
                  <a:prstClr val="black"/>
                </a:solidFill>
                <a:latin typeface="+mj-lt"/>
                <a:cs typeface="Calibri" panose="020F0502020204030204" pitchFamily="34" charset="0"/>
              </a:rPr>
              <a:t> </a:t>
            </a:r>
            <a:endParaRPr lang="en-GB" sz="1200">
              <a:latin typeface="+mj-lt"/>
            </a:endParaRPr>
          </a:p>
        </p:txBody>
      </p:sp>
      <p:sp>
        <p:nvSpPr>
          <p:cNvPr id="36" name="TextBox 35">
            <a:extLst>
              <a:ext uri="{FF2B5EF4-FFF2-40B4-BE49-F238E27FC236}">
                <a16:creationId xmlns:a16="http://schemas.microsoft.com/office/drawing/2014/main" id="{0492649C-5521-4633-B0D8-74C5CC1CEF74}"/>
              </a:ext>
            </a:extLst>
          </p:cNvPr>
          <p:cNvSpPr txBox="1"/>
          <p:nvPr/>
        </p:nvSpPr>
        <p:spPr>
          <a:xfrm>
            <a:off x="7091504" y="3270070"/>
            <a:ext cx="3908709" cy="461665"/>
          </a:xfrm>
          <a:prstGeom prst="rect">
            <a:avLst/>
          </a:prstGeom>
          <a:noFill/>
        </p:spPr>
        <p:txBody>
          <a:bodyPr wrap="square">
            <a:spAutoFit/>
          </a:bodyPr>
          <a:lstStyle/>
          <a:p>
            <a:r>
              <a:rPr lang="en-GB" sz="1200" b="1">
                <a:solidFill>
                  <a:prstClr val="black"/>
                </a:solidFill>
                <a:latin typeface="+mj-lt"/>
                <a:cs typeface="Arial" panose="020B0604020202020204" pitchFamily="34" charset="0"/>
              </a:rPr>
              <a:t>Financial Institutions ꟾ Market Infrastructure ꟾ Technology ꟾ Service providers</a:t>
            </a:r>
            <a:r>
              <a:rPr lang="en-GB" sz="1200" b="1">
                <a:solidFill>
                  <a:prstClr val="black"/>
                </a:solidFill>
                <a:latin typeface="+mj-lt"/>
                <a:cs typeface="Calibri" panose="020F0502020204030204" pitchFamily="34" charset="0"/>
              </a:rPr>
              <a:t> </a:t>
            </a:r>
            <a:endParaRPr lang="en-GB" sz="1200">
              <a:latin typeface="+mj-lt"/>
            </a:endParaRPr>
          </a:p>
        </p:txBody>
      </p:sp>
      <p:pic>
        <p:nvPicPr>
          <p:cNvPr id="37" name="Content Placeholder 4">
            <a:extLst>
              <a:ext uri="{FF2B5EF4-FFF2-40B4-BE49-F238E27FC236}">
                <a16:creationId xmlns:a16="http://schemas.microsoft.com/office/drawing/2014/main" id="{DE1B816B-7CF9-45BA-B038-87AD6C60AD25}"/>
              </a:ext>
            </a:extLst>
          </p:cNvPr>
          <p:cNvPicPr>
            <a:picLocks noChangeAspect="1"/>
          </p:cNvPicPr>
          <p:nvPr/>
        </p:nvPicPr>
        <p:blipFill>
          <a:blip r:embed="rId14"/>
          <a:stretch>
            <a:fillRect/>
          </a:stretch>
        </p:blipFill>
        <p:spPr>
          <a:xfrm>
            <a:off x="3224223" y="2381717"/>
            <a:ext cx="1086244" cy="443366"/>
          </a:xfrm>
          <a:prstGeom prst="rect">
            <a:avLst/>
          </a:prstGeom>
        </p:spPr>
      </p:pic>
      <p:pic>
        <p:nvPicPr>
          <p:cNvPr id="38" name="Picture 37">
            <a:extLst>
              <a:ext uri="{FF2B5EF4-FFF2-40B4-BE49-F238E27FC236}">
                <a16:creationId xmlns:a16="http://schemas.microsoft.com/office/drawing/2014/main" id="{376D0C6F-FBDC-4CD3-97C3-199FF405FE7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322564" y="3585832"/>
            <a:ext cx="1055298" cy="422998"/>
          </a:xfrm>
          <a:prstGeom prst="rect">
            <a:avLst/>
          </a:prstGeom>
          <a:ln>
            <a:noFill/>
          </a:ln>
        </p:spPr>
      </p:pic>
      <p:sp>
        <p:nvSpPr>
          <p:cNvPr id="2" name="Oval 1">
            <a:extLst>
              <a:ext uri="{FF2B5EF4-FFF2-40B4-BE49-F238E27FC236}">
                <a16:creationId xmlns:a16="http://schemas.microsoft.com/office/drawing/2014/main" id="{5709C5D1-3927-4225-A180-88A670A0915B}"/>
              </a:ext>
            </a:extLst>
          </p:cNvPr>
          <p:cNvSpPr/>
          <p:nvPr/>
        </p:nvSpPr>
        <p:spPr>
          <a:xfrm>
            <a:off x="4715807" y="2859124"/>
            <a:ext cx="2186884" cy="167555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FB75C1C-682C-47D1-A4AD-61FF8084078C}"/>
              </a:ext>
            </a:extLst>
          </p:cNvPr>
          <p:cNvSpPr txBox="1"/>
          <p:nvPr/>
        </p:nvSpPr>
        <p:spPr>
          <a:xfrm>
            <a:off x="9272687" y="3910870"/>
            <a:ext cx="377026" cy="369332"/>
          </a:xfrm>
          <a:prstGeom prst="rect">
            <a:avLst/>
          </a:prstGeom>
          <a:noFill/>
        </p:spPr>
        <p:txBody>
          <a:bodyPr wrap="none" rtlCol="0">
            <a:spAutoFit/>
          </a:bodyPr>
          <a:lstStyle/>
          <a:p>
            <a:r>
              <a:rPr lang="en-GB"/>
              <a:t>...</a:t>
            </a:r>
          </a:p>
        </p:txBody>
      </p:sp>
      <p:pic>
        <p:nvPicPr>
          <p:cNvPr id="8" name="Picture 2" descr="Goldman Sachs - Wikipedia">
            <a:extLst>
              <a:ext uri="{FF2B5EF4-FFF2-40B4-BE49-F238E27FC236}">
                <a16:creationId xmlns:a16="http://schemas.microsoft.com/office/drawing/2014/main" id="{6AD9C4CE-9328-496C-9B33-DBF191BC357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80415" y="3743032"/>
            <a:ext cx="612669" cy="6126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Lloyds Banking Group - Wikipedia">
            <a:extLst>
              <a:ext uri="{FF2B5EF4-FFF2-40B4-BE49-F238E27FC236}">
                <a16:creationId xmlns:a16="http://schemas.microsoft.com/office/drawing/2014/main" id="{377004AA-8D79-4B71-AF8F-A29624067FB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80058" y="3773237"/>
            <a:ext cx="491589" cy="5824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ompany-Logo-Credit-Suisse - Accutrainee">
            <a:extLst>
              <a:ext uri="{FF2B5EF4-FFF2-40B4-BE49-F238E27FC236}">
                <a16:creationId xmlns:a16="http://schemas.microsoft.com/office/drawing/2014/main" id="{5D22F2C5-747C-46E3-AFF5-0E5C468F7F9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408786" y="3721516"/>
            <a:ext cx="612669" cy="612669"/>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77D4481E-8CFA-4A7B-A1D9-DC658211FF67}"/>
              </a:ext>
            </a:extLst>
          </p:cNvPr>
          <p:cNvSpPr txBox="1"/>
          <p:nvPr/>
        </p:nvSpPr>
        <p:spPr>
          <a:xfrm>
            <a:off x="10593350" y="1093505"/>
            <a:ext cx="377026" cy="369332"/>
          </a:xfrm>
          <a:prstGeom prst="rect">
            <a:avLst/>
          </a:prstGeom>
          <a:noFill/>
        </p:spPr>
        <p:txBody>
          <a:bodyPr wrap="none" rtlCol="0">
            <a:spAutoFit/>
          </a:bodyPr>
          <a:lstStyle/>
          <a:p>
            <a:r>
              <a:rPr lang="en-GB"/>
              <a:t>...</a:t>
            </a:r>
          </a:p>
        </p:txBody>
      </p:sp>
      <p:sp>
        <p:nvSpPr>
          <p:cNvPr id="35" name="Rectangle 217">
            <a:extLst>
              <a:ext uri="{FF2B5EF4-FFF2-40B4-BE49-F238E27FC236}">
                <a16:creationId xmlns:a16="http://schemas.microsoft.com/office/drawing/2014/main" id="{0D180D95-2A3E-427B-9842-FA4A40E62AC4}"/>
              </a:ext>
            </a:extLst>
          </p:cNvPr>
          <p:cNvSpPr>
            <a:spLocks noChangeArrowheads="1"/>
          </p:cNvSpPr>
          <p:nvPr/>
        </p:nvSpPr>
        <p:spPr bwMode="auto">
          <a:xfrm>
            <a:off x="99396" y="6213598"/>
            <a:ext cx="11993207" cy="431800"/>
          </a:xfrm>
          <a:prstGeom prst="rect">
            <a:avLst/>
          </a:prstGeom>
          <a:solidFill>
            <a:srgbClr val="053657"/>
          </a:solidFill>
          <a:ln w="9525">
            <a:noFill/>
            <a:miter lim="800000"/>
            <a:headEnd/>
            <a:tailEnd/>
          </a:ln>
          <a:effectLst/>
        </p:spPr>
        <p:txBody>
          <a:bodyPr wrap="none" anchor="ctr"/>
          <a:lstStyle/>
          <a:p>
            <a:pPr lvl="0" algn="ctr" fontAlgn="base">
              <a:spcBef>
                <a:spcPct val="0"/>
              </a:spcBef>
              <a:spcAft>
                <a:spcPct val="0"/>
              </a:spcAft>
              <a:defRPr/>
            </a:pPr>
            <a:r>
              <a:rPr lang="en-GB" b="1" kern="0" dirty="0">
                <a:solidFill>
                  <a:srgbClr val="FFFFFF"/>
                </a:solidFill>
                <a:cs typeface="Arial" charset="0"/>
              </a:rPr>
              <a:t>This programme needs to be aligned to current books of work  with active regulatory participation</a:t>
            </a:r>
            <a:endParaRPr kumimoji="0" lang="en-GB" b="1" i="0" u="none" strike="noStrike" kern="0" cap="none" spc="0" normalizeH="0" baseline="0" noProof="0" dirty="0">
              <a:ln>
                <a:noFill/>
              </a:ln>
              <a:solidFill>
                <a:srgbClr val="FFFFFF"/>
              </a:solidFill>
              <a:effectLst/>
              <a:uLnTx/>
              <a:uFillTx/>
              <a:cs typeface="Arial" charset="0"/>
            </a:endParaRPr>
          </a:p>
        </p:txBody>
      </p:sp>
    </p:spTree>
    <p:extLst>
      <p:ext uri="{BB962C8B-B14F-4D97-AF65-F5344CB8AC3E}">
        <p14:creationId xmlns:p14="http://schemas.microsoft.com/office/powerpoint/2010/main" val="401244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par>
                                <p:cTn id="14" presetID="10" presetClass="entr" presetSubtype="0"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fade">
                                      <p:cBhvr>
                                        <p:cTn id="16" dur="500"/>
                                        <p:tgtEl>
                                          <p:spTgt spid="2052"/>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nodeType="withEffect">
                                  <p:stCondLst>
                                    <p:cond delay="0"/>
                                  </p:stCondLst>
                                  <p:childTnLst>
                                    <p:set>
                                      <p:cBhvr>
                                        <p:cTn id="21" dur="1" fill="hold">
                                          <p:stCondLst>
                                            <p:cond delay="0"/>
                                          </p:stCondLst>
                                        </p:cTn>
                                        <p:tgtEl>
                                          <p:spTgt spid="2056"/>
                                        </p:tgtEl>
                                        <p:attrNameLst>
                                          <p:attrName>style.visibility</p:attrName>
                                        </p:attrNameLst>
                                      </p:cBhvr>
                                      <p:to>
                                        <p:strVal val="visible"/>
                                      </p:to>
                                    </p:set>
                                    <p:animEffect transition="in" filter="fade">
                                      <p:cBhvr>
                                        <p:cTn id="22" dur="500"/>
                                        <p:tgtEl>
                                          <p:spTgt spid="205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par>
                                <p:cTn id="51" presetID="10" presetClass="entr" presetSubtype="0"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500"/>
                                        <p:tgtEl>
                                          <p:spTgt spid="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par>
                                <p:cTn id="66" presetID="10" presetClass="entr" presetSubtype="0" fill="hold"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childTnLst>
                                </p:cTn>
                              </p:par>
                              <p:par>
                                <p:cTn id="69" presetID="10" presetClass="entr" presetSubtype="0"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500"/>
                                        <p:tgtEl>
                                          <p:spTgt spid="9"/>
                                        </p:tgtEl>
                                      </p:cBhvr>
                                    </p:animEffect>
                                  </p:childTnLst>
                                </p:cTn>
                              </p:par>
                              <p:par>
                                <p:cTn id="72" presetID="10" presetClass="entr" presetSubtype="0" fill="hold"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500"/>
                                        <p:tgtEl>
                                          <p:spTgt spid="1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fade">
                                      <p:cBhvr>
                                        <p:cTn id="77" dur="500"/>
                                        <p:tgtEl>
                                          <p:spTgt spid="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par>
                                <p:cTn id="83" presetID="10" presetClass="entr" presetSubtype="0" fill="hold" nodeType="with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fade">
                                      <p:cBhvr>
                                        <p:cTn id="85" dur="500"/>
                                        <p:tgtEl>
                                          <p:spTgt spid="1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500"/>
                                        <p:tgtEl>
                                          <p:spTgt spid="20"/>
                                        </p:tgtEl>
                                      </p:cBhvr>
                                    </p:animEffect>
                                  </p:childTnLst>
                                </p:cTn>
                              </p:par>
                              <p:par>
                                <p:cTn id="89" presetID="10" presetClass="entr" presetSubtype="0" fill="hold" nodeType="with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500"/>
                                        <p:tgtEl>
                                          <p:spTgt spid="2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animBg="1"/>
      <p:bldP spid="17" grpId="0" animBg="1"/>
      <p:bldP spid="18" grpId="0" animBg="1"/>
      <p:bldP spid="20" grpId="0" animBg="1"/>
      <p:bldP spid="21" grpId="0" animBg="1"/>
      <p:bldP spid="22" grpId="0"/>
      <p:bldP spid="26" grpId="0"/>
      <p:bldP spid="33" grpId="0"/>
      <p:bldP spid="34" grpId="0"/>
      <p:bldP spid="36" grpId="0"/>
      <p:bldP spid="2" grpId="0" animBg="1"/>
      <p:bldP spid="6"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638954-6F8C-41AF-823D-BD891BF8E893}"/>
              </a:ext>
            </a:extLst>
          </p:cNvPr>
          <p:cNvSpPr>
            <a:spLocks noGrp="1"/>
          </p:cNvSpPr>
          <p:nvPr>
            <p:ph idx="1"/>
          </p:nvPr>
        </p:nvSpPr>
        <p:spPr>
          <a:xfrm>
            <a:off x="6540758" y="1882066"/>
            <a:ext cx="5479445" cy="4660050"/>
          </a:xfrm>
        </p:spPr>
        <p:txBody>
          <a:bodyPr vert="horz" lIns="91440" tIns="45720" rIns="91440" bIns="45720" rtlCol="0">
            <a:normAutofit/>
          </a:bodyPr>
          <a:lstStyle/>
          <a:p>
            <a:pPr>
              <a:spcBef>
                <a:spcPts val="1800"/>
              </a:spcBef>
              <a:spcAft>
                <a:spcPts val="1800"/>
              </a:spcAft>
            </a:pPr>
            <a:r>
              <a:rPr lang="en-GB" b="1" dirty="0"/>
              <a:t>Are the BoE and FCA able to formally observe the project? </a:t>
            </a:r>
          </a:p>
          <a:p>
            <a:pPr>
              <a:spcBef>
                <a:spcPts val="1800"/>
              </a:spcBef>
              <a:spcAft>
                <a:spcPts val="1800"/>
              </a:spcAft>
            </a:pPr>
            <a:r>
              <a:rPr lang="en-GB" b="1" dirty="0"/>
              <a:t>How will interaction with the EC / ESMA MRER project to ‘write the EMIR standards right’ </a:t>
            </a:r>
          </a:p>
          <a:p>
            <a:pPr>
              <a:spcBef>
                <a:spcPts val="1800"/>
              </a:spcBef>
              <a:spcAft>
                <a:spcPts val="1800"/>
              </a:spcAft>
            </a:pPr>
            <a:endParaRPr lang="en-GB" b="1" dirty="0"/>
          </a:p>
          <a:p>
            <a:pPr>
              <a:spcBef>
                <a:spcPts val="1800"/>
              </a:spcBef>
              <a:spcAft>
                <a:spcPts val="1800"/>
              </a:spcAft>
            </a:pPr>
            <a:r>
              <a:rPr lang="en-GB" b="1" dirty="0"/>
              <a:t>What is the approach to engage CFTC efforts?</a:t>
            </a:r>
          </a:p>
          <a:p>
            <a:pPr>
              <a:spcBef>
                <a:spcPts val="1800"/>
              </a:spcBef>
              <a:spcAft>
                <a:spcPts val="1800"/>
              </a:spcAft>
            </a:pPr>
            <a:endParaRPr lang="en-GB" b="1" dirty="0"/>
          </a:p>
        </p:txBody>
      </p:sp>
      <p:sp>
        <p:nvSpPr>
          <p:cNvPr id="3" name="Title 2">
            <a:extLst>
              <a:ext uri="{FF2B5EF4-FFF2-40B4-BE49-F238E27FC236}">
                <a16:creationId xmlns:a16="http://schemas.microsoft.com/office/drawing/2014/main" id="{06F222F8-0FD9-45D6-B933-C11A0A2D7DB0}"/>
              </a:ext>
            </a:extLst>
          </p:cNvPr>
          <p:cNvSpPr>
            <a:spLocks noGrp="1"/>
          </p:cNvSpPr>
          <p:nvPr>
            <p:ph type="title"/>
          </p:nvPr>
        </p:nvSpPr>
        <p:spPr/>
        <p:txBody>
          <a:bodyPr>
            <a:normAutofit/>
          </a:bodyPr>
          <a:lstStyle/>
          <a:p>
            <a:r>
              <a:rPr lang="en-GB" dirty="0"/>
              <a:t>Potential roadblock: regulatory engagement</a:t>
            </a:r>
          </a:p>
        </p:txBody>
      </p:sp>
      <p:pic>
        <p:nvPicPr>
          <p:cNvPr id="5122" name="Picture 2" descr="Observation - Highway Sign image">
            <a:extLst>
              <a:ext uri="{FF2B5EF4-FFF2-40B4-BE49-F238E27FC236}">
                <a16:creationId xmlns:a16="http://schemas.microsoft.com/office/drawing/2014/main" id="{5832D45E-8623-4B74-82CC-30E2FB47B4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1567871"/>
            <a:ext cx="6179328" cy="41144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2DACE45-171F-4F0E-8BA4-C27C0BCDB69D}"/>
              </a:ext>
            </a:extLst>
          </p:cNvPr>
          <p:cNvSpPr/>
          <p:nvPr/>
        </p:nvSpPr>
        <p:spPr>
          <a:xfrm>
            <a:off x="7749307" y="3529878"/>
            <a:ext cx="2743495" cy="830997"/>
          </a:xfrm>
          <a:prstGeom prst="rect">
            <a:avLst/>
          </a:prstGeom>
          <a:ln>
            <a:solidFill>
              <a:schemeClr val="tx2"/>
            </a:solidFill>
          </a:ln>
        </p:spPr>
        <p:txBody>
          <a:bodyPr wrap="square">
            <a:spAutoFit/>
          </a:bodyPr>
          <a:lstStyle/>
          <a:p>
            <a:pPr algn="ctr"/>
            <a:r>
              <a:rPr lang="en-GB" sz="1200" dirty="0">
                <a:solidFill>
                  <a:srgbClr val="002060"/>
                </a:solidFill>
              </a:rPr>
              <a:t>Machine Readable and Executable Reporting Requirements - Proof of Concept (</a:t>
            </a:r>
            <a:r>
              <a:rPr lang="en-GB" sz="1200" dirty="0" err="1">
                <a:solidFill>
                  <a:srgbClr val="002060"/>
                </a:solidFill>
              </a:rPr>
              <a:t>PoC</a:t>
            </a:r>
            <a:r>
              <a:rPr lang="en-GB" sz="1200" dirty="0">
                <a:solidFill>
                  <a:srgbClr val="002060"/>
                </a:solidFill>
              </a:rPr>
              <a:t>) for EMIR Refit</a:t>
            </a:r>
          </a:p>
        </p:txBody>
      </p:sp>
    </p:spTree>
    <p:extLst>
      <p:ext uri="{BB962C8B-B14F-4D97-AF65-F5344CB8AC3E}">
        <p14:creationId xmlns:p14="http://schemas.microsoft.com/office/powerpoint/2010/main" val="281525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E8B9F91-B1CD-4CD9-813D-9E5BB0205AF9}"/>
              </a:ext>
            </a:extLst>
          </p:cNvPr>
          <p:cNvGraphicFramePr>
            <a:graphicFrameLocks noGrp="1"/>
          </p:cNvGraphicFramePr>
          <p:nvPr>
            <p:ph idx="1"/>
          </p:nvPr>
        </p:nvGraphicFramePr>
        <p:xfrm>
          <a:off x="322553" y="1295931"/>
          <a:ext cx="5772149" cy="5125720"/>
        </p:xfrm>
        <a:graphic>
          <a:graphicData uri="http://schemas.openxmlformats.org/drawingml/2006/table">
            <a:tbl>
              <a:tblPr firstRow="1" bandRow="1">
                <a:tableStyleId>{5C22544A-7EE6-4342-B048-85BDC9FD1C3A}</a:tableStyleId>
              </a:tblPr>
              <a:tblGrid>
                <a:gridCol w="1345099">
                  <a:extLst>
                    <a:ext uri="{9D8B030D-6E8A-4147-A177-3AD203B41FA5}">
                      <a16:colId xmlns:a16="http://schemas.microsoft.com/office/drawing/2014/main" val="1564383223"/>
                    </a:ext>
                  </a:extLst>
                </a:gridCol>
                <a:gridCol w="2028548">
                  <a:extLst>
                    <a:ext uri="{9D8B030D-6E8A-4147-A177-3AD203B41FA5}">
                      <a16:colId xmlns:a16="http://schemas.microsoft.com/office/drawing/2014/main" val="4290166124"/>
                    </a:ext>
                  </a:extLst>
                </a:gridCol>
                <a:gridCol w="2398502">
                  <a:extLst>
                    <a:ext uri="{9D8B030D-6E8A-4147-A177-3AD203B41FA5}">
                      <a16:colId xmlns:a16="http://schemas.microsoft.com/office/drawing/2014/main" val="166658285"/>
                    </a:ext>
                  </a:extLst>
                </a:gridCol>
              </a:tblGrid>
              <a:tr h="0">
                <a:tc gridSpan="3">
                  <a:txBody>
                    <a:bodyPr/>
                    <a:lstStyle/>
                    <a:p>
                      <a:pPr algn="ctr"/>
                      <a:r>
                        <a:rPr lang="en-GB" sz="1200" dirty="0"/>
                        <a:t>Steps</a:t>
                      </a:r>
                    </a:p>
                  </a:txBody>
                  <a:tcPr/>
                </a:tc>
                <a:tc hMerge="1">
                  <a:txBody>
                    <a:bodyPr/>
                    <a:lstStyle/>
                    <a:p>
                      <a:endParaRPr lang="en-GB" sz="1200"/>
                    </a:p>
                  </a:txBody>
                  <a:tcPr/>
                </a:tc>
                <a:tc hMerge="1">
                  <a:txBody>
                    <a:bodyPr/>
                    <a:lstStyle/>
                    <a:p>
                      <a:endParaRPr lang="en-GB" sz="1200"/>
                    </a:p>
                  </a:txBody>
                  <a:tcPr/>
                </a:tc>
                <a:extLst>
                  <a:ext uri="{0D108BD9-81ED-4DB2-BD59-A6C34878D82A}">
                    <a16:rowId xmlns:a16="http://schemas.microsoft.com/office/drawing/2014/main" val="180396079"/>
                  </a:ext>
                </a:extLst>
              </a:tr>
              <a:tr h="370840">
                <a:tc>
                  <a:txBody>
                    <a:bodyPr/>
                    <a:lstStyle/>
                    <a:p>
                      <a:r>
                        <a:rPr lang="en-GB" sz="1200"/>
                        <a:t>Activity</a:t>
                      </a:r>
                    </a:p>
                  </a:txBody>
                  <a:tcPr/>
                </a:tc>
                <a:tc>
                  <a:txBody>
                    <a:bodyPr/>
                    <a:lstStyle/>
                    <a:p>
                      <a:r>
                        <a:rPr lang="en-GB" sz="1200"/>
                        <a:t>Start-up</a:t>
                      </a:r>
                    </a:p>
                  </a:txBody>
                  <a:tcPr/>
                </a:tc>
                <a:tc>
                  <a:txBody>
                    <a:bodyPr/>
                    <a:lstStyle/>
                    <a:p>
                      <a:r>
                        <a:rPr lang="en-GB" sz="1200"/>
                        <a:t>Sprint 1 Deliverable</a:t>
                      </a:r>
                    </a:p>
                  </a:txBody>
                  <a:tcPr/>
                </a:tc>
                <a:extLst>
                  <a:ext uri="{0D108BD9-81ED-4DB2-BD59-A6C34878D82A}">
                    <a16:rowId xmlns:a16="http://schemas.microsoft.com/office/drawing/2014/main" val="1826207367"/>
                  </a:ext>
                </a:extLst>
              </a:tr>
              <a:tr h="370840">
                <a:tc>
                  <a:txBody>
                    <a:bodyPr/>
                    <a:lstStyle/>
                    <a:p>
                      <a:r>
                        <a:rPr lang="en-GB" sz="1200" b="1"/>
                        <a:t>DRR tooling</a:t>
                      </a:r>
                    </a:p>
                  </a:txBody>
                  <a:tcPr/>
                </a:tc>
                <a:tc>
                  <a:txBody>
                    <a:bodyPr/>
                    <a:lstStyle/>
                    <a:p>
                      <a:r>
                        <a:rPr lang="en-GB" sz="1200"/>
                        <a:t>Select machine interpretable language</a:t>
                      </a:r>
                    </a:p>
                    <a:p>
                      <a:endParaRPr lang="en-GB" sz="1200"/>
                    </a:p>
                  </a:txBody>
                  <a:tcPr/>
                </a:tc>
                <a:tc>
                  <a:txBody>
                    <a:bodyPr/>
                    <a:lstStyle/>
                    <a:p>
                      <a:r>
                        <a:rPr lang="en-GB" sz="1200"/>
                        <a:t>Working platform</a:t>
                      </a:r>
                    </a:p>
                  </a:txBody>
                  <a:tcPr/>
                </a:tc>
                <a:extLst>
                  <a:ext uri="{0D108BD9-81ED-4DB2-BD59-A6C34878D82A}">
                    <a16:rowId xmlns:a16="http://schemas.microsoft.com/office/drawing/2014/main" val="804164462"/>
                  </a:ext>
                </a:extLst>
              </a:tr>
              <a:tr h="370840">
                <a:tc>
                  <a:txBody>
                    <a:bodyPr/>
                    <a:lstStyle/>
                    <a:p>
                      <a:r>
                        <a:rPr lang="en-GB" sz="1200" b="1"/>
                        <a:t>Disambiguation</a:t>
                      </a:r>
                    </a:p>
                  </a:txBody>
                  <a:tcPr/>
                </a:tc>
                <a:tc>
                  <a:txBody>
                    <a:bodyPr/>
                    <a:lstStyle/>
                    <a:p>
                      <a:r>
                        <a:rPr lang="en-GB" sz="1200" kern="1200">
                          <a:solidFill>
                            <a:schemeClr val="dk1"/>
                          </a:solidFill>
                          <a:latin typeface="+mn-lt"/>
                          <a:ea typeface="+mn-ea"/>
                          <a:cs typeface="+mn-cs"/>
                        </a:rPr>
                        <a:t>SBVR observation of business interpretation</a:t>
                      </a:r>
                    </a:p>
                  </a:txBody>
                  <a:tcPr/>
                </a:tc>
                <a:tc>
                  <a:txBody>
                    <a:bodyPr/>
                    <a:lstStyle/>
                    <a:p>
                      <a:r>
                        <a:rPr lang="en-GB" sz="1200" kern="1200" dirty="0">
                          <a:solidFill>
                            <a:schemeClr val="dk1"/>
                          </a:solidFill>
                          <a:latin typeface="+mn-lt"/>
                          <a:ea typeface="+mn-ea"/>
                          <a:cs typeface="+mn-cs"/>
                        </a:rPr>
                        <a:t>Disambiguating regulatory text and link regulatory text/glossary to CDM </a:t>
                      </a:r>
                    </a:p>
                  </a:txBody>
                  <a:tcPr/>
                </a:tc>
                <a:extLst>
                  <a:ext uri="{0D108BD9-81ED-4DB2-BD59-A6C34878D82A}">
                    <a16:rowId xmlns:a16="http://schemas.microsoft.com/office/drawing/2014/main" val="2805221373"/>
                  </a:ext>
                </a:extLst>
              </a:tr>
              <a:tr h="370840">
                <a:tc>
                  <a:txBody>
                    <a:bodyPr/>
                    <a:lstStyle/>
                    <a:p>
                      <a:r>
                        <a:rPr lang="en-GB" sz="1200" b="1"/>
                        <a:t>Modelling</a:t>
                      </a:r>
                    </a:p>
                  </a:txBody>
                  <a:tcPr/>
                </a:tc>
                <a:tc>
                  <a:txBody>
                    <a:bodyPr/>
                    <a:lstStyle/>
                    <a:p>
                      <a:r>
                        <a:rPr lang="en-GB" sz="1200" kern="1200" dirty="0">
                          <a:solidFill>
                            <a:schemeClr val="dk1"/>
                          </a:solidFill>
                          <a:latin typeface="+mn-lt"/>
                          <a:ea typeface="+mn-ea"/>
                          <a:cs typeface="+mn-cs"/>
                        </a:rPr>
                        <a:t>Define a working approach/ prioritization (e.g., reconciled fields)</a:t>
                      </a:r>
                    </a:p>
                  </a:txBody>
                  <a:tcPr/>
                </a:tc>
                <a:tc>
                  <a:txBody>
                    <a:bodyPr/>
                    <a:lstStyle/>
                    <a:p>
                      <a:r>
                        <a:rPr lang="en-GB" sz="1200" kern="1200" dirty="0">
                          <a:solidFill>
                            <a:schemeClr val="dk1"/>
                          </a:solidFill>
                          <a:latin typeface="+mn-lt"/>
                          <a:ea typeface="+mn-ea"/>
                          <a:cs typeface="+mn-cs"/>
                        </a:rPr>
                        <a:t>Model initial scope asset class best practices and publish first model </a:t>
                      </a:r>
                    </a:p>
                  </a:txBody>
                  <a:tcPr/>
                </a:tc>
                <a:extLst>
                  <a:ext uri="{0D108BD9-81ED-4DB2-BD59-A6C34878D82A}">
                    <a16:rowId xmlns:a16="http://schemas.microsoft.com/office/drawing/2014/main" val="1525463042"/>
                  </a:ext>
                </a:extLst>
              </a:tr>
              <a:tr h="370840">
                <a:tc>
                  <a:txBody>
                    <a:bodyPr/>
                    <a:lstStyle/>
                    <a:p>
                      <a:r>
                        <a:rPr lang="en-GB" sz="1200"/>
                        <a:t>Data quality </a:t>
                      </a:r>
                      <a:r>
                        <a:rPr lang="en-GB" sz="1200" b="1"/>
                        <a:t>testing</a:t>
                      </a:r>
                    </a:p>
                  </a:txBody>
                  <a:tcPr/>
                </a:tc>
                <a:tc>
                  <a:txBody>
                    <a:bodyPr/>
                    <a:lstStyle/>
                    <a:p>
                      <a:r>
                        <a:rPr lang="en-GB" sz="1200" dirty="0"/>
                        <a:t>Establish a test harness and </a:t>
                      </a:r>
                      <a:r>
                        <a:rPr lang="en-GB" sz="1200" kern="1200" dirty="0">
                          <a:solidFill>
                            <a:schemeClr val="dk1"/>
                          </a:solidFill>
                          <a:latin typeface="+mn-lt"/>
                          <a:ea typeface="+mn-ea"/>
                          <a:cs typeface="+mn-cs"/>
                        </a:rPr>
                        <a:t>data strategy &amp; paperwork</a:t>
                      </a:r>
                    </a:p>
                  </a:txBody>
                  <a:tcPr/>
                </a:tc>
                <a:tc>
                  <a:txBody>
                    <a:bodyPr/>
                    <a:lstStyle/>
                    <a:p>
                      <a:r>
                        <a:rPr lang="en-GB" sz="1200"/>
                        <a:t>Define method to produce test scenarios and compliant reports</a:t>
                      </a:r>
                    </a:p>
                  </a:txBody>
                  <a:tcPr/>
                </a:tc>
                <a:extLst>
                  <a:ext uri="{0D108BD9-81ED-4DB2-BD59-A6C34878D82A}">
                    <a16:rowId xmlns:a16="http://schemas.microsoft.com/office/drawing/2014/main" val="597447322"/>
                  </a:ext>
                </a:extLst>
              </a:tr>
              <a:tr h="370840">
                <a:tc>
                  <a:txBody>
                    <a:bodyPr/>
                    <a:lstStyle/>
                    <a:p>
                      <a:r>
                        <a:rPr lang="en-GB" sz="1200" b="1"/>
                        <a:t>Governance</a:t>
                      </a:r>
                      <a:r>
                        <a:rPr lang="en-GB" sz="1200"/>
                        <a:t> model</a:t>
                      </a:r>
                    </a:p>
                  </a:txBody>
                  <a:tcPr/>
                </a:tc>
                <a:tc>
                  <a:txBody>
                    <a:bodyPr/>
                    <a:lstStyle/>
                    <a:p>
                      <a:r>
                        <a:rPr lang="en-GB" sz="1200"/>
                        <a:t>Define governance model/ engagement with FCA/ BoE</a:t>
                      </a:r>
                    </a:p>
                  </a:txBody>
                  <a:tcPr/>
                </a:tc>
                <a:tc>
                  <a:txBody>
                    <a:bodyPr/>
                    <a:lstStyle/>
                    <a:p>
                      <a:r>
                        <a:rPr lang="en-GB" sz="1200"/>
                        <a:t>Hold initial </a:t>
                      </a:r>
                      <a:r>
                        <a:rPr lang="en-GB" sz="1200" err="1"/>
                        <a:t>SteerCo</a:t>
                      </a:r>
                      <a:r>
                        <a:rPr lang="en-GB" sz="1200"/>
                        <a:t> meetings</a:t>
                      </a:r>
                    </a:p>
                  </a:txBody>
                  <a:tcPr/>
                </a:tc>
                <a:extLst>
                  <a:ext uri="{0D108BD9-81ED-4DB2-BD59-A6C34878D82A}">
                    <a16:rowId xmlns:a16="http://schemas.microsoft.com/office/drawing/2014/main" val="267431428"/>
                  </a:ext>
                </a:extLst>
              </a:tr>
              <a:tr h="370840">
                <a:tc>
                  <a:txBody>
                    <a:bodyPr/>
                    <a:lstStyle/>
                    <a:p>
                      <a:r>
                        <a:rPr lang="en-GB" sz="1200" b="1"/>
                        <a:t>Engagement</a:t>
                      </a:r>
                    </a:p>
                  </a:txBody>
                  <a:tcPr/>
                </a:tc>
                <a:tc>
                  <a:txBody>
                    <a:bodyPr/>
                    <a:lstStyle/>
                    <a:p>
                      <a:r>
                        <a:rPr lang="en-GB" sz="1200"/>
                        <a:t>Define communication plan and engagement model with EU/ US</a:t>
                      </a:r>
                    </a:p>
                  </a:txBody>
                  <a:tcPr/>
                </a:tc>
                <a:tc>
                  <a:txBody>
                    <a:bodyPr/>
                    <a:lstStyle/>
                    <a:p>
                      <a:r>
                        <a:rPr lang="en-GB" sz="1200"/>
                        <a:t>Initial communications </a:t>
                      </a:r>
                    </a:p>
                  </a:txBody>
                  <a:tcPr/>
                </a:tc>
                <a:extLst>
                  <a:ext uri="{0D108BD9-81ED-4DB2-BD59-A6C34878D82A}">
                    <a16:rowId xmlns:a16="http://schemas.microsoft.com/office/drawing/2014/main" val="1418300797"/>
                  </a:ext>
                </a:extLst>
              </a:tr>
              <a:tr h="370840">
                <a:tc>
                  <a:txBody>
                    <a:bodyPr/>
                    <a:lstStyle/>
                    <a:p>
                      <a:r>
                        <a:rPr lang="en-GB" sz="1200" b="1"/>
                        <a:t>Project management</a:t>
                      </a:r>
                    </a:p>
                  </a:txBody>
                  <a:tcPr/>
                </a:tc>
                <a:tc>
                  <a:txBody>
                    <a:bodyPr/>
                    <a:lstStyle/>
                    <a:p>
                      <a:r>
                        <a:rPr lang="en-GB" sz="1200"/>
                        <a:t>Terms of Reference, Stakeholder management</a:t>
                      </a:r>
                    </a:p>
                  </a:txBody>
                  <a:tcPr/>
                </a:tc>
                <a:tc>
                  <a:txBody>
                    <a:bodyPr/>
                    <a:lstStyle/>
                    <a:p>
                      <a:r>
                        <a:rPr lang="en-GB" sz="1200" dirty="0"/>
                        <a:t>Agreements, Rules of the road</a:t>
                      </a:r>
                    </a:p>
                  </a:txBody>
                  <a:tcPr/>
                </a:tc>
                <a:extLst>
                  <a:ext uri="{0D108BD9-81ED-4DB2-BD59-A6C34878D82A}">
                    <a16:rowId xmlns:a16="http://schemas.microsoft.com/office/drawing/2014/main" val="2516409418"/>
                  </a:ext>
                </a:extLst>
              </a:tr>
            </a:tbl>
          </a:graphicData>
        </a:graphic>
      </p:graphicFrame>
      <p:sp>
        <p:nvSpPr>
          <p:cNvPr id="3" name="Title 2">
            <a:extLst>
              <a:ext uri="{FF2B5EF4-FFF2-40B4-BE49-F238E27FC236}">
                <a16:creationId xmlns:a16="http://schemas.microsoft.com/office/drawing/2014/main" id="{74708123-25A4-43FA-B3BA-BF364365342F}"/>
              </a:ext>
            </a:extLst>
          </p:cNvPr>
          <p:cNvSpPr>
            <a:spLocks noGrp="1"/>
          </p:cNvSpPr>
          <p:nvPr>
            <p:ph type="title"/>
          </p:nvPr>
        </p:nvSpPr>
        <p:spPr/>
        <p:txBody>
          <a:bodyPr/>
          <a:lstStyle/>
          <a:p>
            <a:r>
              <a:rPr lang="en-GB"/>
              <a:t>Project approach</a:t>
            </a:r>
          </a:p>
        </p:txBody>
      </p:sp>
      <p:sp>
        <p:nvSpPr>
          <p:cNvPr id="7" name="TextBox 6">
            <a:extLst>
              <a:ext uri="{FF2B5EF4-FFF2-40B4-BE49-F238E27FC236}">
                <a16:creationId xmlns:a16="http://schemas.microsoft.com/office/drawing/2014/main" id="{1F977F1C-8449-4D71-8562-78BB4410F99F}"/>
              </a:ext>
            </a:extLst>
          </p:cNvPr>
          <p:cNvSpPr txBox="1"/>
          <p:nvPr/>
        </p:nvSpPr>
        <p:spPr>
          <a:xfrm>
            <a:off x="3779000" y="911769"/>
            <a:ext cx="4698722" cy="400110"/>
          </a:xfrm>
          <a:prstGeom prst="rect">
            <a:avLst/>
          </a:prstGeom>
          <a:noFill/>
        </p:spPr>
        <p:txBody>
          <a:bodyPr wrap="none" rtlCol="0">
            <a:spAutoFit/>
          </a:bodyPr>
          <a:lstStyle/>
          <a:p>
            <a:r>
              <a:rPr lang="en-GB" sz="2000" b="1"/>
              <a:t>JWG RRDS UK OTC project approach</a:t>
            </a:r>
          </a:p>
        </p:txBody>
      </p:sp>
      <p:graphicFrame>
        <p:nvGraphicFramePr>
          <p:cNvPr id="2" name="Table 4">
            <a:extLst>
              <a:ext uri="{FF2B5EF4-FFF2-40B4-BE49-F238E27FC236}">
                <a16:creationId xmlns:a16="http://schemas.microsoft.com/office/drawing/2014/main" id="{18799852-8256-4216-AE1E-0B5E26459B2C}"/>
              </a:ext>
            </a:extLst>
          </p:cNvPr>
          <p:cNvGraphicFramePr>
            <a:graphicFrameLocks/>
          </p:cNvGraphicFramePr>
          <p:nvPr/>
        </p:nvGraphicFramePr>
        <p:xfrm>
          <a:off x="6097299" y="1298509"/>
          <a:ext cx="5523345" cy="5125720"/>
        </p:xfrm>
        <a:graphic>
          <a:graphicData uri="http://schemas.openxmlformats.org/drawingml/2006/table">
            <a:tbl>
              <a:tblPr firstRow="1" bandRow="1">
                <a:tableStyleId>{5C22544A-7EE6-4342-B048-85BDC9FD1C3A}</a:tableStyleId>
              </a:tblPr>
              <a:tblGrid>
                <a:gridCol w="1995055">
                  <a:extLst>
                    <a:ext uri="{9D8B030D-6E8A-4147-A177-3AD203B41FA5}">
                      <a16:colId xmlns:a16="http://schemas.microsoft.com/office/drawing/2014/main" val="202453319"/>
                    </a:ext>
                  </a:extLst>
                </a:gridCol>
                <a:gridCol w="1653309">
                  <a:extLst>
                    <a:ext uri="{9D8B030D-6E8A-4147-A177-3AD203B41FA5}">
                      <a16:colId xmlns:a16="http://schemas.microsoft.com/office/drawing/2014/main" val="1045315197"/>
                    </a:ext>
                  </a:extLst>
                </a:gridCol>
                <a:gridCol w="1874981">
                  <a:extLst>
                    <a:ext uri="{9D8B030D-6E8A-4147-A177-3AD203B41FA5}">
                      <a16:colId xmlns:a16="http://schemas.microsoft.com/office/drawing/2014/main" val="4178709788"/>
                    </a:ext>
                  </a:extLst>
                </a:gridCol>
              </a:tblGrid>
              <a:tr h="252369">
                <a:tc gridSpan="3">
                  <a:txBody>
                    <a:bodyPr/>
                    <a:lstStyle/>
                    <a:p>
                      <a:pPr algn="ctr"/>
                      <a:r>
                        <a:rPr lang="en-GB" sz="1200"/>
                        <a:t>Resources</a:t>
                      </a:r>
                    </a:p>
                  </a:txBody>
                  <a:tcPr/>
                </a:tc>
                <a:tc hMerge="1">
                  <a:txBody>
                    <a:bodyPr/>
                    <a:lstStyle/>
                    <a:p>
                      <a:endParaRPr lang="en-GB" sz="1200"/>
                    </a:p>
                  </a:txBody>
                  <a:tcPr/>
                </a:tc>
                <a:tc hMerge="1">
                  <a:txBody>
                    <a:bodyPr/>
                    <a:lstStyle/>
                    <a:p>
                      <a:endParaRPr lang="en-GB" sz="1200"/>
                    </a:p>
                  </a:txBody>
                  <a:tcPr/>
                </a:tc>
                <a:extLst>
                  <a:ext uri="{0D108BD9-81ED-4DB2-BD59-A6C34878D82A}">
                    <a16:rowId xmlns:a16="http://schemas.microsoft.com/office/drawing/2014/main" val="180396079"/>
                  </a:ext>
                </a:extLst>
              </a:tr>
              <a:tr h="370840">
                <a:tc>
                  <a:txBody>
                    <a:bodyPr/>
                    <a:lstStyle/>
                    <a:p>
                      <a:r>
                        <a:rPr lang="en-GB" sz="1200" b="1"/>
                        <a:t>Regulator</a:t>
                      </a:r>
                    </a:p>
                  </a:txBody>
                  <a:tcPr/>
                </a:tc>
                <a:tc>
                  <a:txBody>
                    <a:bodyPr/>
                    <a:lstStyle/>
                    <a:p>
                      <a:r>
                        <a:rPr lang="en-GB" sz="1200" b="1"/>
                        <a:t>Firms/ CCPs</a:t>
                      </a:r>
                    </a:p>
                  </a:txBody>
                  <a:tcPr/>
                </a:tc>
                <a:tc>
                  <a:txBody>
                    <a:bodyPr/>
                    <a:lstStyle/>
                    <a:p>
                      <a:r>
                        <a:rPr lang="en-GB" sz="1200" b="1"/>
                        <a:t>TR/ Tech</a:t>
                      </a:r>
                    </a:p>
                  </a:txBody>
                  <a:tcPr/>
                </a:tc>
                <a:extLst>
                  <a:ext uri="{0D108BD9-81ED-4DB2-BD59-A6C34878D82A}">
                    <a16:rowId xmlns:a16="http://schemas.microsoft.com/office/drawing/2014/main" val="1826207367"/>
                  </a:ext>
                </a:extLst>
              </a:tr>
              <a:tr h="370840">
                <a:tc>
                  <a:txBody>
                    <a:bodyPr/>
                    <a:lstStyle/>
                    <a:p>
                      <a:r>
                        <a:rPr lang="en-GB" sz="1200"/>
                        <a:t>RegTech team input</a:t>
                      </a:r>
                    </a:p>
                    <a:p>
                      <a:endParaRPr lang="en-GB" sz="1200"/>
                    </a:p>
                    <a:p>
                      <a:pPr lvl="0">
                        <a:buNone/>
                      </a:pPr>
                      <a:endParaRPr lang="en-GB" sz="1200"/>
                    </a:p>
                  </a:txBody>
                  <a:tcPr/>
                </a:tc>
                <a:tc>
                  <a:txBody>
                    <a:bodyPr/>
                    <a:lstStyle/>
                    <a:p>
                      <a:r>
                        <a:rPr lang="en-GB" sz="1200"/>
                        <a:t>Tech/ Data SMEs</a:t>
                      </a:r>
                    </a:p>
                  </a:txBody>
                  <a:tcPr/>
                </a:tc>
                <a:tc>
                  <a:txBody>
                    <a:bodyPr/>
                    <a:lstStyle/>
                    <a:p>
                      <a:r>
                        <a:rPr lang="en-GB" sz="1200"/>
                        <a:t>Data SMEs</a:t>
                      </a:r>
                    </a:p>
                  </a:txBody>
                  <a:tcPr/>
                </a:tc>
                <a:extLst>
                  <a:ext uri="{0D108BD9-81ED-4DB2-BD59-A6C34878D82A}">
                    <a16:rowId xmlns:a16="http://schemas.microsoft.com/office/drawing/2014/main" val="804164462"/>
                  </a:ext>
                </a:extLst>
              </a:tr>
              <a:tr h="370840">
                <a:tc>
                  <a:txBody>
                    <a:bodyPr/>
                    <a:lstStyle/>
                    <a:p>
                      <a:pPr lvl="0">
                        <a:buNone/>
                      </a:pPr>
                      <a:r>
                        <a:rPr lang="en-GB" sz="1200" dirty="0"/>
                        <a:t>Policy team</a:t>
                      </a:r>
                      <a:r>
                        <a:rPr lang="en-GB" sz="1200" baseline="0" dirty="0"/>
                        <a:t> input + </a:t>
                      </a:r>
                      <a:r>
                        <a:rPr lang="en-GB" sz="1200" kern="1200" dirty="0">
                          <a:solidFill>
                            <a:schemeClr val="dk1"/>
                          </a:solidFill>
                          <a:latin typeface="+mn-lt"/>
                          <a:ea typeface="+mn-ea"/>
                          <a:cs typeface="+mn-cs"/>
                        </a:rPr>
                        <a:t>Semantic SME (SBVR)</a:t>
                      </a:r>
                      <a:br>
                        <a:rPr lang="en-GB" sz="1200" dirty="0"/>
                      </a:br>
                      <a:endParaRPr lang="en-GB" sz="1200" dirty="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15528855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Policy team input</a:t>
                      </a:r>
                    </a:p>
                    <a:p>
                      <a:endParaRPr lang="en-GB" sz="1200"/>
                    </a:p>
                    <a:p>
                      <a:pPr lvl="0">
                        <a:buNone/>
                      </a:pPr>
                      <a:endParaRPr lang="en-GB" sz="1200"/>
                    </a:p>
                  </a:txBody>
                  <a:tcPr/>
                </a:tc>
                <a:tc>
                  <a:txBody>
                    <a:bodyPr/>
                    <a:lstStyle/>
                    <a:p>
                      <a:r>
                        <a:rPr lang="en-GB" sz="1200"/>
                        <a:t>Business SME / TAs</a:t>
                      </a:r>
                    </a:p>
                  </a:txBody>
                  <a:tcPr/>
                </a:tc>
                <a:tc>
                  <a:txBody>
                    <a:bodyPr/>
                    <a:lstStyle/>
                    <a:p>
                      <a:r>
                        <a:rPr lang="en-GB" sz="1200"/>
                        <a:t>Tech SMEs</a:t>
                      </a:r>
                    </a:p>
                  </a:txBody>
                  <a:tcPr/>
                </a:tc>
                <a:extLst>
                  <a:ext uri="{0D108BD9-81ED-4DB2-BD59-A6C34878D82A}">
                    <a16:rowId xmlns:a16="http://schemas.microsoft.com/office/drawing/2014/main" val="1525463042"/>
                  </a:ext>
                </a:extLst>
              </a:tr>
              <a:tr h="370840">
                <a:tc>
                  <a:txBody>
                    <a:bodyPr/>
                    <a:lstStyle/>
                    <a:p>
                      <a:r>
                        <a:rPr lang="en-GB" sz="1200"/>
                        <a:t>RegTech team input?</a:t>
                      </a:r>
                    </a:p>
                    <a:p>
                      <a:pPr lvl="0">
                        <a:buNone/>
                      </a:pPr>
                      <a:endParaRPr lang="en-GB" sz="1200"/>
                    </a:p>
                    <a:p>
                      <a:pPr lvl="0">
                        <a:buNone/>
                      </a:pPr>
                      <a:endParaRPr lang="en-GB" sz="1200"/>
                    </a:p>
                  </a:txBody>
                  <a:tcPr/>
                </a:tc>
                <a:tc>
                  <a:txBody>
                    <a:bodyPr/>
                    <a:lstStyle/>
                    <a:p>
                      <a:r>
                        <a:rPr lang="en-GB" sz="1200"/>
                        <a:t>Tech/ Ops</a:t>
                      </a:r>
                    </a:p>
                  </a:txBody>
                  <a:tcPr/>
                </a:tc>
                <a:tc>
                  <a:txBody>
                    <a:bodyPr/>
                    <a:lstStyle/>
                    <a:p>
                      <a:r>
                        <a:rPr lang="en-GB" sz="1200"/>
                        <a:t>Tech SMEs</a:t>
                      </a:r>
                    </a:p>
                  </a:txBody>
                  <a:tcPr/>
                </a:tc>
                <a:extLst>
                  <a:ext uri="{0D108BD9-81ED-4DB2-BD59-A6C34878D82A}">
                    <a16:rowId xmlns:a16="http://schemas.microsoft.com/office/drawing/2014/main" val="597447322"/>
                  </a:ext>
                </a:extLst>
              </a:tr>
              <a:tr h="370840">
                <a:tc>
                  <a:txBody>
                    <a:bodyPr/>
                    <a:lstStyle/>
                    <a:p>
                      <a:r>
                        <a:rPr lang="en-GB" sz="1200"/>
                        <a:t>RegTech team engagement</a:t>
                      </a:r>
                    </a:p>
                    <a:p>
                      <a:pPr lvl="0">
                        <a:buNone/>
                      </a:pPr>
                      <a:endParaRPr lang="en-GB" sz="1200"/>
                    </a:p>
                  </a:txBody>
                  <a:tcPr/>
                </a:tc>
                <a:tc>
                  <a:txBody>
                    <a:bodyPr/>
                    <a:lstStyle/>
                    <a:p>
                      <a:r>
                        <a:rPr lang="en-GB" sz="1200" err="1"/>
                        <a:t>SteerCo</a:t>
                      </a:r>
                      <a:endParaRPr lang="en-GB" sz="1200"/>
                    </a:p>
                  </a:txBody>
                  <a:tcPr/>
                </a:tc>
                <a:tc>
                  <a:txBody>
                    <a:bodyPr/>
                    <a:lstStyle/>
                    <a:p>
                      <a:r>
                        <a:rPr lang="en-GB" sz="1200"/>
                        <a:t>Observers</a:t>
                      </a:r>
                    </a:p>
                  </a:txBody>
                  <a:tcPr/>
                </a:tc>
                <a:extLst>
                  <a:ext uri="{0D108BD9-81ED-4DB2-BD59-A6C34878D82A}">
                    <a16:rowId xmlns:a16="http://schemas.microsoft.com/office/drawing/2014/main" val="267431428"/>
                  </a:ext>
                </a:extLst>
              </a:tr>
              <a:tr h="370840">
                <a:tc>
                  <a:txBody>
                    <a:bodyPr/>
                    <a:lstStyle/>
                    <a:p>
                      <a:r>
                        <a:rPr lang="en-GB" sz="1200"/>
                        <a:t>None</a:t>
                      </a:r>
                    </a:p>
                    <a:p>
                      <a:pPr lvl="0">
                        <a:buNone/>
                      </a:pPr>
                      <a:endParaRPr lang="en-GB" sz="1200"/>
                    </a:p>
                    <a:p>
                      <a:pPr lvl="0">
                        <a:buNone/>
                      </a:pPr>
                      <a:endParaRPr lang="en-GB" sz="1200"/>
                    </a:p>
                  </a:txBody>
                  <a:tcPr/>
                </a:tc>
                <a:tc>
                  <a:txBody>
                    <a:bodyPr/>
                    <a:lstStyle/>
                    <a:p>
                      <a:r>
                        <a:rPr lang="en-GB" sz="1200"/>
                        <a:t>JWG</a:t>
                      </a:r>
                    </a:p>
                  </a:txBody>
                  <a:tcPr/>
                </a:tc>
                <a:tc>
                  <a:txBody>
                    <a:bodyPr/>
                    <a:lstStyle/>
                    <a:p>
                      <a:r>
                        <a:rPr lang="en-GB" sz="1200"/>
                        <a:t>None</a:t>
                      </a:r>
                    </a:p>
                  </a:txBody>
                  <a:tcPr/>
                </a:tc>
                <a:extLst>
                  <a:ext uri="{0D108BD9-81ED-4DB2-BD59-A6C34878D82A}">
                    <a16:rowId xmlns:a16="http://schemas.microsoft.com/office/drawing/2014/main" val="1418300797"/>
                  </a:ext>
                </a:extLst>
              </a:tr>
              <a:tr h="370840">
                <a:tc>
                  <a:txBody>
                    <a:bodyPr/>
                    <a:lstStyle/>
                    <a:p>
                      <a:r>
                        <a:rPr lang="en-GB" sz="1200"/>
                        <a:t>None</a:t>
                      </a:r>
                    </a:p>
                    <a:p>
                      <a:pPr lvl="0">
                        <a:buNone/>
                      </a:pPr>
                      <a:endParaRPr lang="en-GB" sz="1200"/>
                    </a:p>
                    <a:p>
                      <a:pPr lvl="0">
                        <a:buNone/>
                      </a:pPr>
                      <a:endParaRPr lang="en-GB" sz="1200"/>
                    </a:p>
                  </a:txBody>
                  <a:tcPr/>
                </a:tc>
                <a:tc>
                  <a:txBody>
                    <a:bodyPr/>
                    <a:lstStyle/>
                    <a:p>
                      <a:r>
                        <a:rPr lang="en-GB" sz="1200"/>
                        <a:t>JWG</a:t>
                      </a:r>
                    </a:p>
                  </a:txBody>
                  <a:tcPr/>
                </a:tc>
                <a:tc>
                  <a:txBody>
                    <a:bodyPr/>
                    <a:lstStyle/>
                    <a:p>
                      <a:r>
                        <a:rPr lang="en-GB" sz="1200" dirty="0"/>
                        <a:t>None</a:t>
                      </a:r>
                    </a:p>
                  </a:txBody>
                  <a:tcPr/>
                </a:tc>
                <a:extLst>
                  <a:ext uri="{0D108BD9-81ED-4DB2-BD59-A6C34878D82A}">
                    <a16:rowId xmlns:a16="http://schemas.microsoft.com/office/drawing/2014/main" val="2516409418"/>
                  </a:ext>
                </a:extLst>
              </a:tr>
            </a:tbl>
          </a:graphicData>
        </a:graphic>
      </p:graphicFrame>
    </p:spTree>
    <p:extLst>
      <p:ext uri="{BB962C8B-B14F-4D97-AF65-F5344CB8AC3E}">
        <p14:creationId xmlns:p14="http://schemas.microsoft.com/office/powerpoint/2010/main" val="44556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DB212F-DA36-4850-9DEA-449E19F27B88}"/>
              </a:ext>
            </a:extLst>
          </p:cNvPr>
          <p:cNvSpPr>
            <a:spLocks noGrp="1"/>
          </p:cNvSpPr>
          <p:nvPr>
            <p:ph idx="1"/>
          </p:nvPr>
        </p:nvSpPr>
        <p:spPr/>
        <p:txBody>
          <a:bodyPr/>
          <a:lstStyle/>
          <a:p>
            <a:r>
              <a:rPr lang="en-GB" dirty="0"/>
              <a:t>Progress update</a:t>
            </a:r>
          </a:p>
          <a:p>
            <a:r>
              <a:rPr lang="en-GB" dirty="0"/>
              <a:t>Plan &amp; potential barriers</a:t>
            </a:r>
          </a:p>
          <a:p>
            <a:r>
              <a:rPr lang="en-GB" dirty="0"/>
              <a:t>Governance </a:t>
            </a:r>
          </a:p>
          <a:p>
            <a:r>
              <a:rPr lang="en-GB" dirty="0"/>
              <a:t>Business case</a:t>
            </a:r>
          </a:p>
          <a:p>
            <a:r>
              <a:rPr lang="en-GB" dirty="0"/>
              <a:t>Next steps</a:t>
            </a:r>
          </a:p>
        </p:txBody>
      </p:sp>
      <p:sp>
        <p:nvSpPr>
          <p:cNvPr id="3" name="Title 2">
            <a:extLst>
              <a:ext uri="{FF2B5EF4-FFF2-40B4-BE49-F238E27FC236}">
                <a16:creationId xmlns:a16="http://schemas.microsoft.com/office/drawing/2014/main" id="{3B371462-0B3E-4AC4-A503-F7CA2FFEF384}"/>
              </a:ext>
            </a:extLst>
          </p:cNvPr>
          <p:cNvSpPr>
            <a:spLocks noGrp="1"/>
          </p:cNvSpPr>
          <p:nvPr>
            <p:ph type="title"/>
          </p:nvPr>
        </p:nvSpPr>
        <p:spPr/>
        <p:txBody>
          <a:bodyPr/>
          <a:lstStyle/>
          <a:p>
            <a:r>
              <a:rPr lang="en-GB" dirty="0"/>
              <a:t>Agenda</a:t>
            </a:r>
          </a:p>
        </p:txBody>
      </p:sp>
      <p:sp>
        <p:nvSpPr>
          <p:cNvPr id="4" name="Rectangle 3">
            <a:extLst>
              <a:ext uri="{FF2B5EF4-FFF2-40B4-BE49-F238E27FC236}">
                <a16:creationId xmlns:a16="http://schemas.microsoft.com/office/drawing/2014/main" id="{3CC218FA-1028-48F8-BD35-859DBE821090}"/>
              </a:ext>
            </a:extLst>
          </p:cNvPr>
          <p:cNvSpPr/>
          <p:nvPr/>
        </p:nvSpPr>
        <p:spPr>
          <a:xfrm>
            <a:off x="182880" y="1686672"/>
            <a:ext cx="6928134" cy="417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22183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9945BAA-66DD-4C35-8FBA-B46F864FE0FE}"/>
              </a:ext>
            </a:extLst>
          </p:cNvPr>
          <p:cNvGraphicFramePr>
            <a:graphicFrameLocks noGrp="1"/>
          </p:cNvGraphicFramePr>
          <p:nvPr>
            <p:ph idx="1"/>
          </p:nvPr>
        </p:nvGraphicFramePr>
        <p:xfrm>
          <a:off x="182563" y="923925"/>
          <a:ext cx="11837984" cy="5582920"/>
        </p:xfrm>
        <a:graphic>
          <a:graphicData uri="http://schemas.openxmlformats.org/drawingml/2006/table">
            <a:tbl>
              <a:tblPr firstRow="1" bandRow="1">
                <a:tableStyleId>{5C22544A-7EE6-4342-B048-85BDC9FD1C3A}</a:tableStyleId>
              </a:tblPr>
              <a:tblGrid>
                <a:gridCol w="1117338">
                  <a:extLst>
                    <a:ext uri="{9D8B030D-6E8A-4147-A177-3AD203B41FA5}">
                      <a16:colId xmlns:a16="http://schemas.microsoft.com/office/drawing/2014/main" val="3990609154"/>
                    </a:ext>
                  </a:extLst>
                </a:gridCol>
                <a:gridCol w="3346752">
                  <a:extLst>
                    <a:ext uri="{9D8B030D-6E8A-4147-A177-3AD203B41FA5}">
                      <a16:colId xmlns:a16="http://schemas.microsoft.com/office/drawing/2014/main" val="4270900095"/>
                    </a:ext>
                  </a:extLst>
                </a:gridCol>
                <a:gridCol w="2890036">
                  <a:extLst>
                    <a:ext uri="{9D8B030D-6E8A-4147-A177-3AD203B41FA5}">
                      <a16:colId xmlns:a16="http://schemas.microsoft.com/office/drawing/2014/main" val="2765741290"/>
                    </a:ext>
                  </a:extLst>
                </a:gridCol>
                <a:gridCol w="2241929">
                  <a:extLst>
                    <a:ext uri="{9D8B030D-6E8A-4147-A177-3AD203B41FA5}">
                      <a16:colId xmlns:a16="http://schemas.microsoft.com/office/drawing/2014/main" val="3132799377"/>
                    </a:ext>
                  </a:extLst>
                </a:gridCol>
                <a:gridCol w="2241929">
                  <a:extLst>
                    <a:ext uri="{9D8B030D-6E8A-4147-A177-3AD203B41FA5}">
                      <a16:colId xmlns:a16="http://schemas.microsoft.com/office/drawing/2014/main" val="3769011475"/>
                    </a:ext>
                  </a:extLst>
                </a:gridCol>
              </a:tblGrid>
              <a:tr h="370840">
                <a:tc>
                  <a:txBody>
                    <a:bodyPr/>
                    <a:lstStyle/>
                    <a:p>
                      <a:r>
                        <a:rPr lang="en-GB" sz="1050" dirty="0"/>
                        <a:t>Role</a:t>
                      </a:r>
                    </a:p>
                  </a:txBody>
                  <a:tcPr/>
                </a:tc>
                <a:tc>
                  <a:txBody>
                    <a:bodyPr/>
                    <a:lstStyle/>
                    <a:p>
                      <a:r>
                        <a:rPr lang="en-GB" sz="1050" dirty="0"/>
                        <a:t>Responsibilities</a:t>
                      </a:r>
                    </a:p>
                  </a:txBody>
                  <a:tcPr/>
                </a:tc>
                <a:tc>
                  <a:txBody>
                    <a:bodyPr/>
                    <a:lstStyle/>
                    <a:p>
                      <a:r>
                        <a:rPr lang="en-GB" sz="1050" dirty="0"/>
                        <a:t>Assumptions</a:t>
                      </a:r>
                    </a:p>
                  </a:txBody>
                  <a:tcPr/>
                </a:tc>
                <a:tc>
                  <a:txBody>
                    <a:bodyPr/>
                    <a:lstStyle/>
                    <a:p>
                      <a:r>
                        <a:rPr lang="en-GB" sz="1050" dirty="0"/>
                        <a:t>Sources</a:t>
                      </a:r>
                    </a:p>
                  </a:txBody>
                  <a:tcPr/>
                </a:tc>
                <a:tc>
                  <a:txBody>
                    <a:bodyPr/>
                    <a:lstStyle/>
                    <a:p>
                      <a:r>
                        <a:rPr lang="en-GB" sz="1050" dirty="0"/>
                        <a:t>Funding</a:t>
                      </a:r>
                    </a:p>
                  </a:txBody>
                  <a:tcPr/>
                </a:tc>
                <a:extLst>
                  <a:ext uri="{0D108BD9-81ED-4DB2-BD59-A6C34878D82A}">
                    <a16:rowId xmlns:a16="http://schemas.microsoft.com/office/drawing/2014/main" val="75317321"/>
                  </a:ext>
                </a:extLst>
              </a:tr>
              <a:tr h="370840">
                <a:tc>
                  <a:txBody>
                    <a:bodyPr/>
                    <a:lstStyle/>
                    <a:p>
                      <a:r>
                        <a:rPr lang="en-GB" sz="1050" dirty="0"/>
                        <a:t>Governance</a:t>
                      </a:r>
                    </a:p>
                  </a:txBody>
                  <a:tcPr/>
                </a:tc>
                <a:tc>
                  <a:txBody>
                    <a:bodyPr/>
                    <a:lstStyle/>
                    <a:p>
                      <a:pPr marL="285750" indent="-285750">
                        <a:buFont typeface="Arial" panose="020B0604020202020204" pitchFamily="34" charset="0"/>
                        <a:buChar char="•"/>
                      </a:pPr>
                      <a:r>
                        <a:rPr lang="en-GB" sz="1050" dirty="0"/>
                        <a:t>Agenda</a:t>
                      </a:r>
                    </a:p>
                    <a:p>
                      <a:pPr marL="285750" indent="-285750">
                        <a:buFont typeface="Arial" panose="020B0604020202020204" pitchFamily="34" charset="0"/>
                        <a:buChar char="•"/>
                      </a:pPr>
                      <a:r>
                        <a:rPr lang="en-GB" sz="1050" dirty="0"/>
                        <a:t>Deliverable review/ release approval</a:t>
                      </a:r>
                    </a:p>
                    <a:p>
                      <a:pPr marL="285750" indent="-285750">
                        <a:buFont typeface="Arial" panose="020B0604020202020204" pitchFamily="34" charset="0"/>
                        <a:buChar char="•"/>
                      </a:pPr>
                      <a:r>
                        <a:rPr lang="en-GB" sz="1050" dirty="0"/>
                        <a:t>Programme oversight</a:t>
                      </a:r>
                    </a:p>
                  </a:txBody>
                  <a:tcPr/>
                </a:tc>
                <a:tc>
                  <a:txBody>
                    <a:bodyPr/>
                    <a:lstStyle/>
                    <a:p>
                      <a:pPr marL="285750" indent="-285750">
                        <a:buFont typeface="Arial" panose="020B0604020202020204" pitchFamily="34" charset="0"/>
                        <a:buChar char="•"/>
                      </a:pPr>
                      <a:r>
                        <a:rPr lang="en-GB" sz="1050" dirty="0"/>
                        <a:t>Chaired according to current ISDA reporting framework</a:t>
                      </a:r>
                    </a:p>
                  </a:txBody>
                  <a:tcPr/>
                </a:tc>
                <a:tc>
                  <a:txBody>
                    <a:bodyPr/>
                    <a:lstStyle/>
                    <a:p>
                      <a:r>
                        <a:rPr lang="en-GB" sz="1050" dirty="0"/>
                        <a:t>ISDA, FIA, et al</a:t>
                      </a:r>
                    </a:p>
                  </a:txBody>
                  <a:tcPr/>
                </a:tc>
                <a:tc>
                  <a:txBody>
                    <a:bodyPr/>
                    <a:lstStyle/>
                    <a:p>
                      <a:r>
                        <a:rPr lang="en-GB" sz="1050" dirty="0"/>
                        <a:t>Trade Associations</a:t>
                      </a:r>
                    </a:p>
                  </a:txBody>
                  <a:tcPr/>
                </a:tc>
                <a:extLst>
                  <a:ext uri="{0D108BD9-81ED-4DB2-BD59-A6C34878D82A}">
                    <a16:rowId xmlns:a16="http://schemas.microsoft.com/office/drawing/2014/main" val="1860364306"/>
                  </a:ext>
                </a:extLst>
              </a:tr>
              <a:tr h="370840">
                <a:tc>
                  <a:txBody>
                    <a:bodyPr/>
                    <a:lstStyle/>
                    <a:p>
                      <a:r>
                        <a:rPr lang="en-GB" sz="1050" dirty="0"/>
                        <a:t>Product SMEs</a:t>
                      </a:r>
                    </a:p>
                  </a:txBody>
                  <a:tcPr/>
                </a:tc>
                <a:tc>
                  <a:txBody>
                    <a:bodyPr/>
                    <a:lstStyle/>
                    <a:p>
                      <a:pPr marL="285750" indent="-285750">
                        <a:buFont typeface="Arial" panose="020B0604020202020204" pitchFamily="34" charset="0"/>
                        <a:buChar char="•"/>
                      </a:pPr>
                      <a:r>
                        <a:rPr lang="en-GB" sz="1050" dirty="0"/>
                        <a:t>Development of agreed data requirements / definitions &amp; test cases </a:t>
                      </a:r>
                    </a:p>
                    <a:p>
                      <a:pPr marL="285750" indent="-285750">
                        <a:buFont typeface="Arial" panose="020B0604020202020204" pitchFamily="34" charset="0"/>
                        <a:buChar char="•"/>
                      </a:pPr>
                      <a:r>
                        <a:rPr lang="en-GB" sz="1050" dirty="0"/>
                        <a:t>Resolving open issues in a collaborative manner</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t>One SME will act as the sprint lead and be responsible for the schedule and organising meetings &amp; workshops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t>Regulator support required</a:t>
                      </a:r>
                    </a:p>
                  </a:txBody>
                  <a:tcPr/>
                </a:tc>
                <a:tc>
                  <a:txBody>
                    <a:bodyPr/>
                    <a:lstStyle/>
                    <a:p>
                      <a:r>
                        <a:rPr lang="en-GB" sz="1050" dirty="0"/>
                        <a:t>Firms + Tech vendors + Infrastructure</a:t>
                      </a:r>
                    </a:p>
                    <a:p>
                      <a:endParaRPr lang="en-GB" sz="1050" dirty="0"/>
                    </a:p>
                    <a:p>
                      <a:r>
                        <a:rPr lang="en-GB" sz="1050" dirty="0"/>
                        <a:t>SBVR expert + Regulators</a:t>
                      </a:r>
                    </a:p>
                  </a:txBody>
                  <a:tcPr/>
                </a:tc>
                <a:tc>
                  <a:txBody>
                    <a:bodyPr/>
                    <a:lstStyle/>
                    <a:p>
                      <a:r>
                        <a:rPr lang="en-GB" sz="1050" dirty="0"/>
                        <a:t>Firms/ vendors/ infrastructure</a:t>
                      </a:r>
                    </a:p>
                  </a:txBody>
                  <a:tcPr/>
                </a:tc>
                <a:extLst>
                  <a:ext uri="{0D108BD9-81ED-4DB2-BD59-A6C34878D82A}">
                    <a16:rowId xmlns:a16="http://schemas.microsoft.com/office/drawing/2014/main" val="3897302180"/>
                  </a:ext>
                </a:extLst>
              </a:tr>
              <a:tr h="370840">
                <a:tc>
                  <a:txBody>
                    <a:bodyPr/>
                    <a:lstStyle/>
                    <a:p>
                      <a:r>
                        <a:rPr lang="en-GB" sz="1050" dirty="0"/>
                        <a:t>Project manager</a:t>
                      </a:r>
                    </a:p>
                  </a:txBody>
                  <a:tcPr/>
                </a:tc>
                <a:tc>
                  <a:txBody>
                    <a:bodyPr/>
                    <a:lstStyle/>
                    <a:p>
                      <a:pPr marL="285750" indent="-285750">
                        <a:buFont typeface="Arial" panose="020B0604020202020204" pitchFamily="34" charset="0"/>
                        <a:buChar char="•"/>
                      </a:pPr>
                      <a:r>
                        <a:rPr lang="en-GB" sz="1050" dirty="0"/>
                        <a:t>Develop and oversee sprint methodology</a:t>
                      </a:r>
                    </a:p>
                    <a:p>
                      <a:pPr marL="285750" indent="-285750">
                        <a:buFont typeface="Arial" panose="020B0604020202020204" pitchFamily="34" charset="0"/>
                        <a:buChar char="•"/>
                      </a:pPr>
                      <a:r>
                        <a:rPr lang="en-GB" sz="1050" dirty="0"/>
                        <a:t>Deliverable QA</a:t>
                      </a:r>
                    </a:p>
                    <a:p>
                      <a:pPr marL="285750" indent="-285750">
                        <a:buFont typeface="Arial" panose="020B0604020202020204" pitchFamily="34" charset="0"/>
                        <a:buChar char="•"/>
                      </a:pPr>
                      <a:r>
                        <a:rPr lang="en-GB" sz="1050" dirty="0"/>
                        <a:t>Issue management</a:t>
                      </a:r>
                    </a:p>
                  </a:txBody>
                  <a:tcPr/>
                </a:tc>
                <a:tc>
                  <a:txBody>
                    <a:bodyPr/>
                    <a:lstStyle/>
                    <a:p>
                      <a:pPr marL="171450" indent="-171450">
                        <a:buFont typeface="Arial" panose="020B0604020202020204" pitchFamily="34" charset="0"/>
                        <a:buChar char="•"/>
                      </a:pPr>
                      <a:r>
                        <a:rPr lang="en-GB" sz="1050" dirty="0"/>
                        <a:t>Wide domain expertise required</a:t>
                      </a:r>
                    </a:p>
                    <a:p>
                      <a:pPr marL="171450" indent="-171450">
                        <a:buFont typeface="Arial" panose="020B0604020202020204" pitchFamily="34" charset="0"/>
                        <a:buChar char="•"/>
                      </a:pPr>
                      <a:r>
                        <a:rPr lang="en-GB" sz="1050" dirty="0"/>
                        <a:t>Part time</a:t>
                      </a:r>
                    </a:p>
                  </a:txBody>
                  <a:tcPr/>
                </a:tc>
                <a:tc>
                  <a:txBody>
                    <a:bodyPr/>
                    <a:lstStyle/>
                    <a:p>
                      <a:r>
                        <a:rPr lang="en-GB" sz="1050" dirty="0"/>
                        <a:t>Consultancy</a:t>
                      </a:r>
                    </a:p>
                  </a:txBody>
                  <a:tcPr/>
                </a:tc>
                <a:tc>
                  <a:txBody>
                    <a:bodyPr/>
                    <a:lstStyle/>
                    <a:p>
                      <a:r>
                        <a:rPr lang="en-GB" sz="1050" b="1" dirty="0"/>
                        <a:t>Project fees</a:t>
                      </a:r>
                    </a:p>
                  </a:txBody>
                  <a:tcPr/>
                </a:tc>
                <a:extLst>
                  <a:ext uri="{0D108BD9-81ED-4DB2-BD59-A6C34878D82A}">
                    <a16:rowId xmlns:a16="http://schemas.microsoft.com/office/drawing/2014/main" val="286040687"/>
                  </a:ext>
                </a:extLst>
              </a:tr>
              <a:tr h="370840">
                <a:tc>
                  <a:txBody>
                    <a:bodyPr/>
                    <a:lstStyle/>
                    <a:p>
                      <a:r>
                        <a:rPr lang="en-GB" sz="1050" dirty="0"/>
                        <a:t>Project BA</a:t>
                      </a:r>
                    </a:p>
                  </a:txBody>
                  <a:tcPr/>
                </a:tc>
                <a:tc>
                  <a:txBody>
                    <a:bodyPr/>
                    <a:lstStyle/>
                    <a:p>
                      <a:pPr marL="285750" indent="-285750">
                        <a:buFont typeface="Arial" panose="020B0604020202020204" pitchFamily="34" charset="0"/>
                        <a:buChar char="•"/>
                      </a:pPr>
                      <a:r>
                        <a:rPr lang="en-GB" sz="1050" dirty="0"/>
                        <a:t>Document sprint on CDM tool</a:t>
                      </a:r>
                    </a:p>
                    <a:p>
                      <a:pPr marL="285750" indent="-285750">
                        <a:buFont typeface="Arial" panose="020B0604020202020204" pitchFamily="34" charset="0"/>
                        <a:buChar char="•"/>
                      </a:pPr>
                      <a:r>
                        <a:rPr lang="en-GB" sz="1050" dirty="0"/>
                        <a:t>Ensure quality across sprints </a:t>
                      </a:r>
                    </a:p>
                    <a:p>
                      <a:pPr marL="285750" indent="-285750">
                        <a:buFont typeface="Arial" panose="020B0604020202020204" pitchFamily="34" charset="0"/>
                        <a:buChar char="•"/>
                      </a:pPr>
                      <a:r>
                        <a:rPr lang="en-GB" sz="1050" dirty="0"/>
                        <a:t>Completes deliverables</a:t>
                      </a:r>
                    </a:p>
                    <a:p>
                      <a:pPr marL="285750" indent="-285750">
                        <a:buFont typeface="Arial" panose="020B0604020202020204" pitchFamily="34" charset="0"/>
                        <a:buChar char="•"/>
                      </a:pPr>
                      <a:r>
                        <a:rPr lang="en-GB" sz="1050" dirty="0"/>
                        <a:t>Peer reviews  </a:t>
                      </a:r>
                    </a:p>
                  </a:txBody>
                  <a:tcPr/>
                </a:tc>
                <a:tc>
                  <a:txBody>
                    <a:bodyPr/>
                    <a:lstStyle/>
                    <a:p>
                      <a:pPr marL="171450" indent="-171450">
                        <a:buFont typeface="Arial" panose="020B0604020202020204" pitchFamily="34" charset="0"/>
                        <a:buChar char="•"/>
                      </a:pPr>
                      <a:r>
                        <a:rPr lang="en-GB" sz="1050" dirty="0"/>
                        <a:t>Some domain expertise required</a:t>
                      </a:r>
                    </a:p>
                    <a:p>
                      <a:pPr marL="171450" indent="-171450">
                        <a:buFont typeface="Arial" panose="020B0604020202020204" pitchFamily="34" charset="0"/>
                        <a:buChar char="•"/>
                      </a:pPr>
                      <a:r>
                        <a:rPr lang="en-GB" sz="1050" dirty="0"/>
                        <a:t>Knowledge of Common Domain Model preferred</a:t>
                      </a:r>
                    </a:p>
                    <a:p>
                      <a:pPr marL="171450" indent="-171450">
                        <a:buFont typeface="Arial" panose="020B0604020202020204" pitchFamily="34" charset="0"/>
                        <a:buChar char="•"/>
                      </a:pPr>
                      <a:r>
                        <a:rPr lang="en-GB" sz="1050" dirty="0"/>
                        <a:t>Mostly full time</a:t>
                      </a:r>
                    </a:p>
                  </a:txBody>
                  <a:tcPr/>
                </a:tc>
                <a:tc>
                  <a:txBody>
                    <a:bodyPr/>
                    <a:lstStyle/>
                    <a:p>
                      <a:r>
                        <a:rPr lang="en-GB" sz="1050" dirty="0"/>
                        <a:t>Consultancy/ Vendor</a:t>
                      </a:r>
                    </a:p>
                  </a:txBody>
                  <a:tcPr/>
                </a:tc>
                <a:tc>
                  <a:txBody>
                    <a:bodyPr/>
                    <a:lstStyle/>
                    <a:p>
                      <a:r>
                        <a:rPr lang="en-GB" sz="1050" b="1" dirty="0"/>
                        <a:t>Project fee</a:t>
                      </a:r>
                    </a:p>
                  </a:txBody>
                  <a:tcPr/>
                </a:tc>
                <a:extLst>
                  <a:ext uri="{0D108BD9-81ED-4DB2-BD59-A6C34878D82A}">
                    <a16:rowId xmlns:a16="http://schemas.microsoft.com/office/drawing/2014/main" val="3095019247"/>
                  </a:ext>
                </a:extLst>
              </a:tr>
              <a:tr h="370840">
                <a:tc>
                  <a:txBody>
                    <a:bodyPr/>
                    <a:lstStyle/>
                    <a:p>
                      <a:r>
                        <a:rPr lang="en-GB" sz="1050" dirty="0"/>
                        <a:t>Semantic BA</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t>Sits in on Product SME sprints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t>Disambiguates rule book &amp; builds glossary</a:t>
                      </a:r>
                    </a:p>
                  </a:txBody>
                  <a:tcPr/>
                </a:tc>
                <a:tc>
                  <a:txBody>
                    <a:bodyPr/>
                    <a:lstStyle/>
                    <a:p>
                      <a:pPr marL="171450" indent="-171450">
                        <a:buFont typeface="Arial" panose="020B0604020202020204" pitchFamily="34" charset="0"/>
                        <a:buChar char="•"/>
                      </a:pPr>
                      <a:endParaRPr lang="en-GB" sz="1050" dirty="0"/>
                    </a:p>
                  </a:txBody>
                  <a:tcPr/>
                </a:tc>
                <a:tc>
                  <a:txBody>
                    <a:bodyPr/>
                    <a:lstStyle/>
                    <a:p>
                      <a:r>
                        <a:rPr lang="en-GB" sz="1050" dirty="0"/>
                        <a:t>Consultancy/ Vendor</a:t>
                      </a:r>
                    </a:p>
                  </a:txBody>
                  <a:tcPr/>
                </a:tc>
                <a:tc>
                  <a:txBody>
                    <a:bodyPr/>
                    <a:lstStyle/>
                    <a:p>
                      <a:r>
                        <a:rPr lang="en-GB" sz="1050" dirty="0"/>
                        <a:t>TBD?</a:t>
                      </a:r>
                    </a:p>
                  </a:txBody>
                  <a:tcPr/>
                </a:tc>
                <a:extLst>
                  <a:ext uri="{0D108BD9-81ED-4DB2-BD59-A6C34878D82A}">
                    <a16:rowId xmlns:a16="http://schemas.microsoft.com/office/drawing/2014/main" val="3089343395"/>
                  </a:ext>
                </a:extLst>
              </a:tr>
              <a:tr h="370840">
                <a:tc>
                  <a:txBody>
                    <a:bodyPr/>
                    <a:lstStyle/>
                    <a:p>
                      <a:r>
                        <a:rPr lang="en-GB" sz="1050" dirty="0"/>
                        <a:t>Software tooling</a:t>
                      </a:r>
                    </a:p>
                  </a:txBody>
                  <a:tcPr/>
                </a:tc>
                <a:tc>
                  <a:txBody>
                    <a:bodyPr/>
                    <a:lstStyle/>
                    <a:p>
                      <a:pPr marL="285750" indent="-285750">
                        <a:buFont typeface="Arial" panose="020B0604020202020204" pitchFamily="34" charset="0"/>
                        <a:buChar char="•"/>
                      </a:pPr>
                      <a:r>
                        <a:rPr lang="en-GB" sz="1050" dirty="0"/>
                        <a:t>Provide technical support to sprints </a:t>
                      </a:r>
                    </a:p>
                    <a:p>
                      <a:pPr marL="285750" indent="-285750">
                        <a:buFont typeface="Arial" panose="020B0604020202020204" pitchFamily="34" charset="0"/>
                        <a:buChar char="•"/>
                      </a:pPr>
                      <a:r>
                        <a:rPr lang="en-GB" sz="1050" dirty="0"/>
                        <a:t>Supports completion of final deliverables, both in terms of CDM update and Word / PowerPoint documents</a:t>
                      </a:r>
                    </a:p>
                  </a:txBody>
                  <a:tcPr/>
                </a:tc>
                <a:tc>
                  <a:txBody>
                    <a:bodyPr/>
                    <a:lstStyle/>
                    <a:p>
                      <a:pPr marL="171450" indent="-171450">
                        <a:buFont typeface="Arial" panose="020B0604020202020204" pitchFamily="34" charset="0"/>
                        <a:buChar char="•"/>
                      </a:pPr>
                      <a:r>
                        <a:rPr lang="en-GB" sz="1050" dirty="0"/>
                        <a:t>Licenses to be covered by trade associations</a:t>
                      </a:r>
                    </a:p>
                    <a:p>
                      <a:pPr marL="171450" indent="-171450">
                        <a:buFont typeface="Arial" panose="020B0604020202020204" pitchFamily="34" charset="0"/>
                        <a:buChar char="•"/>
                      </a:pPr>
                      <a:r>
                        <a:rPr lang="en-GB" sz="1050" dirty="0"/>
                        <a:t>Expert in Common Domain Model </a:t>
                      </a:r>
                    </a:p>
                    <a:p>
                      <a:pPr marL="171450" indent="-171450">
                        <a:buFont typeface="Arial" panose="020B0604020202020204" pitchFamily="34" charset="0"/>
                        <a:buChar char="•"/>
                      </a:pPr>
                      <a:r>
                        <a:rPr lang="en-GB" sz="1050" dirty="0"/>
                        <a:t>Part time</a:t>
                      </a:r>
                    </a:p>
                    <a:p>
                      <a:pPr marL="171450" indent="-171450">
                        <a:buFont typeface="Arial" panose="020B0604020202020204" pitchFamily="34" charset="0"/>
                        <a:buChar char="•"/>
                      </a:pPr>
                      <a:r>
                        <a:rPr lang="en-GB" sz="1050" dirty="0"/>
                        <a:t>More intensive to start</a:t>
                      </a:r>
                    </a:p>
                  </a:txBody>
                  <a:tcPr/>
                </a:tc>
                <a:tc>
                  <a:txBody>
                    <a:bodyPr/>
                    <a:lstStyle/>
                    <a:p>
                      <a:r>
                        <a:rPr lang="en-GB" sz="1050" dirty="0"/>
                        <a:t>RegTech co</a:t>
                      </a:r>
                    </a:p>
                  </a:txBody>
                  <a:tcPr/>
                </a:tc>
                <a:tc>
                  <a:txBody>
                    <a:bodyPr/>
                    <a:lstStyle/>
                    <a:p>
                      <a:r>
                        <a:rPr lang="en-GB" sz="1050" dirty="0"/>
                        <a:t>Trade associations</a:t>
                      </a:r>
                    </a:p>
                  </a:txBody>
                  <a:tcPr/>
                </a:tc>
                <a:extLst>
                  <a:ext uri="{0D108BD9-81ED-4DB2-BD59-A6C34878D82A}">
                    <a16:rowId xmlns:a16="http://schemas.microsoft.com/office/drawing/2014/main" val="2494602783"/>
                  </a:ext>
                </a:extLst>
              </a:tr>
              <a:tr h="370840">
                <a:tc>
                  <a:txBody>
                    <a:bodyPr/>
                    <a:lstStyle/>
                    <a:p>
                      <a:r>
                        <a:rPr lang="en-GB" sz="1050" dirty="0"/>
                        <a:t>Hosting / sandpit</a:t>
                      </a:r>
                    </a:p>
                  </a:txBody>
                  <a:tcPr/>
                </a:tc>
                <a:tc>
                  <a:txBody>
                    <a:bodyPr/>
                    <a:lstStyle/>
                    <a:p>
                      <a:pPr marL="285750" indent="-285750">
                        <a:buFont typeface="Arial" panose="020B0604020202020204" pitchFamily="34" charset="0"/>
                        <a:buChar char="•"/>
                      </a:pPr>
                      <a:r>
                        <a:rPr lang="en-GB" sz="1050" dirty="0"/>
                        <a:t>Enable access to results in open environment to members and non-members</a:t>
                      </a:r>
                    </a:p>
                  </a:txBody>
                  <a:tcPr/>
                </a:tc>
                <a:tc>
                  <a:txBody>
                    <a:bodyPr/>
                    <a:lstStyle/>
                    <a:p>
                      <a:pPr marL="171450" indent="-171450">
                        <a:buFont typeface="Arial" panose="020B0604020202020204" pitchFamily="34" charset="0"/>
                        <a:buChar char="•"/>
                      </a:pPr>
                      <a:r>
                        <a:rPr lang="en-GB" sz="1050" dirty="0"/>
                        <a:t>Access to regulatory sandboxes</a:t>
                      </a:r>
                    </a:p>
                    <a:p>
                      <a:pPr marL="171450" indent="-171450">
                        <a:buFont typeface="Arial" panose="020B0604020202020204" pitchFamily="34" charset="0"/>
                        <a:buChar char="•"/>
                      </a:pPr>
                      <a:r>
                        <a:rPr lang="en-GB" sz="1050" dirty="0"/>
                        <a:t>Access to commercial </a:t>
                      </a:r>
                      <a:r>
                        <a:rPr lang="en-GB" sz="1050" dirty="0" err="1"/>
                        <a:t>PoCs</a:t>
                      </a:r>
                      <a:endParaRPr lang="en-GB" sz="1050" dirty="0"/>
                    </a:p>
                  </a:txBody>
                  <a:tcPr/>
                </a:tc>
                <a:tc>
                  <a:txBody>
                    <a:bodyPr/>
                    <a:lstStyle/>
                    <a:p>
                      <a:r>
                        <a:rPr lang="en-GB" sz="1050" dirty="0"/>
                        <a:t>Hosting providers</a:t>
                      </a:r>
                    </a:p>
                  </a:txBody>
                  <a:tcPr/>
                </a:tc>
                <a:tc>
                  <a:txBody>
                    <a:bodyPr/>
                    <a:lstStyle/>
                    <a:p>
                      <a:r>
                        <a:rPr lang="en-GB" sz="1050" dirty="0"/>
                        <a:t>Hosting providers</a:t>
                      </a:r>
                    </a:p>
                  </a:txBody>
                  <a:tcPr/>
                </a:tc>
                <a:extLst>
                  <a:ext uri="{0D108BD9-81ED-4DB2-BD59-A6C34878D82A}">
                    <a16:rowId xmlns:a16="http://schemas.microsoft.com/office/drawing/2014/main" val="1872161090"/>
                  </a:ext>
                </a:extLst>
              </a:tr>
              <a:tr h="370840">
                <a:tc>
                  <a:txBody>
                    <a:bodyPr/>
                    <a:lstStyle/>
                    <a:p>
                      <a:r>
                        <a:rPr lang="en-GB" sz="1050" dirty="0"/>
                        <a:t>Secretariat</a:t>
                      </a:r>
                    </a:p>
                  </a:txBody>
                  <a:tcPr/>
                </a:tc>
                <a:tc>
                  <a:txBody>
                    <a:bodyPr/>
                    <a:lstStyle/>
                    <a:p>
                      <a:pPr marL="285750" indent="-285750">
                        <a:buFont typeface="Arial" panose="020B0604020202020204" pitchFamily="34" charset="0"/>
                        <a:buChar char="•"/>
                      </a:pPr>
                      <a:r>
                        <a:rPr lang="en-GB" sz="1050" dirty="0"/>
                        <a:t>Governance liaison/ minutes</a:t>
                      </a:r>
                    </a:p>
                    <a:p>
                      <a:pPr marL="285750" indent="-285750">
                        <a:buFont typeface="Arial" panose="020B0604020202020204" pitchFamily="34" charset="0"/>
                        <a:buChar char="•"/>
                      </a:pPr>
                      <a:r>
                        <a:rPr lang="en-GB" sz="1050" dirty="0"/>
                        <a:t>Communications</a:t>
                      </a:r>
                    </a:p>
                    <a:p>
                      <a:pPr marL="285750" indent="-285750">
                        <a:buFont typeface="Arial" panose="020B0604020202020204" pitchFamily="34" charset="0"/>
                        <a:buChar char="•"/>
                      </a:pPr>
                      <a:r>
                        <a:rPr lang="en-GB" sz="1050" dirty="0"/>
                        <a:t>Issue management</a:t>
                      </a:r>
                    </a:p>
                    <a:p>
                      <a:pPr marL="285750" indent="-285750">
                        <a:buFont typeface="Arial" panose="020B0604020202020204" pitchFamily="34" charset="0"/>
                        <a:buChar char="•"/>
                      </a:pPr>
                      <a:r>
                        <a:rPr lang="en-GB" sz="1050" dirty="0"/>
                        <a:t>Logistics/ infrastructure</a:t>
                      </a:r>
                    </a:p>
                    <a:p>
                      <a:pPr marL="285750" indent="-285750">
                        <a:buFont typeface="Arial" panose="020B0604020202020204" pitchFamily="34" charset="0"/>
                        <a:buChar char="•"/>
                      </a:pPr>
                      <a:r>
                        <a:rPr lang="en-GB" sz="1050" dirty="0"/>
                        <a:t>Commercials/ agreements</a:t>
                      </a:r>
                    </a:p>
                  </a:txBody>
                  <a:tcPr/>
                </a:tc>
                <a:tc>
                  <a:txBody>
                    <a:bodyPr/>
                    <a:lstStyle/>
                    <a:p>
                      <a:pPr marL="285750" indent="-285750">
                        <a:buFont typeface="Arial" panose="020B0604020202020204" pitchFamily="34" charset="0"/>
                        <a:buChar char="•"/>
                      </a:pPr>
                      <a:r>
                        <a:rPr lang="en-GB" sz="1050" dirty="0"/>
                        <a:t>Membership agreements </a:t>
                      </a:r>
                    </a:p>
                    <a:p>
                      <a:pPr marL="285750" indent="-285750">
                        <a:buFont typeface="Arial" panose="020B0604020202020204" pitchFamily="34" charset="0"/>
                        <a:buChar char="•"/>
                      </a:pPr>
                      <a:r>
                        <a:rPr lang="en-GB" sz="1050" dirty="0"/>
                        <a:t>Anticompetition protocol</a:t>
                      </a:r>
                    </a:p>
                  </a:txBody>
                  <a:tcPr/>
                </a:tc>
                <a:tc>
                  <a:txBody>
                    <a:bodyPr/>
                    <a:lstStyle/>
                    <a:p>
                      <a:r>
                        <a:rPr lang="en-GB" sz="1050" dirty="0"/>
                        <a:t>JWG</a:t>
                      </a:r>
                    </a:p>
                  </a:txBody>
                  <a:tcPr/>
                </a:tc>
                <a:tc>
                  <a:txBody>
                    <a:bodyPr/>
                    <a:lstStyle/>
                    <a:p>
                      <a:r>
                        <a:rPr lang="en-GB" sz="1050" b="1" dirty="0"/>
                        <a:t>Project fees</a:t>
                      </a:r>
                    </a:p>
                  </a:txBody>
                  <a:tcPr/>
                </a:tc>
                <a:extLst>
                  <a:ext uri="{0D108BD9-81ED-4DB2-BD59-A6C34878D82A}">
                    <a16:rowId xmlns:a16="http://schemas.microsoft.com/office/drawing/2014/main" val="3011787170"/>
                  </a:ext>
                </a:extLst>
              </a:tr>
            </a:tbl>
          </a:graphicData>
        </a:graphic>
      </p:graphicFrame>
      <p:sp>
        <p:nvSpPr>
          <p:cNvPr id="3" name="Title 2">
            <a:extLst>
              <a:ext uri="{FF2B5EF4-FFF2-40B4-BE49-F238E27FC236}">
                <a16:creationId xmlns:a16="http://schemas.microsoft.com/office/drawing/2014/main" id="{1E86E601-B1CD-41BD-864B-129CA9C2DF67}"/>
              </a:ext>
            </a:extLst>
          </p:cNvPr>
          <p:cNvSpPr>
            <a:spLocks noGrp="1"/>
          </p:cNvSpPr>
          <p:nvPr>
            <p:ph type="title"/>
          </p:nvPr>
        </p:nvSpPr>
        <p:spPr/>
        <p:txBody>
          <a:bodyPr/>
          <a:lstStyle/>
          <a:p>
            <a:r>
              <a:rPr lang="en-GB" dirty="0"/>
              <a:t>Roles &amp; responsibilities</a:t>
            </a:r>
          </a:p>
        </p:txBody>
      </p:sp>
    </p:spTree>
    <p:extLst>
      <p:ext uri="{BB962C8B-B14F-4D97-AF65-F5344CB8AC3E}">
        <p14:creationId xmlns:p14="http://schemas.microsoft.com/office/powerpoint/2010/main" val="1639274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eeting">
            <a:extLst>
              <a:ext uri="{FF2B5EF4-FFF2-40B4-BE49-F238E27FC236}">
                <a16:creationId xmlns:a16="http://schemas.microsoft.com/office/drawing/2014/main" id="{11171CBE-3CDE-4F40-8480-8CA7FCDDEBEF}"/>
              </a:ext>
            </a:extLst>
          </p:cNvPr>
          <p:cNvPicPr>
            <a:picLocks noGrp="1" noChangeAspect="1"/>
          </p:cNvPicPr>
          <p:nvPr>
            <p:ph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05040" y="884491"/>
            <a:ext cx="914400" cy="914400"/>
          </a:xfrm>
        </p:spPr>
      </p:pic>
      <p:sp>
        <p:nvSpPr>
          <p:cNvPr id="3" name="Content Placeholder 2">
            <a:extLst>
              <a:ext uri="{FF2B5EF4-FFF2-40B4-BE49-F238E27FC236}">
                <a16:creationId xmlns:a16="http://schemas.microsoft.com/office/drawing/2014/main" id="{3499CA22-5028-49C5-8D83-DB8DBE9C266D}"/>
              </a:ext>
            </a:extLst>
          </p:cNvPr>
          <p:cNvSpPr>
            <a:spLocks noGrp="1"/>
          </p:cNvSpPr>
          <p:nvPr>
            <p:ph idx="14"/>
          </p:nvPr>
        </p:nvSpPr>
        <p:spPr>
          <a:xfrm>
            <a:off x="84494" y="147020"/>
            <a:ext cx="7910389" cy="453154"/>
          </a:xfrm>
        </p:spPr>
        <p:txBody>
          <a:bodyPr/>
          <a:lstStyle/>
          <a:p>
            <a:r>
              <a:rPr lang="en-GB">
                <a:solidFill>
                  <a:schemeClr val="bg2"/>
                </a:solidFill>
              </a:rPr>
              <a:t>Resource model</a:t>
            </a:r>
          </a:p>
        </p:txBody>
      </p:sp>
      <p:pic>
        <p:nvPicPr>
          <p:cNvPr id="7" name="Graphic 6" descr="Male profile">
            <a:extLst>
              <a:ext uri="{FF2B5EF4-FFF2-40B4-BE49-F238E27FC236}">
                <a16:creationId xmlns:a16="http://schemas.microsoft.com/office/drawing/2014/main" id="{B287A31F-F415-4AF4-AF84-5F4321EBC4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80297" y="3575312"/>
            <a:ext cx="741023" cy="741023"/>
          </a:xfrm>
          <a:prstGeom prst="rect">
            <a:avLst/>
          </a:prstGeom>
        </p:spPr>
      </p:pic>
      <p:pic>
        <p:nvPicPr>
          <p:cNvPr id="11" name="Graphic 10" descr="Teacher">
            <a:extLst>
              <a:ext uri="{FF2B5EF4-FFF2-40B4-BE49-F238E27FC236}">
                <a16:creationId xmlns:a16="http://schemas.microsoft.com/office/drawing/2014/main" id="{062CBBEB-39A4-4C70-A58E-97CF3B5C849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49100" y="2473157"/>
            <a:ext cx="914400" cy="914400"/>
          </a:xfrm>
          <a:prstGeom prst="rect">
            <a:avLst/>
          </a:prstGeom>
        </p:spPr>
      </p:pic>
      <p:pic>
        <p:nvPicPr>
          <p:cNvPr id="13" name="Graphic 12" descr="Group of men">
            <a:extLst>
              <a:ext uri="{FF2B5EF4-FFF2-40B4-BE49-F238E27FC236}">
                <a16:creationId xmlns:a16="http://schemas.microsoft.com/office/drawing/2014/main" id="{8DA330D3-E932-4D07-AD77-8B3276A3D45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44271" y="2829479"/>
            <a:ext cx="795434" cy="795434"/>
          </a:xfrm>
          <a:prstGeom prst="rect">
            <a:avLst/>
          </a:prstGeom>
        </p:spPr>
      </p:pic>
      <p:sp>
        <p:nvSpPr>
          <p:cNvPr id="18" name="Rectangle 17">
            <a:extLst>
              <a:ext uri="{FF2B5EF4-FFF2-40B4-BE49-F238E27FC236}">
                <a16:creationId xmlns:a16="http://schemas.microsoft.com/office/drawing/2014/main" id="{B57B07D3-4640-4EB0-86F1-40D9BC57000B}"/>
              </a:ext>
            </a:extLst>
          </p:cNvPr>
          <p:cNvSpPr/>
          <p:nvPr/>
        </p:nvSpPr>
        <p:spPr>
          <a:xfrm>
            <a:off x="4627422" y="3194212"/>
            <a:ext cx="1978572" cy="492443"/>
          </a:xfrm>
          <a:prstGeom prst="rect">
            <a:avLst/>
          </a:prstGeom>
        </p:spPr>
        <p:txBody>
          <a:bodyPr wrap="square" anchor="t">
            <a:spAutoFit/>
          </a:bodyPr>
          <a:lstStyle/>
          <a:p>
            <a:pPr marL="0" lvl="1">
              <a:buSzPct val="100000"/>
            </a:pPr>
            <a:r>
              <a:rPr lang="en-GB" sz="1200" b="1" dirty="0">
                <a:solidFill>
                  <a:srgbClr val="053657"/>
                </a:solidFill>
                <a:cs typeface="Calibri"/>
              </a:rPr>
              <a:t>Project Manager</a:t>
            </a:r>
            <a:endParaRPr lang="en-GB" sz="1050" dirty="0">
              <a:solidFill>
                <a:srgbClr val="053657"/>
              </a:solidFill>
              <a:cs typeface="Calibri"/>
            </a:endParaRPr>
          </a:p>
          <a:p>
            <a:pPr marL="356870" lvl="1" indent="-179070"/>
            <a:r>
              <a:rPr lang="en-GB" sz="1400" dirty="0">
                <a:solidFill>
                  <a:srgbClr val="053657"/>
                </a:solidFill>
                <a:cs typeface="Calibri"/>
              </a:rPr>
              <a:t>   </a:t>
            </a:r>
            <a:endParaRPr lang="en-GB" sz="1400" dirty="0">
              <a:solidFill>
                <a:srgbClr val="053657"/>
              </a:solidFill>
              <a:cs typeface="Calibri" panose="020F0502020204030204" pitchFamily="34" charset="0"/>
            </a:endParaRPr>
          </a:p>
        </p:txBody>
      </p:sp>
      <p:sp>
        <p:nvSpPr>
          <p:cNvPr id="19" name="Oval 18">
            <a:extLst>
              <a:ext uri="{FF2B5EF4-FFF2-40B4-BE49-F238E27FC236}">
                <a16:creationId xmlns:a16="http://schemas.microsoft.com/office/drawing/2014/main" id="{87415895-CDE4-4125-9623-E9D8D9299F63}"/>
              </a:ext>
            </a:extLst>
          </p:cNvPr>
          <p:cNvSpPr/>
          <p:nvPr/>
        </p:nvSpPr>
        <p:spPr>
          <a:xfrm>
            <a:off x="3671524" y="2445681"/>
            <a:ext cx="3596576" cy="321819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9540D066-A669-46E5-AE0D-233C94DA29FE}"/>
              </a:ext>
            </a:extLst>
          </p:cNvPr>
          <p:cNvSpPr/>
          <p:nvPr/>
        </p:nvSpPr>
        <p:spPr>
          <a:xfrm>
            <a:off x="3797302" y="4239069"/>
            <a:ext cx="1352342" cy="253916"/>
          </a:xfrm>
          <a:prstGeom prst="rect">
            <a:avLst/>
          </a:prstGeom>
        </p:spPr>
        <p:txBody>
          <a:bodyPr wrap="square" anchor="t">
            <a:spAutoFit/>
          </a:bodyPr>
          <a:lstStyle/>
          <a:p>
            <a:r>
              <a:rPr lang="en-GB" sz="1050" b="1" dirty="0">
                <a:solidFill>
                  <a:srgbClr val="053657"/>
                </a:solidFill>
                <a:cs typeface="Calibri"/>
              </a:rPr>
              <a:t>Business Analyst</a:t>
            </a:r>
            <a:endParaRPr lang="en-GB" sz="1000" dirty="0">
              <a:cs typeface="Calibri"/>
            </a:endParaRPr>
          </a:p>
        </p:txBody>
      </p:sp>
      <p:pic>
        <p:nvPicPr>
          <p:cNvPr id="22" name="Graphic 21" descr="Male profile">
            <a:extLst>
              <a:ext uri="{FF2B5EF4-FFF2-40B4-BE49-F238E27FC236}">
                <a16:creationId xmlns:a16="http://schemas.microsoft.com/office/drawing/2014/main" id="{9A77A30B-3150-418D-9173-87F547AE514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06825" y="4035680"/>
            <a:ext cx="506206" cy="506206"/>
          </a:xfrm>
          <a:prstGeom prst="rect">
            <a:avLst/>
          </a:prstGeom>
        </p:spPr>
      </p:pic>
      <p:sp>
        <p:nvSpPr>
          <p:cNvPr id="24" name="Rectangle 23">
            <a:extLst>
              <a:ext uri="{FF2B5EF4-FFF2-40B4-BE49-F238E27FC236}">
                <a16:creationId xmlns:a16="http://schemas.microsoft.com/office/drawing/2014/main" id="{2D181D92-3692-4E0B-9386-DAB771FF4ACC}"/>
              </a:ext>
            </a:extLst>
          </p:cNvPr>
          <p:cNvSpPr/>
          <p:nvPr/>
        </p:nvSpPr>
        <p:spPr>
          <a:xfrm>
            <a:off x="2685635" y="5165065"/>
            <a:ext cx="1534481" cy="430887"/>
          </a:xfrm>
          <a:prstGeom prst="rect">
            <a:avLst/>
          </a:prstGeom>
        </p:spPr>
        <p:txBody>
          <a:bodyPr wrap="square">
            <a:spAutoFit/>
          </a:bodyPr>
          <a:lstStyle/>
          <a:p>
            <a:r>
              <a:rPr lang="en-GB" sz="1100" b="1" dirty="0">
                <a:solidFill>
                  <a:srgbClr val="053657"/>
                </a:solidFill>
                <a:cs typeface="Calibri" panose="020F0502020204030204" pitchFamily="34" charset="0"/>
              </a:rPr>
              <a:t>Trade Association</a:t>
            </a:r>
          </a:p>
          <a:p>
            <a:r>
              <a:rPr lang="en-GB" sz="1100" b="1" dirty="0">
                <a:solidFill>
                  <a:srgbClr val="053657"/>
                </a:solidFill>
                <a:cs typeface="Calibri" panose="020F0502020204030204" pitchFamily="34" charset="0"/>
              </a:rPr>
              <a:t>SMEs</a:t>
            </a:r>
            <a:endParaRPr lang="en-GB" sz="1050" dirty="0"/>
          </a:p>
        </p:txBody>
      </p:sp>
      <p:pic>
        <p:nvPicPr>
          <p:cNvPr id="26" name="Graphic 25" descr="Group brainstorm">
            <a:extLst>
              <a:ext uri="{FF2B5EF4-FFF2-40B4-BE49-F238E27FC236}">
                <a16:creationId xmlns:a16="http://schemas.microsoft.com/office/drawing/2014/main" id="{95D7F9E1-BE9F-4307-9FFE-6DA384AE230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767480" y="4888494"/>
            <a:ext cx="914400" cy="914400"/>
          </a:xfrm>
          <a:prstGeom prst="rect">
            <a:avLst/>
          </a:prstGeom>
        </p:spPr>
      </p:pic>
      <p:pic>
        <p:nvPicPr>
          <p:cNvPr id="30" name="Graphic 29" descr="Group of people">
            <a:extLst>
              <a:ext uri="{FF2B5EF4-FFF2-40B4-BE49-F238E27FC236}">
                <a16:creationId xmlns:a16="http://schemas.microsoft.com/office/drawing/2014/main" id="{F62B4EE7-DFDC-46AE-85EF-74FA330DF82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960613" y="3401935"/>
            <a:ext cx="914400" cy="914400"/>
          </a:xfrm>
          <a:prstGeom prst="rect">
            <a:avLst/>
          </a:prstGeom>
        </p:spPr>
      </p:pic>
      <p:pic>
        <p:nvPicPr>
          <p:cNvPr id="32" name="Graphic 31" descr="Group of people">
            <a:extLst>
              <a:ext uri="{FF2B5EF4-FFF2-40B4-BE49-F238E27FC236}">
                <a16:creationId xmlns:a16="http://schemas.microsoft.com/office/drawing/2014/main" id="{5F2156B1-9955-4C7B-8543-B8B22B8B6AD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951494" y="3373381"/>
            <a:ext cx="914400" cy="914400"/>
          </a:xfrm>
          <a:prstGeom prst="rect">
            <a:avLst/>
          </a:prstGeom>
        </p:spPr>
      </p:pic>
      <p:pic>
        <p:nvPicPr>
          <p:cNvPr id="33" name="Graphic 32" descr="Group of people">
            <a:extLst>
              <a:ext uri="{FF2B5EF4-FFF2-40B4-BE49-F238E27FC236}">
                <a16:creationId xmlns:a16="http://schemas.microsoft.com/office/drawing/2014/main" id="{44169157-A70A-4445-B481-74F41B343A8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993674" y="3401935"/>
            <a:ext cx="914400" cy="914400"/>
          </a:xfrm>
          <a:prstGeom prst="rect">
            <a:avLst/>
          </a:prstGeom>
        </p:spPr>
      </p:pic>
      <p:pic>
        <p:nvPicPr>
          <p:cNvPr id="34" name="Graphic 33" descr="Group of people">
            <a:extLst>
              <a:ext uri="{FF2B5EF4-FFF2-40B4-BE49-F238E27FC236}">
                <a16:creationId xmlns:a16="http://schemas.microsoft.com/office/drawing/2014/main" id="{5FBA15DB-F70C-4E54-8B8E-3389CF18AC6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884430" y="4592022"/>
            <a:ext cx="914400" cy="914400"/>
          </a:xfrm>
          <a:prstGeom prst="rect">
            <a:avLst/>
          </a:prstGeom>
        </p:spPr>
      </p:pic>
      <p:pic>
        <p:nvPicPr>
          <p:cNvPr id="35" name="Graphic 34" descr="Group of people">
            <a:extLst>
              <a:ext uri="{FF2B5EF4-FFF2-40B4-BE49-F238E27FC236}">
                <a16:creationId xmlns:a16="http://schemas.microsoft.com/office/drawing/2014/main" id="{0421959A-075D-4668-B7A6-3157A7F4E960}"/>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951494" y="4592022"/>
            <a:ext cx="914400" cy="914400"/>
          </a:xfrm>
          <a:prstGeom prst="rect">
            <a:avLst/>
          </a:prstGeom>
        </p:spPr>
      </p:pic>
      <p:pic>
        <p:nvPicPr>
          <p:cNvPr id="36" name="Graphic 35" descr="Group of people">
            <a:extLst>
              <a:ext uri="{FF2B5EF4-FFF2-40B4-BE49-F238E27FC236}">
                <a16:creationId xmlns:a16="http://schemas.microsoft.com/office/drawing/2014/main" id="{457486A9-700B-4DB2-9476-17DB7D709EA5}"/>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0018558" y="4592022"/>
            <a:ext cx="914400" cy="914400"/>
          </a:xfrm>
          <a:prstGeom prst="rect">
            <a:avLst/>
          </a:prstGeom>
        </p:spPr>
      </p:pic>
      <p:sp>
        <p:nvSpPr>
          <p:cNvPr id="37" name="Rectangle 36">
            <a:extLst>
              <a:ext uri="{FF2B5EF4-FFF2-40B4-BE49-F238E27FC236}">
                <a16:creationId xmlns:a16="http://schemas.microsoft.com/office/drawing/2014/main" id="{3B6736A8-5EDF-47CE-B135-723F31DF79AC}"/>
              </a:ext>
            </a:extLst>
          </p:cNvPr>
          <p:cNvSpPr/>
          <p:nvPr/>
        </p:nvSpPr>
        <p:spPr>
          <a:xfrm>
            <a:off x="8629063" y="2451809"/>
            <a:ext cx="2195588" cy="977191"/>
          </a:xfrm>
          <a:prstGeom prst="rect">
            <a:avLst/>
          </a:prstGeom>
        </p:spPr>
        <p:txBody>
          <a:bodyPr wrap="square">
            <a:spAutoFit/>
          </a:bodyPr>
          <a:lstStyle/>
          <a:p>
            <a:pPr marL="0" lvl="1">
              <a:buSzPct val="100000"/>
            </a:pPr>
            <a:r>
              <a:rPr lang="en-GB" sz="1200" b="1">
                <a:solidFill>
                  <a:srgbClr val="053657"/>
                </a:solidFill>
                <a:cs typeface="Calibri" panose="020F0502020204030204" pitchFamily="34" charset="0"/>
              </a:rPr>
              <a:t>Member firms: </a:t>
            </a:r>
            <a:r>
              <a:rPr lang="en-GB" sz="1050">
                <a:solidFill>
                  <a:srgbClr val="053657"/>
                </a:solidFill>
                <a:cs typeface="Calibri"/>
              </a:rPr>
              <a:t>Responsible for planning, mobilising resources, and to complete final deliverables  </a:t>
            </a:r>
          </a:p>
          <a:p>
            <a:pPr marL="356870" lvl="1" indent="-179070"/>
            <a:r>
              <a:rPr lang="en-GB" sz="1400">
                <a:solidFill>
                  <a:srgbClr val="053657"/>
                </a:solidFill>
                <a:cs typeface="Calibri"/>
              </a:rPr>
              <a:t>   </a:t>
            </a:r>
            <a:endParaRPr lang="en-GB" sz="1400">
              <a:solidFill>
                <a:srgbClr val="053657"/>
              </a:solidFill>
              <a:cs typeface="Calibri" panose="020F0502020204030204" pitchFamily="34" charset="0"/>
            </a:endParaRPr>
          </a:p>
        </p:txBody>
      </p:sp>
      <p:sp>
        <p:nvSpPr>
          <p:cNvPr id="40" name="Freeform: Shape 39">
            <a:extLst>
              <a:ext uri="{FF2B5EF4-FFF2-40B4-BE49-F238E27FC236}">
                <a16:creationId xmlns:a16="http://schemas.microsoft.com/office/drawing/2014/main" id="{5E8EEB81-EEEF-4912-AE89-CDBEDD870EB4}"/>
              </a:ext>
            </a:extLst>
          </p:cNvPr>
          <p:cNvSpPr/>
          <p:nvPr/>
        </p:nvSpPr>
        <p:spPr>
          <a:xfrm>
            <a:off x="5159508" y="3886281"/>
            <a:ext cx="171450" cy="171449"/>
          </a:xfrm>
          <a:custGeom>
            <a:avLst/>
            <a:gdLst>
              <a:gd name="connsiteX0" fmla="*/ 171450 w 171450"/>
              <a:gd name="connsiteY0" fmla="*/ 85725 h 171449"/>
              <a:gd name="connsiteX1" fmla="*/ 85725 w 171450"/>
              <a:gd name="connsiteY1" fmla="*/ 171450 h 171449"/>
              <a:gd name="connsiteX2" fmla="*/ 0 w 171450"/>
              <a:gd name="connsiteY2" fmla="*/ 85725 h 171449"/>
              <a:gd name="connsiteX3" fmla="*/ 85725 w 171450"/>
              <a:gd name="connsiteY3" fmla="*/ 0 h 171449"/>
              <a:gd name="connsiteX4" fmla="*/ 171450 w 171450"/>
              <a:gd name="connsiteY4" fmla="*/ 85725 h 171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49">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chemeClr val="bg2">
              <a:lumMod val="75000"/>
            </a:schemeClr>
          </a:solidFill>
          <a:ln w="952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BB50DA5D-6757-4BD0-BC25-45C5163CCD42}"/>
              </a:ext>
            </a:extLst>
          </p:cNvPr>
          <p:cNvSpPr/>
          <p:nvPr/>
        </p:nvSpPr>
        <p:spPr>
          <a:xfrm>
            <a:off x="5616708" y="3886281"/>
            <a:ext cx="171450" cy="171449"/>
          </a:xfrm>
          <a:custGeom>
            <a:avLst/>
            <a:gdLst>
              <a:gd name="connsiteX0" fmla="*/ 171450 w 171450"/>
              <a:gd name="connsiteY0" fmla="*/ 85725 h 171449"/>
              <a:gd name="connsiteX1" fmla="*/ 85725 w 171450"/>
              <a:gd name="connsiteY1" fmla="*/ 171450 h 171449"/>
              <a:gd name="connsiteX2" fmla="*/ 0 w 171450"/>
              <a:gd name="connsiteY2" fmla="*/ 85725 h 171449"/>
              <a:gd name="connsiteX3" fmla="*/ 85725 w 171450"/>
              <a:gd name="connsiteY3" fmla="*/ 0 h 171449"/>
              <a:gd name="connsiteX4" fmla="*/ 171450 w 171450"/>
              <a:gd name="connsiteY4" fmla="*/ 85725 h 171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49">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chemeClr val="accent4">
              <a:lumMod val="50000"/>
            </a:schemeClr>
          </a:solidFill>
          <a:ln w="9525"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F35ABB1D-F6E5-4102-84D2-7FF89378871E}"/>
              </a:ext>
            </a:extLst>
          </p:cNvPr>
          <p:cNvSpPr/>
          <p:nvPr/>
        </p:nvSpPr>
        <p:spPr>
          <a:xfrm>
            <a:off x="5302383" y="4213941"/>
            <a:ext cx="342900" cy="171449"/>
          </a:xfrm>
          <a:custGeom>
            <a:avLst/>
            <a:gdLst>
              <a:gd name="connsiteX0" fmla="*/ 342900 w 342900"/>
              <a:gd name="connsiteY0" fmla="*/ 171450 h 171449"/>
              <a:gd name="connsiteX1" fmla="*/ 342900 w 342900"/>
              <a:gd name="connsiteY1" fmla="*/ 85725 h 171449"/>
              <a:gd name="connsiteX2" fmla="*/ 325755 w 342900"/>
              <a:gd name="connsiteY2" fmla="*/ 51435 h 171449"/>
              <a:gd name="connsiteX3" fmla="*/ 241935 w 342900"/>
              <a:gd name="connsiteY3" fmla="*/ 11430 h 171449"/>
              <a:gd name="connsiteX4" fmla="*/ 171450 w 342900"/>
              <a:gd name="connsiteY4" fmla="*/ 0 h 171449"/>
              <a:gd name="connsiteX5" fmla="*/ 100965 w 342900"/>
              <a:gd name="connsiteY5" fmla="*/ 11430 h 171449"/>
              <a:gd name="connsiteX6" fmla="*/ 17145 w 342900"/>
              <a:gd name="connsiteY6" fmla="*/ 51435 h 171449"/>
              <a:gd name="connsiteX7" fmla="*/ 0 w 342900"/>
              <a:gd name="connsiteY7" fmla="*/ 85725 h 171449"/>
              <a:gd name="connsiteX8" fmla="*/ 0 w 342900"/>
              <a:gd name="connsiteY8" fmla="*/ 171450 h 171449"/>
              <a:gd name="connsiteX9" fmla="*/ 342900 w 342900"/>
              <a:gd name="connsiteY9" fmla="*/ 171450 h 17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 h="171449">
                <a:moveTo>
                  <a:pt x="342900" y="171450"/>
                </a:moveTo>
                <a:lnTo>
                  <a:pt x="342900" y="85725"/>
                </a:lnTo>
                <a:cubicBezTo>
                  <a:pt x="342900" y="72390"/>
                  <a:pt x="337185" y="59055"/>
                  <a:pt x="325755" y="51435"/>
                </a:cubicBezTo>
                <a:cubicBezTo>
                  <a:pt x="302895" y="32385"/>
                  <a:pt x="272415" y="19050"/>
                  <a:pt x="241935" y="11430"/>
                </a:cubicBezTo>
                <a:cubicBezTo>
                  <a:pt x="220980" y="5715"/>
                  <a:pt x="196215" y="0"/>
                  <a:pt x="171450" y="0"/>
                </a:cubicBezTo>
                <a:cubicBezTo>
                  <a:pt x="148590" y="0"/>
                  <a:pt x="123825" y="3810"/>
                  <a:pt x="100965" y="11430"/>
                </a:cubicBezTo>
                <a:cubicBezTo>
                  <a:pt x="70485" y="19050"/>
                  <a:pt x="41910" y="34290"/>
                  <a:pt x="17145" y="51435"/>
                </a:cubicBezTo>
                <a:cubicBezTo>
                  <a:pt x="5715" y="60960"/>
                  <a:pt x="0" y="72390"/>
                  <a:pt x="0" y="85725"/>
                </a:cubicBezTo>
                <a:lnTo>
                  <a:pt x="0" y="171450"/>
                </a:lnTo>
                <a:lnTo>
                  <a:pt x="342900" y="171450"/>
                </a:lnTo>
                <a:close/>
              </a:path>
            </a:pathLst>
          </a:custGeom>
          <a:solidFill>
            <a:srgbClr val="000000"/>
          </a:solidFill>
          <a:ln w="9525"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4CB17376-A1AA-462C-BDF5-87DB1B5315E1}"/>
              </a:ext>
            </a:extLst>
          </p:cNvPr>
          <p:cNvSpPr/>
          <p:nvPr/>
        </p:nvSpPr>
        <p:spPr>
          <a:xfrm>
            <a:off x="5388108" y="4019631"/>
            <a:ext cx="171450" cy="171450"/>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rgbClr val="000000"/>
          </a:solidFill>
          <a:ln w="9525"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8421F7D2-1CA1-43DA-801B-7D2DBB817AE1}"/>
              </a:ext>
            </a:extLst>
          </p:cNvPr>
          <p:cNvSpPr/>
          <p:nvPr/>
        </p:nvSpPr>
        <p:spPr>
          <a:xfrm>
            <a:off x="5563368" y="4080591"/>
            <a:ext cx="310514" cy="171450"/>
          </a:xfrm>
          <a:custGeom>
            <a:avLst/>
            <a:gdLst>
              <a:gd name="connsiteX0" fmla="*/ 293370 w 310514"/>
              <a:gd name="connsiteY0" fmla="*/ 51435 h 171450"/>
              <a:gd name="connsiteX1" fmla="*/ 209550 w 310514"/>
              <a:gd name="connsiteY1" fmla="*/ 11430 h 171450"/>
              <a:gd name="connsiteX2" fmla="*/ 139065 w 310514"/>
              <a:gd name="connsiteY2" fmla="*/ 0 h 171450"/>
              <a:gd name="connsiteX3" fmla="*/ 68580 w 310514"/>
              <a:gd name="connsiteY3" fmla="*/ 11430 h 171450"/>
              <a:gd name="connsiteX4" fmla="*/ 34290 w 310514"/>
              <a:gd name="connsiteY4" fmla="*/ 24765 h 171450"/>
              <a:gd name="connsiteX5" fmla="*/ 34290 w 310514"/>
              <a:gd name="connsiteY5" fmla="*/ 26670 h 171450"/>
              <a:gd name="connsiteX6" fmla="*/ 0 w 310514"/>
              <a:gd name="connsiteY6" fmla="*/ 110490 h 171450"/>
              <a:gd name="connsiteX7" fmla="*/ 87630 w 310514"/>
              <a:gd name="connsiteY7" fmla="*/ 154305 h 171450"/>
              <a:gd name="connsiteX8" fmla="*/ 102870 w 310514"/>
              <a:gd name="connsiteY8" fmla="*/ 171450 h 171450"/>
              <a:gd name="connsiteX9" fmla="*/ 310515 w 310514"/>
              <a:gd name="connsiteY9" fmla="*/ 171450 h 171450"/>
              <a:gd name="connsiteX10" fmla="*/ 310515 w 310514"/>
              <a:gd name="connsiteY10" fmla="*/ 85725 h 171450"/>
              <a:gd name="connsiteX11" fmla="*/ 293370 w 310514"/>
              <a:gd name="connsiteY11" fmla="*/ 5143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0514" h="171450">
                <a:moveTo>
                  <a:pt x="293370" y="51435"/>
                </a:moveTo>
                <a:cubicBezTo>
                  <a:pt x="270510" y="32385"/>
                  <a:pt x="240030" y="19050"/>
                  <a:pt x="209550" y="11430"/>
                </a:cubicBezTo>
                <a:cubicBezTo>
                  <a:pt x="188595" y="5715"/>
                  <a:pt x="163830" y="0"/>
                  <a:pt x="139065" y="0"/>
                </a:cubicBezTo>
                <a:cubicBezTo>
                  <a:pt x="116205" y="0"/>
                  <a:pt x="91440" y="3810"/>
                  <a:pt x="68580" y="11430"/>
                </a:cubicBezTo>
                <a:cubicBezTo>
                  <a:pt x="57150" y="15240"/>
                  <a:pt x="45720" y="19050"/>
                  <a:pt x="34290" y="24765"/>
                </a:cubicBezTo>
                <a:lnTo>
                  <a:pt x="34290" y="26670"/>
                </a:lnTo>
                <a:cubicBezTo>
                  <a:pt x="34290" y="59055"/>
                  <a:pt x="20955" y="89535"/>
                  <a:pt x="0" y="110490"/>
                </a:cubicBezTo>
                <a:cubicBezTo>
                  <a:pt x="36195" y="121920"/>
                  <a:pt x="64770" y="137160"/>
                  <a:pt x="87630" y="154305"/>
                </a:cubicBezTo>
                <a:cubicBezTo>
                  <a:pt x="93345" y="160020"/>
                  <a:pt x="99060" y="163830"/>
                  <a:pt x="102870" y="171450"/>
                </a:cubicBezTo>
                <a:lnTo>
                  <a:pt x="310515" y="171450"/>
                </a:lnTo>
                <a:lnTo>
                  <a:pt x="310515" y="85725"/>
                </a:lnTo>
                <a:cubicBezTo>
                  <a:pt x="310515" y="72390"/>
                  <a:pt x="304800" y="59055"/>
                  <a:pt x="293370" y="51435"/>
                </a:cubicBezTo>
                <a:close/>
              </a:path>
            </a:pathLst>
          </a:custGeom>
          <a:solidFill>
            <a:schemeClr val="accent4">
              <a:lumMod val="50000"/>
            </a:schemeClr>
          </a:solidFill>
          <a:ln w="9525"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2D11D2E8-D2CC-401B-B8B3-486AA611C753}"/>
              </a:ext>
            </a:extLst>
          </p:cNvPr>
          <p:cNvSpPr/>
          <p:nvPr/>
        </p:nvSpPr>
        <p:spPr>
          <a:xfrm>
            <a:off x="5073783" y="4080591"/>
            <a:ext cx="310514" cy="171450"/>
          </a:xfrm>
          <a:custGeom>
            <a:avLst/>
            <a:gdLst>
              <a:gd name="connsiteX0" fmla="*/ 222885 w 310514"/>
              <a:gd name="connsiteY0" fmla="*/ 154305 h 171450"/>
              <a:gd name="connsiteX1" fmla="*/ 222885 w 310514"/>
              <a:gd name="connsiteY1" fmla="*/ 154305 h 171450"/>
              <a:gd name="connsiteX2" fmla="*/ 310515 w 310514"/>
              <a:gd name="connsiteY2" fmla="*/ 110490 h 171450"/>
              <a:gd name="connsiteX3" fmla="*/ 276225 w 310514"/>
              <a:gd name="connsiteY3" fmla="*/ 26670 h 171450"/>
              <a:gd name="connsiteX4" fmla="*/ 276225 w 310514"/>
              <a:gd name="connsiteY4" fmla="*/ 22860 h 171450"/>
              <a:gd name="connsiteX5" fmla="*/ 241935 w 310514"/>
              <a:gd name="connsiteY5" fmla="*/ 11430 h 171450"/>
              <a:gd name="connsiteX6" fmla="*/ 171450 w 310514"/>
              <a:gd name="connsiteY6" fmla="*/ 0 h 171450"/>
              <a:gd name="connsiteX7" fmla="*/ 100965 w 310514"/>
              <a:gd name="connsiteY7" fmla="*/ 11430 h 171450"/>
              <a:gd name="connsiteX8" fmla="*/ 17145 w 310514"/>
              <a:gd name="connsiteY8" fmla="*/ 51435 h 171450"/>
              <a:gd name="connsiteX9" fmla="*/ 0 w 310514"/>
              <a:gd name="connsiteY9" fmla="*/ 85725 h 171450"/>
              <a:gd name="connsiteX10" fmla="*/ 0 w 310514"/>
              <a:gd name="connsiteY10" fmla="*/ 171450 h 171450"/>
              <a:gd name="connsiteX11" fmla="*/ 205740 w 310514"/>
              <a:gd name="connsiteY11" fmla="*/ 171450 h 171450"/>
              <a:gd name="connsiteX12" fmla="*/ 222885 w 310514"/>
              <a:gd name="connsiteY12" fmla="*/ 15430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514" h="171450">
                <a:moveTo>
                  <a:pt x="222885" y="154305"/>
                </a:moveTo>
                <a:lnTo>
                  <a:pt x="222885" y="154305"/>
                </a:lnTo>
                <a:cubicBezTo>
                  <a:pt x="249555" y="135255"/>
                  <a:pt x="280035" y="120015"/>
                  <a:pt x="310515" y="110490"/>
                </a:cubicBezTo>
                <a:cubicBezTo>
                  <a:pt x="289560" y="87630"/>
                  <a:pt x="276225" y="59055"/>
                  <a:pt x="276225" y="26670"/>
                </a:cubicBezTo>
                <a:cubicBezTo>
                  <a:pt x="276225" y="24765"/>
                  <a:pt x="276225" y="24765"/>
                  <a:pt x="276225" y="22860"/>
                </a:cubicBezTo>
                <a:cubicBezTo>
                  <a:pt x="264795" y="19050"/>
                  <a:pt x="253365" y="13335"/>
                  <a:pt x="241935" y="11430"/>
                </a:cubicBezTo>
                <a:cubicBezTo>
                  <a:pt x="220980" y="5715"/>
                  <a:pt x="196215" y="0"/>
                  <a:pt x="171450" y="0"/>
                </a:cubicBezTo>
                <a:cubicBezTo>
                  <a:pt x="148590" y="0"/>
                  <a:pt x="123825" y="3810"/>
                  <a:pt x="100965" y="11430"/>
                </a:cubicBezTo>
                <a:cubicBezTo>
                  <a:pt x="70485" y="20955"/>
                  <a:pt x="41910" y="34290"/>
                  <a:pt x="17145" y="51435"/>
                </a:cubicBezTo>
                <a:cubicBezTo>
                  <a:pt x="5715" y="59055"/>
                  <a:pt x="0" y="72390"/>
                  <a:pt x="0" y="85725"/>
                </a:cubicBezTo>
                <a:lnTo>
                  <a:pt x="0" y="171450"/>
                </a:lnTo>
                <a:lnTo>
                  <a:pt x="205740" y="171450"/>
                </a:lnTo>
                <a:cubicBezTo>
                  <a:pt x="211455" y="163830"/>
                  <a:pt x="215265" y="160020"/>
                  <a:pt x="222885" y="154305"/>
                </a:cubicBezTo>
                <a:close/>
              </a:path>
            </a:pathLst>
          </a:custGeom>
          <a:solidFill>
            <a:schemeClr val="bg2">
              <a:lumMod val="75000"/>
            </a:schemeClr>
          </a:solidFill>
          <a:ln w="9525"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19DC6FF4-8091-49FB-8A30-D583BE58E1AC}"/>
              </a:ext>
            </a:extLst>
          </p:cNvPr>
          <p:cNvSpPr/>
          <p:nvPr/>
        </p:nvSpPr>
        <p:spPr>
          <a:xfrm>
            <a:off x="5177419" y="3456371"/>
            <a:ext cx="171450" cy="171449"/>
          </a:xfrm>
          <a:custGeom>
            <a:avLst/>
            <a:gdLst>
              <a:gd name="connsiteX0" fmla="*/ 171450 w 171450"/>
              <a:gd name="connsiteY0" fmla="*/ 85725 h 171449"/>
              <a:gd name="connsiteX1" fmla="*/ 85725 w 171450"/>
              <a:gd name="connsiteY1" fmla="*/ 171450 h 171449"/>
              <a:gd name="connsiteX2" fmla="*/ 0 w 171450"/>
              <a:gd name="connsiteY2" fmla="*/ 85725 h 171449"/>
              <a:gd name="connsiteX3" fmla="*/ 85725 w 171450"/>
              <a:gd name="connsiteY3" fmla="*/ 0 h 171449"/>
              <a:gd name="connsiteX4" fmla="*/ 171450 w 171450"/>
              <a:gd name="connsiteY4" fmla="*/ 85725 h 171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49">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rgbClr val="C00000"/>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76FCE952-A3F6-439B-9476-F3E8EB147EA4}"/>
              </a:ext>
            </a:extLst>
          </p:cNvPr>
          <p:cNvSpPr/>
          <p:nvPr/>
        </p:nvSpPr>
        <p:spPr>
          <a:xfrm>
            <a:off x="5634619" y="3456371"/>
            <a:ext cx="171450" cy="171449"/>
          </a:xfrm>
          <a:custGeom>
            <a:avLst/>
            <a:gdLst>
              <a:gd name="connsiteX0" fmla="*/ 171450 w 171450"/>
              <a:gd name="connsiteY0" fmla="*/ 85725 h 171449"/>
              <a:gd name="connsiteX1" fmla="*/ 85725 w 171450"/>
              <a:gd name="connsiteY1" fmla="*/ 171450 h 171449"/>
              <a:gd name="connsiteX2" fmla="*/ 0 w 171450"/>
              <a:gd name="connsiteY2" fmla="*/ 85725 h 171449"/>
              <a:gd name="connsiteX3" fmla="*/ 85725 w 171450"/>
              <a:gd name="connsiteY3" fmla="*/ 0 h 171449"/>
              <a:gd name="connsiteX4" fmla="*/ 171450 w 171450"/>
              <a:gd name="connsiteY4" fmla="*/ 85725 h 171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49">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rgbClr val="FFFF66"/>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BBEF25C1-15FA-496D-A95E-D5430160F792}"/>
              </a:ext>
            </a:extLst>
          </p:cNvPr>
          <p:cNvSpPr/>
          <p:nvPr/>
        </p:nvSpPr>
        <p:spPr>
          <a:xfrm>
            <a:off x="5320294" y="3784031"/>
            <a:ext cx="342900" cy="171449"/>
          </a:xfrm>
          <a:custGeom>
            <a:avLst/>
            <a:gdLst>
              <a:gd name="connsiteX0" fmla="*/ 342900 w 342900"/>
              <a:gd name="connsiteY0" fmla="*/ 171450 h 171449"/>
              <a:gd name="connsiteX1" fmla="*/ 342900 w 342900"/>
              <a:gd name="connsiteY1" fmla="*/ 85725 h 171449"/>
              <a:gd name="connsiteX2" fmla="*/ 325755 w 342900"/>
              <a:gd name="connsiteY2" fmla="*/ 51435 h 171449"/>
              <a:gd name="connsiteX3" fmla="*/ 241935 w 342900"/>
              <a:gd name="connsiteY3" fmla="*/ 11430 h 171449"/>
              <a:gd name="connsiteX4" fmla="*/ 171450 w 342900"/>
              <a:gd name="connsiteY4" fmla="*/ 0 h 171449"/>
              <a:gd name="connsiteX5" fmla="*/ 100965 w 342900"/>
              <a:gd name="connsiteY5" fmla="*/ 11430 h 171449"/>
              <a:gd name="connsiteX6" fmla="*/ 17145 w 342900"/>
              <a:gd name="connsiteY6" fmla="*/ 51435 h 171449"/>
              <a:gd name="connsiteX7" fmla="*/ 0 w 342900"/>
              <a:gd name="connsiteY7" fmla="*/ 85725 h 171449"/>
              <a:gd name="connsiteX8" fmla="*/ 0 w 342900"/>
              <a:gd name="connsiteY8" fmla="*/ 171450 h 171449"/>
              <a:gd name="connsiteX9" fmla="*/ 342900 w 342900"/>
              <a:gd name="connsiteY9" fmla="*/ 171450 h 17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 h="171449">
                <a:moveTo>
                  <a:pt x="342900" y="171450"/>
                </a:moveTo>
                <a:lnTo>
                  <a:pt x="342900" y="85725"/>
                </a:lnTo>
                <a:cubicBezTo>
                  <a:pt x="342900" y="72390"/>
                  <a:pt x="337185" y="59055"/>
                  <a:pt x="325755" y="51435"/>
                </a:cubicBezTo>
                <a:cubicBezTo>
                  <a:pt x="302895" y="32385"/>
                  <a:pt x="272415" y="19050"/>
                  <a:pt x="241935" y="11430"/>
                </a:cubicBezTo>
                <a:cubicBezTo>
                  <a:pt x="220980" y="5715"/>
                  <a:pt x="196215" y="0"/>
                  <a:pt x="171450" y="0"/>
                </a:cubicBezTo>
                <a:cubicBezTo>
                  <a:pt x="148590" y="0"/>
                  <a:pt x="123825" y="3810"/>
                  <a:pt x="100965" y="11430"/>
                </a:cubicBezTo>
                <a:cubicBezTo>
                  <a:pt x="70485" y="19050"/>
                  <a:pt x="41910" y="34290"/>
                  <a:pt x="17145" y="51435"/>
                </a:cubicBezTo>
                <a:cubicBezTo>
                  <a:pt x="5715" y="60960"/>
                  <a:pt x="0" y="72390"/>
                  <a:pt x="0" y="85725"/>
                </a:cubicBezTo>
                <a:lnTo>
                  <a:pt x="0" y="171450"/>
                </a:lnTo>
                <a:lnTo>
                  <a:pt x="342900" y="171450"/>
                </a:lnTo>
                <a:close/>
              </a:path>
            </a:pathLst>
          </a:custGeom>
          <a:solidFill>
            <a:srgbClr val="002060"/>
          </a:solidFill>
          <a:ln w="952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9BAE9A45-BAE0-41BE-BD66-174C34F4F945}"/>
              </a:ext>
            </a:extLst>
          </p:cNvPr>
          <p:cNvSpPr/>
          <p:nvPr/>
        </p:nvSpPr>
        <p:spPr>
          <a:xfrm>
            <a:off x="5406019" y="3589721"/>
            <a:ext cx="171450" cy="171450"/>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rgbClr val="002060"/>
          </a:solidFill>
          <a:ln w="952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1731D98E-6FF7-43D1-8303-97271C93C3FD}"/>
              </a:ext>
            </a:extLst>
          </p:cNvPr>
          <p:cNvSpPr/>
          <p:nvPr/>
        </p:nvSpPr>
        <p:spPr>
          <a:xfrm>
            <a:off x="5581279" y="3650681"/>
            <a:ext cx="310514" cy="171450"/>
          </a:xfrm>
          <a:custGeom>
            <a:avLst/>
            <a:gdLst>
              <a:gd name="connsiteX0" fmla="*/ 293370 w 310514"/>
              <a:gd name="connsiteY0" fmla="*/ 51435 h 171450"/>
              <a:gd name="connsiteX1" fmla="*/ 209550 w 310514"/>
              <a:gd name="connsiteY1" fmla="*/ 11430 h 171450"/>
              <a:gd name="connsiteX2" fmla="*/ 139065 w 310514"/>
              <a:gd name="connsiteY2" fmla="*/ 0 h 171450"/>
              <a:gd name="connsiteX3" fmla="*/ 68580 w 310514"/>
              <a:gd name="connsiteY3" fmla="*/ 11430 h 171450"/>
              <a:gd name="connsiteX4" fmla="*/ 34290 w 310514"/>
              <a:gd name="connsiteY4" fmla="*/ 24765 h 171450"/>
              <a:gd name="connsiteX5" fmla="*/ 34290 w 310514"/>
              <a:gd name="connsiteY5" fmla="*/ 26670 h 171450"/>
              <a:gd name="connsiteX6" fmla="*/ 0 w 310514"/>
              <a:gd name="connsiteY6" fmla="*/ 110490 h 171450"/>
              <a:gd name="connsiteX7" fmla="*/ 87630 w 310514"/>
              <a:gd name="connsiteY7" fmla="*/ 154305 h 171450"/>
              <a:gd name="connsiteX8" fmla="*/ 102870 w 310514"/>
              <a:gd name="connsiteY8" fmla="*/ 171450 h 171450"/>
              <a:gd name="connsiteX9" fmla="*/ 310515 w 310514"/>
              <a:gd name="connsiteY9" fmla="*/ 171450 h 171450"/>
              <a:gd name="connsiteX10" fmla="*/ 310515 w 310514"/>
              <a:gd name="connsiteY10" fmla="*/ 85725 h 171450"/>
              <a:gd name="connsiteX11" fmla="*/ 293370 w 310514"/>
              <a:gd name="connsiteY11" fmla="*/ 5143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0514" h="171450">
                <a:moveTo>
                  <a:pt x="293370" y="51435"/>
                </a:moveTo>
                <a:cubicBezTo>
                  <a:pt x="270510" y="32385"/>
                  <a:pt x="240030" y="19050"/>
                  <a:pt x="209550" y="11430"/>
                </a:cubicBezTo>
                <a:cubicBezTo>
                  <a:pt x="188595" y="5715"/>
                  <a:pt x="163830" y="0"/>
                  <a:pt x="139065" y="0"/>
                </a:cubicBezTo>
                <a:cubicBezTo>
                  <a:pt x="116205" y="0"/>
                  <a:pt x="91440" y="3810"/>
                  <a:pt x="68580" y="11430"/>
                </a:cubicBezTo>
                <a:cubicBezTo>
                  <a:pt x="57150" y="15240"/>
                  <a:pt x="45720" y="19050"/>
                  <a:pt x="34290" y="24765"/>
                </a:cubicBezTo>
                <a:lnTo>
                  <a:pt x="34290" y="26670"/>
                </a:lnTo>
                <a:cubicBezTo>
                  <a:pt x="34290" y="59055"/>
                  <a:pt x="20955" y="89535"/>
                  <a:pt x="0" y="110490"/>
                </a:cubicBezTo>
                <a:cubicBezTo>
                  <a:pt x="36195" y="121920"/>
                  <a:pt x="64770" y="137160"/>
                  <a:pt x="87630" y="154305"/>
                </a:cubicBezTo>
                <a:cubicBezTo>
                  <a:pt x="93345" y="160020"/>
                  <a:pt x="99060" y="163830"/>
                  <a:pt x="102870" y="171450"/>
                </a:cubicBezTo>
                <a:lnTo>
                  <a:pt x="310515" y="171450"/>
                </a:lnTo>
                <a:lnTo>
                  <a:pt x="310515" y="85725"/>
                </a:lnTo>
                <a:cubicBezTo>
                  <a:pt x="310515" y="72390"/>
                  <a:pt x="304800" y="59055"/>
                  <a:pt x="293370" y="51435"/>
                </a:cubicBezTo>
                <a:close/>
              </a:path>
            </a:pathLst>
          </a:custGeom>
          <a:solidFill>
            <a:srgbClr val="FFFF66"/>
          </a:solid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BBAF8D89-69F4-4B6C-AE76-4A195CA7C04A}"/>
              </a:ext>
            </a:extLst>
          </p:cNvPr>
          <p:cNvSpPr/>
          <p:nvPr/>
        </p:nvSpPr>
        <p:spPr>
          <a:xfrm>
            <a:off x="5091694" y="3650681"/>
            <a:ext cx="310514" cy="171450"/>
          </a:xfrm>
          <a:custGeom>
            <a:avLst/>
            <a:gdLst>
              <a:gd name="connsiteX0" fmla="*/ 222885 w 310514"/>
              <a:gd name="connsiteY0" fmla="*/ 154305 h 171450"/>
              <a:gd name="connsiteX1" fmla="*/ 222885 w 310514"/>
              <a:gd name="connsiteY1" fmla="*/ 154305 h 171450"/>
              <a:gd name="connsiteX2" fmla="*/ 310515 w 310514"/>
              <a:gd name="connsiteY2" fmla="*/ 110490 h 171450"/>
              <a:gd name="connsiteX3" fmla="*/ 276225 w 310514"/>
              <a:gd name="connsiteY3" fmla="*/ 26670 h 171450"/>
              <a:gd name="connsiteX4" fmla="*/ 276225 w 310514"/>
              <a:gd name="connsiteY4" fmla="*/ 22860 h 171450"/>
              <a:gd name="connsiteX5" fmla="*/ 241935 w 310514"/>
              <a:gd name="connsiteY5" fmla="*/ 11430 h 171450"/>
              <a:gd name="connsiteX6" fmla="*/ 171450 w 310514"/>
              <a:gd name="connsiteY6" fmla="*/ 0 h 171450"/>
              <a:gd name="connsiteX7" fmla="*/ 100965 w 310514"/>
              <a:gd name="connsiteY7" fmla="*/ 11430 h 171450"/>
              <a:gd name="connsiteX8" fmla="*/ 17145 w 310514"/>
              <a:gd name="connsiteY8" fmla="*/ 51435 h 171450"/>
              <a:gd name="connsiteX9" fmla="*/ 0 w 310514"/>
              <a:gd name="connsiteY9" fmla="*/ 85725 h 171450"/>
              <a:gd name="connsiteX10" fmla="*/ 0 w 310514"/>
              <a:gd name="connsiteY10" fmla="*/ 171450 h 171450"/>
              <a:gd name="connsiteX11" fmla="*/ 205740 w 310514"/>
              <a:gd name="connsiteY11" fmla="*/ 171450 h 171450"/>
              <a:gd name="connsiteX12" fmla="*/ 222885 w 310514"/>
              <a:gd name="connsiteY12" fmla="*/ 15430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514" h="171450">
                <a:moveTo>
                  <a:pt x="222885" y="154305"/>
                </a:moveTo>
                <a:lnTo>
                  <a:pt x="222885" y="154305"/>
                </a:lnTo>
                <a:cubicBezTo>
                  <a:pt x="249555" y="135255"/>
                  <a:pt x="280035" y="120015"/>
                  <a:pt x="310515" y="110490"/>
                </a:cubicBezTo>
                <a:cubicBezTo>
                  <a:pt x="289560" y="87630"/>
                  <a:pt x="276225" y="59055"/>
                  <a:pt x="276225" y="26670"/>
                </a:cubicBezTo>
                <a:cubicBezTo>
                  <a:pt x="276225" y="24765"/>
                  <a:pt x="276225" y="24765"/>
                  <a:pt x="276225" y="22860"/>
                </a:cubicBezTo>
                <a:cubicBezTo>
                  <a:pt x="264795" y="19050"/>
                  <a:pt x="253365" y="13335"/>
                  <a:pt x="241935" y="11430"/>
                </a:cubicBezTo>
                <a:cubicBezTo>
                  <a:pt x="220980" y="5715"/>
                  <a:pt x="196215" y="0"/>
                  <a:pt x="171450" y="0"/>
                </a:cubicBezTo>
                <a:cubicBezTo>
                  <a:pt x="148590" y="0"/>
                  <a:pt x="123825" y="3810"/>
                  <a:pt x="100965" y="11430"/>
                </a:cubicBezTo>
                <a:cubicBezTo>
                  <a:pt x="70485" y="20955"/>
                  <a:pt x="41910" y="34290"/>
                  <a:pt x="17145" y="51435"/>
                </a:cubicBezTo>
                <a:cubicBezTo>
                  <a:pt x="5715" y="59055"/>
                  <a:pt x="0" y="72390"/>
                  <a:pt x="0" y="85725"/>
                </a:cubicBezTo>
                <a:lnTo>
                  <a:pt x="0" y="171450"/>
                </a:lnTo>
                <a:lnTo>
                  <a:pt x="205740" y="171450"/>
                </a:lnTo>
                <a:cubicBezTo>
                  <a:pt x="211455" y="163830"/>
                  <a:pt x="215265" y="160020"/>
                  <a:pt x="222885" y="154305"/>
                </a:cubicBezTo>
                <a:close/>
              </a:path>
            </a:pathLst>
          </a:custGeom>
          <a:solidFill>
            <a:srgbClr val="C00000"/>
          </a:solidFill>
          <a:ln w="9525" cap="flat">
            <a:noFill/>
            <a:prstDash val="solid"/>
            <a:miter/>
          </a:ln>
        </p:spPr>
        <p:txBody>
          <a:bodyPr rtlCol="0" anchor="ctr"/>
          <a:lstStyle/>
          <a:p>
            <a:endParaRPr lang="en-GB"/>
          </a:p>
        </p:txBody>
      </p:sp>
      <p:sp>
        <p:nvSpPr>
          <p:cNvPr id="53" name="Rectangle 52">
            <a:extLst>
              <a:ext uri="{FF2B5EF4-FFF2-40B4-BE49-F238E27FC236}">
                <a16:creationId xmlns:a16="http://schemas.microsoft.com/office/drawing/2014/main" id="{094FC4EE-B070-43DD-B52A-D56B2D1AD6D9}"/>
              </a:ext>
            </a:extLst>
          </p:cNvPr>
          <p:cNvSpPr/>
          <p:nvPr/>
        </p:nvSpPr>
        <p:spPr>
          <a:xfrm>
            <a:off x="5925213" y="3780486"/>
            <a:ext cx="1352342" cy="415498"/>
          </a:xfrm>
          <a:prstGeom prst="rect">
            <a:avLst/>
          </a:prstGeom>
        </p:spPr>
        <p:txBody>
          <a:bodyPr wrap="square">
            <a:spAutoFit/>
          </a:bodyPr>
          <a:lstStyle/>
          <a:p>
            <a:r>
              <a:rPr lang="en-GB" sz="1050" b="1">
                <a:solidFill>
                  <a:srgbClr val="053657"/>
                </a:solidFill>
                <a:cs typeface="Calibri" panose="020F0502020204030204" pitchFamily="34" charset="0"/>
              </a:rPr>
              <a:t>Firm SMEs </a:t>
            </a:r>
            <a:r>
              <a:rPr lang="en-GB" sz="1050">
                <a:solidFill>
                  <a:srgbClr val="053657"/>
                </a:solidFill>
                <a:cs typeface="Calibri" panose="020F0502020204030204" pitchFamily="34" charset="0"/>
              </a:rPr>
              <a:t>0.5 days a week</a:t>
            </a:r>
            <a:endParaRPr lang="en-GB" sz="1000"/>
          </a:p>
        </p:txBody>
      </p:sp>
      <p:sp>
        <p:nvSpPr>
          <p:cNvPr id="54" name="Rectangle 53">
            <a:extLst>
              <a:ext uri="{FF2B5EF4-FFF2-40B4-BE49-F238E27FC236}">
                <a16:creationId xmlns:a16="http://schemas.microsoft.com/office/drawing/2014/main" id="{882F1C2F-7625-4AA7-A0DC-E8C3B2A51819}"/>
              </a:ext>
            </a:extLst>
          </p:cNvPr>
          <p:cNvSpPr/>
          <p:nvPr/>
        </p:nvSpPr>
        <p:spPr>
          <a:xfrm>
            <a:off x="1921969" y="4433241"/>
            <a:ext cx="1352342" cy="415498"/>
          </a:xfrm>
          <a:prstGeom prst="rect">
            <a:avLst/>
          </a:prstGeom>
        </p:spPr>
        <p:txBody>
          <a:bodyPr wrap="square">
            <a:spAutoFit/>
          </a:bodyPr>
          <a:lstStyle/>
          <a:p>
            <a:r>
              <a:rPr lang="en-GB" sz="1050" b="1" dirty="0">
                <a:solidFill>
                  <a:srgbClr val="053657"/>
                </a:solidFill>
                <a:cs typeface="Calibri" panose="020F0502020204030204" pitchFamily="34" charset="0"/>
              </a:rPr>
              <a:t>Regulatory SMEs </a:t>
            </a:r>
            <a:r>
              <a:rPr lang="en-GB" sz="1050" dirty="0">
                <a:solidFill>
                  <a:srgbClr val="053657"/>
                </a:solidFill>
                <a:cs typeface="Calibri" panose="020F0502020204030204" pitchFamily="34" charset="0"/>
              </a:rPr>
              <a:t>Ad hoc</a:t>
            </a:r>
            <a:endParaRPr lang="en-GB" sz="1000" dirty="0"/>
          </a:p>
        </p:txBody>
      </p:sp>
      <p:pic>
        <p:nvPicPr>
          <p:cNvPr id="55" name="Graphic 54" descr="Male profile">
            <a:extLst>
              <a:ext uri="{FF2B5EF4-FFF2-40B4-BE49-F238E27FC236}">
                <a16:creationId xmlns:a16="http://schemas.microsoft.com/office/drawing/2014/main" id="{347C4F1A-B5BC-4EA6-990C-B6C1D5669369}"/>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2439838" y="4035425"/>
            <a:ext cx="506206" cy="506206"/>
          </a:xfrm>
          <a:prstGeom prst="rect">
            <a:avLst/>
          </a:prstGeom>
        </p:spPr>
      </p:pic>
      <p:sp>
        <p:nvSpPr>
          <p:cNvPr id="56" name="Rectangle 55">
            <a:extLst>
              <a:ext uri="{FF2B5EF4-FFF2-40B4-BE49-F238E27FC236}">
                <a16:creationId xmlns:a16="http://schemas.microsoft.com/office/drawing/2014/main" id="{7A33939D-0351-4C89-9894-CB9D9E28A25D}"/>
              </a:ext>
            </a:extLst>
          </p:cNvPr>
          <p:cNvSpPr/>
          <p:nvPr/>
        </p:nvSpPr>
        <p:spPr>
          <a:xfrm>
            <a:off x="2692207" y="2297559"/>
            <a:ext cx="1848930" cy="430887"/>
          </a:xfrm>
          <a:prstGeom prst="rect">
            <a:avLst/>
          </a:prstGeom>
        </p:spPr>
        <p:txBody>
          <a:bodyPr wrap="square">
            <a:spAutoFit/>
          </a:bodyPr>
          <a:lstStyle/>
          <a:p>
            <a:r>
              <a:rPr lang="en-GB" sz="1100" b="1" dirty="0">
                <a:solidFill>
                  <a:srgbClr val="053657"/>
                </a:solidFill>
                <a:cs typeface="Calibri" panose="020F0502020204030204" pitchFamily="34" charset="0"/>
              </a:rPr>
              <a:t>Service / technology firm volunteers</a:t>
            </a:r>
            <a:endParaRPr lang="en-GB" sz="1050" dirty="0"/>
          </a:p>
        </p:txBody>
      </p:sp>
      <p:sp>
        <p:nvSpPr>
          <p:cNvPr id="57" name="Oval 56">
            <a:extLst>
              <a:ext uri="{FF2B5EF4-FFF2-40B4-BE49-F238E27FC236}">
                <a16:creationId xmlns:a16="http://schemas.microsoft.com/office/drawing/2014/main" id="{430BF955-9389-4AEB-BF6E-44B1C30EFDDF}"/>
              </a:ext>
            </a:extLst>
          </p:cNvPr>
          <p:cNvSpPr/>
          <p:nvPr/>
        </p:nvSpPr>
        <p:spPr>
          <a:xfrm>
            <a:off x="1205664" y="1506154"/>
            <a:ext cx="6789219" cy="50470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reeform: Shape 59">
            <a:extLst>
              <a:ext uri="{FF2B5EF4-FFF2-40B4-BE49-F238E27FC236}">
                <a16:creationId xmlns:a16="http://schemas.microsoft.com/office/drawing/2014/main" id="{D1844F1C-7C93-49F1-903A-7C122A4BE83A}"/>
              </a:ext>
            </a:extLst>
          </p:cNvPr>
          <p:cNvSpPr/>
          <p:nvPr/>
        </p:nvSpPr>
        <p:spPr>
          <a:xfrm>
            <a:off x="7766054" y="3905929"/>
            <a:ext cx="99188" cy="99188"/>
          </a:xfrm>
          <a:custGeom>
            <a:avLst/>
            <a:gdLst>
              <a:gd name="connsiteX0" fmla="*/ 99189 w 99188"/>
              <a:gd name="connsiteY0" fmla="*/ 49594 h 99188"/>
              <a:gd name="connsiteX1" fmla="*/ 49594 w 99188"/>
              <a:gd name="connsiteY1" fmla="*/ 99189 h 99188"/>
              <a:gd name="connsiteX2" fmla="*/ 0 w 99188"/>
              <a:gd name="connsiteY2" fmla="*/ 49594 h 99188"/>
              <a:gd name="connsiteX3" fmla="*/ 49594 w 99188"/>
              <a:gd name="connsiteY3" fmla="*/ 0 h 99188"/>
              <a:gd name="connsiteX4" fmla="*/ 99189 w 99188"/>
              <a:gd name="connsiteY4" fmla="*/ 49594 h 99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88" h="99188">
                <a:moveTo>
                  <a:pt x="99189" y="49594"/>
                </a:moveTo>
                <a:cubicBezTo>
                  <a:pt x="99189" y="76985"/>
                  <a:pt x="76985" y="99189"/>
                  <a:pt x="49594" y="99189"/>
                </a:cubicBezTo>
                <a:cubicBezTo>
                  <a:pt x="22204" y="99189"/>
                  <a:pt x="0" y="76985"/>
                  <a:pt x="0" y="49594"/>
                </a:cubicBezTo>
                <a:cubicBezTo>
                  <a:pt x="0" y="22204"/>
                  <a:pt x="22204" y="0"/>
                  <a:pt x="49594" y="0"/>
                </a:cubicBezTo>
                <a:cubicBezTo>
                  <a:pt x="76985" y="0"/>
                  <a:pt x="99189" y="22204"/>
                  <a:pt x="99189" y="49594"/>
                </a:cubicBezTo>
                <a:close/>
              </a:path>
            </a:pathLst>
          </a:custGeom>
          <a:solidFill>
            <a:srgbClr val="002060"/>
          </a:solidFill>
          <a:ln w="7045"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A827E639-A8B1-4779-B350-68C50A0FF812}"/>
              </a:ext>
            </a:extLst>
          </p:cNvPr>
          <p:cNvSpPr/>
          <p:nvPr/>
        </p:nvSpPr>
        <p:spPr>
          <a:xfrm>
            <a:off x="7411808" y="3905929"/>
            <a:ext cx="99188" cy="99188"/>
          </a:xfrm>
          <a:custGeom>
            <a:avLst/>
            <a:gdLst>
              <a:gd name="connsiteX0" fmla="*/ 99189 w 99188"/>
              <a:gd name="connsiteY0" fmla="*/ 49594 h 99188"/>
              <a:gd name="connsiteX1" fmla="*/ 49594 w 99188"/>
              <a:gd name="connsiteY1" fmla="*/ 99189 h 99188"/>
              <a:gd name="connsiteX2" fmla="*/ 0 w 99188"/>
              <a:gd name="connsiteY2" fmla="*/ 49594 h 99188"/>
              <a:gd name="connsiteX3" fmla="*/ 49594 w 99188"/>
              <a:gd name="connsiteY3" fmla="*/ 0 h 99188"/>
              <a:gd name="connsiteX4" fmla="*/ 99189 w 99188"/>
              <a:gd name="connsiteY4" fmla="*/ 49594 h 99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88" h="99188">
                <a:moveTo>
                  <a:pt x="99189" y="49594"/>
                </a:moveTo>
                <a:cubicBezTo>
                  <a:pt x="99189" y="76985"/>
                  <a:pt x="76985" y="99189"/>
                  <a:pt x="49594" y="99189"/>
                </a:cubicBezTo>
                <a:cubicBezTo>
                  <a:pt x="22204" y="99189"/>
                  <a:pt x="0" y="76985"/>
                  <a:pt x="0" y="49594"/>
                </a:cubicBezTo>
                <a:cubicBezTo>
                  <a:pt x="0" y="22204"/>
                  <a:pt x="22204" y="0"/>
                  <a:pt x="49594" y="0"/>
                </a:cubicBezTo>
                <a:cubicBezTo>
                  <a:pt x="76985" y="0"/>
                  <a:pt x="99189" y="22204"/>
                  <a:pt x="99189" y="49594"/>
                </a:cubicBezTo>
                <a:close/>
              </a:path>
            </a:pathLst>
          </a:custGeom>
          <a:solidFill>
            <a:srgbClr val="AFABAB"/>
          </a:solidFill>
          <a:ln w="7045"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623E6C76-E7C9-455B-995D-AF125EDEA7F5}"/>
              </a:ext>
            </a:extLst>
          </p:cNvPr>
          <p:cNvSpPr/>
          <p:nvPr/>
        </p:nvSpPr>
        <p:spPr>
          <a:xfrm>
            <a:off x="7588931" y="3905929"/>
            <a:ext cx="99188" cy="99188"/>
          </a:xfrm>
          <a:custGeom>
            <a:avLst/>
            <a:gdLst>
              <a:gd name="connsiteX0" fmla="*/ 99189 w 99188"/>
              <a:gd name="connsiteY0" fmla="*/ 49594 h 99188"/>
              <a:gd name="connsiteX1" fmla="*/ 49594 w 99188"/>
              <a:gd name="connsiteY1" fmla="*/ 99189 h 99188"/>
              <a:gd name="connsiteX2" fmla="*/ 0 w 99188"/>
              <a:gd name="connsiteY2" fmla="*/ 49594 h 99188"/>
              <a:gd name="connsiteX3" fmla="*/ 49594 w 99188"/>
              <a:gd name="connsiteY3" fmla="*/ 0 h 99188"/>
              <a:gd name="connsiteX4" fmla="*/ 99189 w 99188"/>
              <a:gd name="connsiteY4" fmla="*/ 49594 h 99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88" h="99188">
                <a:moveTo>
                  <a:pt x="99189" y="49594"/>
                </a:moveTo>
                <a:cubicBezTo>
                  <a:pt x="99189" y="76985"/>
                  <a:pt x="76985" y="99189"/>
                  <a:pt x="49594" y="99189"/>
                </a:cubicBezTo>
                <a:cubicBezTo>
                  <a:pt x="22204" y="99189"/>
                  <a:pt x="0" y="76985"/>
                  <a:pt x="0" y="49594"/>
                </a:cubicBezTo>
                <a:cubicBezTo>
                  <a:pt x="0" y="22204"/>
                  <a:pt x="22204" y="0"/>
                  <a:pt x="49594" y="0"/>
                </a:cubicBezTo>
                <a:cubicBezTo>
                  <a:pt x="76985" y="0"/>
                  <a:pt x="99189" y="22204"/>
                  <a:pt x="99189" y="49594"/>
                </a:cubicBezTo>
                <a:close/>
              </a:path>
            </a:pathLst>
          </a:custGeom>
          <a:solidFill>
            <a:srgbClr val="7F6000"/>
          </a:solidFill>
          <a:ln w="7045"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F583CA5F-6240-4EDA-AF76-86B418201165}"/>
              </a:ext>
            </a:extLst>
          </p:cNvPr>
          <p:cNvSpPr/>
          <p:nvPr/>
        </p:nvSpPr>
        <p:spPr>
          <a:xfrm>
            <a:off x="7513112" y="4019996"/>
            <a:ext cx="252200" cy="435722"/>
          </a:xfrm>
          <a:custGeom>
            <a:avLst/>
            <a:gdLst>
              <a:gd name="connsiteX0" fmla="*/ 251525 w 252200"/>
              <a:gd name="connsiteY0" fmla="*/ 166496 h 435722"/>
              <a:gd name="connsiteX1" fmla="*/ 219643 w 252200"/>
              <a:gd name="connsiteY1" fmla="*/ 48886 h 435722"/>
              <a:gd name="connsiteX2" fmla="*/ 213266 w 252200"/>
              <a:gd name="connsiteY2" fmla="*/ 37550 h 435722"/>
              <a:gd name="connsiteX3" fmla="*/ 164380 w 252200"/>
              <a:gd name="connsiteY3" fmla="*/ 6376 h 435722"/>
              <a:gd name="connsiteX4" fmla="*/ 126122 w 252200"/>
              <a:gd name="connsiteY4" fmla="*/ 0 h 435722"/>
              <a:gd name="connsiteX5" fmla="*/ 87863 w 252200"/>
              <a:gd name="connsiteY5" fmla="*/ 6376 h 435722"/>
              <a:gd name="connsiteX6" fmla="*/ 38977 w 252200"/>
              <a:gd name="connsiteY6" fmla="*/ 37550 h 435722"/>
              <a:gd name="connsiteX7" fmla="*/ 32601 w 252200"/>
              <a:gd name="connsiteY7" fmla="*/ 48886 h 435722"/>
              <a:gd name="connsiteX8" fmla="*/ 719 w 252200"/>
              <a:gd name="connsiteY8" fmla="*/ 166496 h 435722"/>
              <a:gd name="connsiteX9" fmla="*/ 15597 w 252200"/>
              <a:gd name="connsiteY9" fmla="*/ 193418 h 435722"/>
              <a:gd name="connsiteX10" fmla="*/ 21265 w 252200"/>
              <a:gd name="connsiteY10" fmla="*/ 194127 h 435722"/>
              <a:gd name="connsiteX11" fmla="*/ 41811 w 252200"/>
              <a:gd name="connsiteY11" fmla="*/ 178540 h 435722"/>
              <a:gd name="connsiteX12" fmla="*/ 70151 w 252200"/>
              <a:gd name="connsiteY12" fmla="*/ 75100 h 435722"/>
              <a:gd name="connsiteX13" fmla="*/ 70151 w 252200"/>
              <a:gd name="connsiteY13" fmla="*/ 435722 h 435722"/>
              <a:gd name="connsiteX14" fmla="*/ 112660 w 252200"/>
              <a:gd name="connsiteY14" fmla="*/ 435722 h 435722"/>
              <a:gd name="connsiteX15" fmla="*/ 112660 w 252200"/>
              <a:gd name="connsiteY15" fmla="*/ 233094 h 435722"/>
              <a:gd name="connsiteX16" fmla="*/ 141000 w 252200"/>
              <a:gd name="connsiteY16" fmla="*/ 233094 h 435722"/>
              <a:gd name="connsiteX17" fmla="*/ 141000 w 252200"/>
              <a:gd name="connsiteY17" fmla="*/ 435014 h 435722"/>
              <a:gd name="connsiteX18" fmla="*/ 183510 w 252200"/>
              <a:gd name="connsiteY18" fmla="*/ 435014 h 435722"/>
              <a:gd name="connsiteX19" fmla="*/ 183510 w 252200"/>
              <a:gd name="connsiteY19" fmla="*/ 75100 h 435722"/>
              <a:gd name="connsiteX20" fmla="*/ 211849 w 252200"/>
              <a:gd name="connsiteY20" fmla="*/ 178540 h 435722"/>
              <a:gd name="connsiteX21" fmla="*/ 232395 w 252200"/>
              <a:gd name="connsiteY21" fmla="*/ 194127 h 435722"/>
              <a:gd name="connsiteX22" fmla="*/ 238063 w 252200"/>
              <a:gd name="connsiteY22" fmla="*/ 193418 h 435722"/>
              <a:gd name="connsiteX23" fmla="*/ 251525 w 252200"/>
              <a:gd name="connsiteY23" fmla="*/ 166496 h 43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00" h="435722">
                <a:moveTo>
                  <a:pt x="251525" y="166496"/>
                </a:moveTo>
                <a:lnTo>
                  <a:pt x="219643" y="48886"/>
                </a:lnTo>
                <a:cubicBezTo>
                  <a:pt x="218226" y="44635"/>
                  <a:pt x="216100" y="40384"/>
                  <a:pt x="213266" y="37550"/>
                </a:cubicBezTo>
                <a:cubicBezTo>
                  <a:pt x="199805" y="23380"/>
                  <a:pt x="182801" y="12753"/>
                  <a:pt x="164380" y="6376"/>
                </a:cubicBezTo>
                <a:cubicBezTo>
                  <a:pt x="152336" y="2125"/>
                  <a:pt x="139583" y="0"/>
                  <a:pt x="126122" y="0"/>
                </a:cubicBezTo>
                <a:cubicBezTo>
                  <a:pt x="112660" y="0"/>
                  <a:pt x="99908" y="2125"/>
                  <a:pt x="87863" y="6376"/>
                </a:cubicBezTo>
                <a:cubicBezTo>
                  <a:pt x="68734" y="12753"/>
                  <a:pt x="52439" y="23380"/>
                  <a:pt x="38977" y="37550"/>
                </a:cubicBezTo>
                <a:cubicBezTo>
                  <a:pt x="36143" y="41093"/>
                  <a:pt x="34018" y="44635"/>
                  <a:pt x="32601" y="48886"/>
                </a:cubicBezTo>
                <a:lnTo>
                  <a:pt x="719" y="166496"/>
                </a:lnTo>
                <a:cubicBezTo>
                  <a:pt x="-2115" y="177831"/>
                  <a:pt x="3553" y="190584"/>
                  <a:pt x="15597" y="193418"/>
                </a:cubicBezTo>
                <a:cubicBezTo>
                  <a:pt x="17722" y="194127"/>
                  <a:pt x="19139" y="194127"/>
                  <a:pt x="21265" y="194127"/>
                </a:cubicBezTo>
                <a:cubicBezTo>
                  <a:pt x="30475" y="194127"/>
                  <a:pt x="38977" y="187750"/>
                  <a:pt x="41811" y="178540"/>
                </a:cubicBezTo>
                <a:lnTo>
                  <a:pt x="70151" y="75100"/>
                </a:lnTo>
                <a:lnTo>
                  <a:pt x="70151" y="435722"/>
                </a:lnTo>
                <a:lnTo>
                  <a:pt x="112660" y="435722"/>
                </a:lnTo>
                <a:lnTo>
                  <a:pt x="112660" y="233094"/>
                </a:lnTo>
                <a:lnTo>
                  <a:pt x="141000" y="233094"/>
                </a:lnTo>
                <a:lnTo>
                  <a:pt x="141000" y="435014"/>
                </a:lnTo>
                <a:lnTo>
                  <a:pt x="183510" y="435014"/>
                </a:lnTo>
                <a:lnTo>
                  <a:pt x="183510" y="75100"/>
                </a:lnTo>
                <a:lnTo>
                  <a:pt x="211849" y="178540"/>
                </a:lnTo>
                <a:cubicBezTo>
                  <a:pt x="214683" y="187750"/>
                  <a:pt x="223185" y="194127"/>
                  <a:pt x="232395" y="194127"/>
                </a:cubicBezTo>
                <a:cubicBezTo>
                  <a:pt x="234521" y="194127"/>
                  <a:pt x="235938" y="194127"/>
                  <a:pt x="238063" y="193418"/>
                </a:cubicBezTo>
                <a:cubicBezTo>
                  <a:pt x="247982" y="190584"/>
                  <a:pt x="254359" y="177831"/>
                  <a:pt x="251525" y="166496"/>
                </a:cubicBezTo>
                <a:close/>
              </a:path>
            </a:pathLst>
          </a:custGeom>
          <a:solidFill>
            <a:srgbClr val="7F6000"/>
          </a:solidFill>
          <a:ln w="7045"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904506FC-B57D-461A-A749-7E2A36F2F3F3}"/>
              </a:ext>
            </a:extLst>
          </p:cNvPr>
          <p:cNvSpPr/>
          <p:nvPr/>
        </p:nvSpPr>
        <p:spPr>
          <a:xfrm>
            <a:off x="7334572" y="4019287"/>
            <a:ext cx="204764" cy="436430"/>
          </a:xfrm>
          <a:custGeom>
            <a:avLst/>
            <a:gdLst>
              <a:gd name="connsiteX0" fmla="*/ 164380 w 204764"/>
              <a:gd name="connsiteY0" fmla="*/ 163662 h 436430"/>
              <a:gd name="connsiteX1" fmla="*/ 196262 w 204764"/>
              <a:gd name="connsiteY1" fmla="*/ 46052 h 436430"/>
              <a:gd name="connsiteX2" fmla="*/ 204764 w 204764"/>
              <a:gd name="connsiteY2" fmla="*/ 29048 h 436430"/>
              <a:gd name="connsiteX3" fmla="*/ 164380 w 204764"/>
              <a:gd name="connsiteY3" fmla="*/ 6376 h 436430"/>
              <a:gd name="connsiteX4" fmla="*/ 126122 w 204764"/>
              <a:gd name="connsiteY4" fmla="*/ 0 h 436430"/>
              <a:gd name="connsiteX5" fmla="*/ 87863 w 204764"/>
              <a:gd name="connsiteY5" fmla="*/ 6376 h 436430"/>
              <a:gd name="connsiteX6" fmla="*/ 38977 w 204764"/>
              <a:gd name="connsiteY6" fmla="*/ 37550 h 436430"/>
              <a:gd name="connsiteX7" fmla="*/ 32601 w 204764"/>
              <a:gd name="connsiteY7" fmla="*/ 48886 h 436430"/>
              <a:gd name="connsiteX8" fmla="*/ 719 w 204764"/>
              <a:gd name="connsiteY8" fmla="*/ 167204 h 436430"/>
              <a:gd name="connsiteX9" fmla="*/ 15597 w 204764"/>
              <a:gd name="connsiteY9" fmla="*/ 194127 h 436430"/>
              <a:gd name="connsiteX10" fmla="*/ 21265 w 204764"/>
              <a:gd name="connsiteY10" fmla="*/ 194835 h 436430"/>
              <a:gd name="connsiteX11" fmla="*/ 41811 w 204764"/>
              <a:gd name="connsiteY11" fmla="*/ 179248 h 436430"/>
              <a:gd name="connsiteX12" fmla="*/ 70151 w 204764"/>
              <a:gd name="connsiteY12" fmla="*/ 75809 h 436430"/>
              <a:gd name="connsiteX13" fmla="*/ 70151 w 204764"/>
              <a:gd name="connsiteY13" fmla="*/ 436431 h 436430"/>
              <a:gd name="connsiteX14" fmla="*/ 112660 w 204764"/>
              <a:gd name="connsiteY14" fmla="*/ 436431 h 436430"/>
              <a:gd name="connsiteX15" fmla="*/ 112660 w 204764"/>
              <a:gd name="connsiteY15" fmla="*/ 233802 h 436430"/>
              <a:gd name="connsiteX16" fmla="*/ 141000 w 204764"/>
              <a:gd name="connsiteY16" fmla="*/ 233802 h 436430"/>
              <a:gd name="connsiteX17" fmla="*/ 141000 w 204764"/>
              <a:gd name="connsiteY17" fmla="*/ 435722 h 436430"/>
              <a:gd name="connsiteX18" fmla="*/ 183510 w 204764"/>
              <a:gd name="connsiteY18" fmla="*/ 435722 h 436430"/>
              <a:gd name="connsiteX19" fmla="*/ 183510 w 204764"/>
              <a:gd name="connsiteY19" fmla="*/ 206171 h 436430"/>
              <a:gd name="connsiteX20" fmla="*/ 164380 w 204764"/>
              <a:gd name="connsiteY20" fmla="*/ 163662 h 43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4764" h="436430">
                <a:moveTo>
                  <a:pt x="164380" y="163662"/>
                </a:moveTo>
                <a:lnTo>
                  <a:pt x="196262" y="46052"/>
                </a:lnTo>
                <a:cubicBezTo>
                  <a:pt x="197679" y="39676"/>
                  <a:pt x="201222" y="34008"/>
                  <a:pt x="204764" y="29048"/>
                </a:cubicBezTo>
                <a:cubicBezTo>
                  <a:pt x="193428" y="19129"/>
                  <a:pt x="179259" y="11336"/>
                  <a:pt x="164380" y="6376"/>
                </a:cubicBezTo>
                <a:cubicBezTo>
                  <a:pt x="152336" y="2125"/>
                  <a:pt x="139583" y="0"/>
                  <a:pt x="126122" y="0"/>
                </a:cubicBezTo>
                <a:cubicBezTo>
                  <a:pt x="112660" y="0"/>
                  <a:pt x="99907" y="2125"/>
                  <a:pt x="87863" y="6376"/>
                </a:cubicBezTo>
                <a:cubicBezTo>
                  <a:pt x="68734" y="12753"/>
                  <a:pt x="52439" y="23380"/>
                  <a:pt x="38977" y="37550"/>
                </a:cubicBezTo>
                <a:cubicBezTo>
                  <a:pt x="36143" y="41093"/>
                  <a:pt x="34018" y="44635"/>
                  <a:pt x="32601" y="48886"/>
                </a:cubicBezTo>
                <a:lnTo>
                  <a:pt x="719" y="167204"/>
                </a:lnTo>
                <a:cubicBezTo>
                  <a:pt x="-2115" y="178540"/>
                  <a:pt x="3553" y="191293"/>
                  <a:pt x="15597" y="194127"/>
                </a:cubicBezTo>
                <a:cubicBezTo>
                  <a:pt x="17722" y="194835"/>
                  <a:pt x="19139" y="194835"/>
                  <a:pt x="21265" y="194835"/>
                </a:cubicBezTo>
                <a:cubicBezTo>
                  <a:pt x="30475" y="194835"/>
                  <a:pt x="38977" y="188459"/>
                  <a:pt x="41811" y="179248"/>
                </a:cubicBezTo>
                <a:lnTo>
                  <a:pt x="70151" y="75809"/>
                </a:lnTo>
                <a:lnTo>
                  <a:pt x="70151" y="436431"/>
                </a:lnTo>
                <a:lnTo>
                  <a:pt x="112660" y="436431"/>
                </a:lnTo>
                <a:lnTo>
                  <a:pt x="112660" y="233802"/>
                </a:lnTo>
                <a:lnTo>
                  <a:pt x="141000" y="233802"/>
                </a:lnTo>
                <a:lnTo>
                  <a:pt x="141000" y="435722"/>
                </a:lnTo>
                <a:lnTo>
                  <a:pt x="183510" y="435722"/>
                </a:lnTo>
                <a:lnTo>
                  <a:pt x="183510" y="206171"/>
                </a:lnTo>
                <a:cubicBezTo>
                  <a:pt x="168631" y="199086"/>
                  <a:pt x="160129" y="181374"/>
                  <a:pt x="164380" y="163662"/>
                </a:cubicBezTo>
                <a:close/>
              </a:path>
            </a:pathLst>
          </a:custGeom>
          <a:solidFill>
            <a:srgbClr val="AFABAB"/>
          </a:solidFill>
          <a:ln w="7045"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FD931A29-3AEA-460E-9181-44EDA24FDBF5}"/>
              </a:ext>
            </a:extLst>
          </p:cNvPr>
          <p:cNvSpPr/>
          <p:nvPr/>
        </p:nvSpPr>
        <p:spPr>
          <a:xfrm>
            <a:off x="7737006" y="4019996"/>
            <a:ext cx="205421" cy="435722"/>
          </a:xfrm>
          <a:custGeom>
            <a:avLst/>
            <a:gdLst>
              <a:gd name="connsiteX0" fmla="*/ 204754 w 205421"/>
              <a:gd name="connsiteY0" fmla="*/ 166496 h 435722"/>
              <a:gd name="connsiteX1" fmla="*/ 172163 w 205421"/>
              <a:gd name="connsiteY1" fmla="*/ 48886 h 435722"/>
              <a:gd name="connsiteX2" fmla="*/ 165787 w 205421"/>
              <a:gd name="connsiteY2" fmla="*/ 37550 h 435722"/>
              <a:gd name="connsiteX3" fmla="*/ 116901 w 205421"/>
              <a:gd name="connsiteY3" fmla="*/ 6376 h 435722"/>
              <a:gd name="connsiteX4" fmla="*/ 78643 w 205421"/>
              <a:gd name="connsiteY4" fmla="*/ 0 h 435722"/>
              <a:gd name="connsiteX5" fmla="*/ 40384 w 205421"/>
              <a:gd name="connsiteY5" fmla="*/ 6376 h 435722"/>
              <a:gd name="connsiteX6" fmla="*/ 0 w 205421"/>
              <a:gd name="connsiteY6" fmla="*/ 29048 h 435722"/>
              <a:gd name="connsiteX7" fmla="*/ 8502 w 205421"/>
              <a:gd name="connsiteY7" fmla="*/ 45343 h 435722"/>
              <a:gd name="connsiteX8" fmla="*/ 40384 w 205421"/>
              <a:gd name="connsiteY8" fmla="*/ 162953 h 435722"/>
              <a:gd name="connsiteX9" fmla="*/ 21255 w 205421"/>
              <a:gd name="connsiteY9" fmla="*/ 205463 h 435722"/>
              <a:gd name="connsiteX10" fmla="*/ 21255 w 205421"/>
              <a:gd name="connsiteY10" fmla="*/ 435722 h 435722"/>
              <a:gd name="connsiteX11" fmla="*/ 63764 w 205421"/>
              <a:gd name="connsiteY11" fmla="*/ 435722 h 435722"/>
              <a:gd name="connsiteX12" fmla="*/ 63764 w 205421"/>
              <a:gd name="connsiteY12" fmla="*/ 233094 h 435722"/>
              <a:gd name="connsiteX13" fmla="*/ 92104 w 205421"/>
              <a:gd name="connsiteY13" fmla="*/ 233094 h 435722"/>
              <a:gd name="connsiteX14" fmla="*/ 92104 w 205421"/>
              <a:gd name="connsiteY14" fmla="*/ 435014 h 435722"/>
              <a:gd name="connsiteX15" fmla="*/ 134613 w 205421"/>
              <a:gd name="connsiteY15" fmla="*/ 435014 h 435722"/>
              <a:gd name="connsiteX16" fmla="*/ 134613 w 205421"/>
              <a:gd name="connsiteY16" fmla="*/ 75100 h 435722"/>
              <a:gd name="connsiteX17" fmla="*/ 162953 w 205421"/>
              <a:gd name="connsiteY17" fmla="*/ 178540 h 435722"/>
              <a:gd name="connsiteX18" fmla="*/ 183499 w 205421"/>
              <a:gd name="connsiteY18" fmla="*/ 194127 h 435722"/>
              <a:gd name="connsiteX19" fmla="*/ 189167 w 205421"/>
              <a:gd name="connsiteY19" fmla="*/ 193418 h 435722"/>
              <a:gd name="connsiteX20" fmla="*/ 204754 w 205421"/>
              <a:gd name="connsiteY20" fmla="*/ 166496 h 43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421" h="435722">
                <a:moveTo>
                  <a:pt x="204754" y="166496"/>
                </a:moveTo>
                <a:lnTo>
                  <a:pt x="172163" y="48886"/>
                </a:lnTo>
                <a:cubicBezTo>
                  <a:pt x="170746" y="44635"/>
                  <a:pt x="168621" y="40384"/>
                  <a:pt x="165787" y="37550"/>
                </a:cubicBezTo>
                <a:cubicBezTo>
                  <a:pt x="152326" y="23380"/>
                  <a:pt x="135322" y="12753"/>
                  <a:pt x="116901" y="6376"/>
                </a:cubicBezTo>
                <a:cubicBezTo>
                  <a:pt x="104857" y="2125"/>
                  <a:pt x="92104" y="0"/>
                  <a:pt x="78643" y="0"/>
                </a:cubicBezTo>
                <a:cubicBezTo>
                  <a:pt x="65181" y="0"/>
                  <a:pt x="52428" y="2125"/>
                  <a:pt x="40384" y="6376"/>
                </a:cubicBezTo>
                <a:cubicBezTo>
                  <a:pt x="25506" y="11336"/>
                  <a:pt x="12044" y="19129"/>
                  <a:pt x="0" y="29048"/>
                </a:cubicBezTo>
                <a:cubicBezTo>
                  <a:pt x="4251" y="34008"/>
                  <a:pt x="7085" y="39676"/>
                  <a:pt x="8502" y="45343"/>
                </a:cubicBezTo>
                <a:lnTo>
                  <a:pt x="40384" y="162953"/>
                </a:lnTo>
                <a:cubicBezTo>
                  <a:pt x="45343" y="180665"/>
                  <a:pt x="36133" y="198378"/>
                  <a:pt x="21255" y="205463"/>
                </a:cubicBezTo>
                <a:lnTo>
                  <a:pt x="21255" y="435722"/>
                </a:lnTo>
                <a:lnTo>
                  <a:pt x="63764" y="435722"/>
                </a:lnTo>
                <a:lnTo>
                  <a:pt x="63764" y="233094"/>
                </a:lnTo>
                <a:lnTo>
                  <a:pt x="92104" y="233094"/>
                </a:lnTo>
                <a:lnTo>
                  <a:pt x="92104" y="435014"/>
                </a:lnTo>
                <a:lnTo>
                  <a:pt x="134613" y="435014"/>
                </a:lnTo>
                <a:lnTo>
                  <a:pt x="134613" y="75100"/>
                </a:lnTo>
                <a:lnTo>
                  <a:pt x="162953" y="178540"/>
                </a:lnTo>
                <a:cubicBezTo>
                  <a:pt x="165787" y="187750"/>
                  <a:pt x="174289" y="194127"/>
                  <a:pt x="183499" y="194127"/>
                </a:cubicBezTo>
                <a:cubicBezTo>
                  <a:pt x="185625" y="194127"/>
                  <a:pt x="187042" y="194127"/>
                  <a:pt x="189167" y="193418"/>
                </a:cubicBezTo>
                <a:cubicBezTo>
                  <a:pt x="201212" y="190584"/>
                  <a:pt x="207588" y="177831"/>
                  <a:pt x="204754" y="166496"/>
                </a:cubicBezTo>
                <a:close/>
              </a:path>
            </a:pathLst>
          </a:custGeom>
          <a:solidFill>
            <a:srgbClr val="002060"/>
          </a:solidFill>
          <a:ln w="7045" cap="flat">
            <a:noFill/>
            <a:prstDash val="solid"/>
            <a:miter/>
          </a:ln>
        </p:spPr>
        <p:txBody>
          <a:bodyPr rtlCol="0" anchor="ctr"/>
          <a:lstStyle/>
          <a:p>
            <a:endParaRPr lang="en-GB"/>
          </a:p>
        </p:txBody>
      </p:sp>
      <p:sp>
        <p:nvSpPr>
          <p:cNvPr id="66" name="Rectangle 65">
            <a:extLst>
              <a:ext uri="{FF2B5EF4-FFF2-40B4-BE49-F238E27FC236}">
                <a16:creationId xmlns:a16="http://schemas.microsoft.com/office/drawing/2014/main" id="{5E26DBC4-FC12-4528-8438-42BBDBA06E89}"/>
              </a:ext>
            </a:extLst>
          </p:cNvPr>
          <p:cNvSpPr/>
          <p:nvPr/>
        </p:nvSpPr>
        <p:spPr>
          <a:xfrm>
            <a:off x="6918690" y="1095387"/>
            <a:ext cx="1793916" cy="492443"/>
          </a:xfrm>
          <a:prstGeom prst="rect">
            <a:avLst/>
          </a:prstGeom>
        </p:spPr>
        <p:txBody>
          <a:bodyPr wrap="square">
            <a:spAutoFit/>
          </a:bodyPr>
          <a:lstStyle/>
          <a:p>
            <a:pPr marL="0" lvl="1">
              <a:buSzPct val="100000"/>
            </a:pPr>
            <a:r>
              <a:rPr lang="en-GB" sz="1200" b="1">
                <a:solidFill>
                  <a:srgbClr val="053657"/>
                </a:solidFill>
                <a:cs typeface="Calibri" panose="020F0502020204030204" pitchFamily="34" charset="0"/>
              </a:rPr>
              <a:t>RRDS EMIR Refit </a:t>
            </a:r>
            <a:r>
              <a:rPr lang="en-GB" sz="1200" b="1" err="1">
                <a:solidFill>
                  <a:srgbClr val="053657"/>
                </a:solidFill>
                <a:cs typeface="Calibri" panose="020F0502020204030204" pitchFamily="34" charset="0"/>
              </a:rPr>
              <a:t>SteerCo</a:t>
            </a:r>
            <a:r>
              <a:rPr lang="en-GB" sz="1400">
                <a:solidFill>
                  <a:srgbClr val="053657"/>
                </a:solidFill>
                <a:cs typeface="Calibri"/>
              </a:rPr>
              <a:t>   </a:t>
            </a:r>
            <a:endParaRPr lang="en-GB" sz="1400">
              <a:solidFill>
                <a:srgbClr val="053657"/>
              </a:solidFill>
              <a:cs typeface="Calibri" panose="020F0502020204030204" pitchFamily="34" charset="0"/>
            </a:endParaRPr>
          </a:p>
        </p:txBody>
      </p:sp>
      <p:pic>
        <p:nvPicPr>
          <p:cNvPr id="2" name="Picture 1">
            <a:extLst>
              <a:ext uri="{FF2B5EF4-FFF2-40B4-BE49-F238E27FC236}">
                <a16:creationId xmlns:a16="http://schemas.microsoft.com/office/drawing/2014/main" id="{DA350F7E-3453-45A2-8627-50426972A3A6}"/>
              </a:ext>
            </a:extLst>
          </p:cNvPr>
          <p:cNvPicPr>
            <a:picLocks noChangeAspect="1"/>
          </p:cNvPicPr>
          <p:nvPr/>
        </p:nvPicPr>
        <p:blipFill>
          <a:blip r:embed="rId28"/>
          <a:stretch>
            <a:fillRect/>
          </a:stretch>
        </p:blipFill>
        <p:spPr>
          <a:xfrm>
            <a:off x="59709" y="2070516"/>
            <a:ext cx="2646321" cy="1538486"/>
          </a:xfrm>
          <a:prstGeom prst="rect">
            <a:avLst/>
          </a:prstGeom>
        </p:spPr>
      </p:pic>
      <p:sp>
        <p:nvSpPr>
          <p:cNvPr id="58" name="Rectangle 57">
            <a:extLst>
              <a:ext uri="{FF2B5EF4-FFF2-40B4-BE49-F238E27FC236}">
                <a16:creationId xmlns:a16="http://schemas.microsoft.com/office/drawing/2014/main" id="{DADD7B71-56AB-4DF1-8DC6-463B79E96AD0}"/>
              </a:ext>
            </a:extLst>
          </p:cNvPr>
          <p:cNvSpPr/>
          <p:nvPr/>
        </p:nvSpPr>
        <p:spPr>
          <a:xfrm>
            <a:off x="426780" y="1825856"/>
            <a:ext cx="914400" cy="261610"/>
          </a:xfrm>
          <a:prstGeom prst="rect">
            <a:avLst/>
          </a:prstGeom>
        </p:spPr>
        <p:txBody>
          <a:bodyPr wrap="square">
            <a:spAutoFit/>
          </a:bodyPr>
          <a:lstStyle/>
          <a:p>
            <a:r>
              <a:rPr lang="en-GB" sz="1100" b="1">
                <a:solidFill>
                  <a:srgbClr val="053657"/>
                </a:solidFill>
                <a:cs typeface="Calibri" panose="020F0502020204030204" pitchFamily="34" charset="0"/>
                <a:hlinkClick r:id="rId29"/>
              </a:rPr>
              <a:t>Sandbox</a:t>
            </a:r>
            <a:r>
              <a:rPr lang="en-GB" sz="1100" b="1">
                <a:solidFill>
                  <a:srgbClr val="053657"/>
                </a:solidFill>
                <a:cs typeface="Calibri" panose="020F0502020204030204" pitchFamily="34" charset="0"/>
              </a:rPr>
              <a:t>?</a:t>
            </a:r>
            <a:endParaRPr lang="en-GB" sz="1050"/>
          </a:p>
        </p:txBody>
      </p:sp>
      <p:sp>
        <p:nvSpPr>
          <p:cNvPr id="59" name="TextBox 58">
            <a:extLst>
              <a:ext uri="{FF2B5EF4-FFF2-40B4-BE49-F238E27FC236}">
                <a16:creationId xmlns:a16="http://schemas.microsoft.com/office/drawing/2014/main" id="{53192DE4-2C8E-40D3-85B9-000CE1481E9A}"/>
              </a:ext>
            </a:extLst>
          </p:cNvPr>
          <p:cNvSpPr txBox="1"/>
          <p:nvPr/>
        </p:nvSpPr>
        <p:spPr>
          <a:xfrm>
            <a:off x="31639" y="6436823"/>
            <a:ext cx="1898883" cy="207749"/>
          </a:xfrm>
          <a:prstGeom prst="rect">
            <a:avLst/>
          </a:prstGeom>
          <a:noFill/>
        </p:spPr>
        <p:txBody>
          <a:bodyPr wrap="square" rtlCol="0" anchor="t">
            <a:spAutoFit/>
          </a:bodyPr>
          <a:lstStyle/>
          <a:p>
            <a:r>
              <a:rPr lang="en-GB" sz="750">
                <a:solidFill>
                  <a:srgbClr val="053657"/>
                </a:solidFill>
                <a:latin typeface="Century Gothic" panose="020B0502020202020204" pitchFamily="34" charset="0"/>
              </a:rPr>
              <a:t>Source: RegTech Council 2020</a:t>
            </a:r>
          </a:p>
        </p:txBody>
      </p:sp>
    </p:spTree>
    <p:extLst>
      <p:ext uri="{BB962C8B-B14F-4D97-AF65-F5344CB8AC3E}">
        <p14:creationId xmlns:p14="http://schemas.microsoft.com/office/powerpoint/2010/main" val="1162170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DB212F-DA36-4850-9DEA-449E19F27B88}"/>
              </a:ext>
            </a:extLst>
          </p:cNvPr>
          <p:cNvSpPr>
            <a:spLocks noGrp="1"/>
          </p:cNvSpPr>
          <p:nvPr>
            <p:ph idx="1"/>
          </p:nvPr>
        </p:nvSpPr>
        <p:spPr/>
        <p:txBody>
          <a:bodyPr/>
          <a:lstStyle/>
          <a:p>
            <a:r>
              <a:rPr lang="en-GB" dirty="0"/>
              <a:t>Progress update</a:t>
            </a:r>
          </a:p>
          <a:p>
            <a:r>
              <a:rPr lang="en-GB" dirty="0"/>
              <a:t>Plan &amp; potential barriers</a:t>
            </a:r>
          </a:p>
          <a:p>
            <a:r>
              <a:rPr lang="en-GB" dirty="0"/>
              <a:t>Governance </a:t>
            </a:r>
          </a:p>
          <a:p>
            <a:r>
              <a:rPr lang="en-GB" dirty="0"/>
              <a:t>Business case</a:t>
            </a:r>
          </a:p>
          <a:p>
            <a:r>
              <a:rPr lang="en-GB" dirty="0"/>
              <a:t>Next steps</a:t>
            </a:r>
          </a:p>
        </p:txBody>
      </p:sp>
      <p:sp>
        <p:nvSpPr>
          <p:cNvPr id="3" name="Title 2">
            <a:extLst>
              <a:ext uri="{FF2B5EF4-FFF2-40B4-BE49-F238E27FC236}">
                <a16:creationId xmlns:a16="http://schemas.microsoft.com/office/drawing/2014/main" id="{3B371462-0B3E-4AC4-A503-F7CA2FFEF384}"/>
              </a:ext>
            </a:extLst>
          </p:cNvPr>
          <p:cNvSpPr>
            <a:spLocks noGrp="1"/>
          </p:cNvSpPr>
          <p:nvPr>
            <p:ph type="title"/>
          </p:nvPr>
        </p:nvSpPr>
        <p:spPr/>
        <p:txBody>
          <a:bodyPr/>
          <a:lstStyle/>
          <a:p>
            <a:r>
              <a:rPr lang="en-GB" dirty="0"/>
              <a:t>Agenda</a:t>
            </a:r>
          </a:p>
        </p:txBody>
      </p:sp>
      <p:sp>
        <p:nvSpPr>
          <p:cNvPr id="4" name="Rectangle 3">
            <a:extLst>
              <a:ext uri="{FF2B5EF4-FFF2-40B4-BE49-F238E27FC236}">
                <a16:creationId xmlns:a16="http://schemas.microsoft.com/office/drawing/2014/main" id="{3CC218FA-1028-48F8-BD35-859DBE821090}"/>
              </a:ext>
            </a:extLst>
          </p:cNvPr>
          <p:cNvSpPr/>
          <p:nvPr/>
        </p:nvSpPr>
        <p:spPr>
          <a:xfrm>
            <a:off x="171796" y="2041778"/>
            <a:ext cx="6928134" cy="417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9487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677A8CF-FAE5-49FC-B5FE-1883163B252C}"/>
              </a:ext>
            </a:extLst>
          </p:cNvPr>
          <p:cNvSpPr>
            <a:spLocks noGrp="1"/>
          </p:cNvSpPr>
          <p:nvPr>
            <p:ph idx="14"/>
          </p:nvPr>
        </p:nvSpPr>
        <p:spPr>
          <a:xfrm>
            <a:off x="84494" y="147020"/>
            <a:ext cx="9024672" cy="453154"/>
          </a:xfrm>
        </p:spPr>
        <p:txBody>
          <a:bodyPr/>
          <a:lstStyle/>
          <a:p>
            <a:r>
              <a:rPr lang="en-US" dirty="0">
                <a:solidFill>
                  <a:schemeClr val="bg1"/>
                </a:solidFill>
              </a:rPr>
              <a:t>EMIR refit project business value proposition</a:t>
            </a:r>
            <a:endParaRPr lang="en-GB" dirty="0">
              <a:solidFill>
                <a:schemeClr val="bg1"/>
              </a:solidFill>
            </a:endParaRPr>
          </a:p>
        </p:txBody>
      </p:sp>
      <p:graphicFrame>
        <p:nvGraphicFramePr>
          <p:cNvPr id="3" name="Table 2">
            <a:extLst>
              <a:ext uri="{FF2B5EF4-FFF2-40B4-BE49-F238E27FC236}">
                <a16:creationId xmlns:a16="http://schemas.microsoft.com/office/drawing/2014/main" id="{603C6061-728E-C745-8302-39A2A9302DE8}"/>
              </a:ext>
            </a:extLst>
          </p:cNvPr>
          <p:cNvGraphicFramePr>
            <a:graphicFrameLocks noGrp="1"/>
          </p:cNvGraphicFramePr>
          <p:nvPr/>
        </p:nvGraphicFramePr>
        <p:xfrm>
          <a:off x="1128889" y="1336094"/>
          <a:ext cx="9934222" cy="4868959"/>
        </p:xfrm>
        <a:graphic>
          <a:graphicData uri="http://schemas.openxmlformats.org/drawingml/2006/table">
            <a:tbl>
              <a:tblPr firstRow="1" bandRow="1">
                <a:tableStyleId>{5C22544A-7EE6-4342-B048-85BDC9FD1C3A}</a:tableStyleId>
              </a:tblPr>
              <a:tblGrid>
                <a:gridCol w="1594556">
                  <a:extLst>
                    <a:ext uri="{9D8B030D-6E8A-4147-A177-3AD203B41FA5}">
                      <a16:colId xmlns:a16="http://schemas.microsoft.com/office/drawing/2014/main" val="772900022"/>
                    </a:ext>
                  </a:extLst>
                </a:gridCol>
                <a:gridCol w="4419600">
                  <a:extLst>
                    <a:ext uri="{9D8B030D-6E8A-4147-A177-3AD203B41FA5}">
                      <a16:colId xmlns:a16="http://schemas.microsoft.com/office/drawing/2014/main" val="1061767015"/>
                    </a:ext>
                  </a:extLst>
                </a:gridCol>
                <a:gridCol w="2226733">
                  <a:extLst>
                    <a:ext uri="{9D8B030D-6E8A-4147-A177-3AD203B41FA5}">
                      <a16:colId xmlns:a16="http://schemas.microsoft.com/office/drawing/2014/main" val="4241948651"/>
                    </a:ext>
                  </a:extLst>
                </a:gridCol>
                <a:gridCol w="1693333">
                  <a:extLst>
                    <a:ext uri="{9D8B030D-6E8A-4147-A177-3AD203B41FA5}">
                      <a16:colId xmlns:a16="http://schemas.microsoft.com/office/drawing/2014/main" val="4164350167"/>
                    </a:ext>
                  </a:extLst>
                </a:gridCol>
              </a:tblGrid>
              <a:tr h="591523">
                <a:tc>
                  <a:txBody>
                    <a:bodyPr/>
                    <a:lstStyle/>
                    <a:p>
                      <a:pPr algn="ctr"/>
                      <a:r>
                        <a:rPr lang="en-GB" sz="1600" dirty="0">
                          <a:latin typeface="Century Gothic" panose="020B0502020202020204" pitchFamily="34" charset="0"/>
                        </a:rPr>
                        <a:t> Artefact</a:t>
                      </a:r>
                    </a:p>
                  </a:txBody>
                  <a:tcPr anchor="ctr">
                    <a:solidFill>
                      <a:srgbClr val="053657"/>
                    </a:solidFill>
                  </a:tcPr>
                </a:tc>
                <a:tc>
                  <a:txBody>
                    <a:bodyPr/>
                    <a:lstStyle/>
                    <a:p>
                      <a:pPr algn="ctr"/>
                      <a:r>
                        <a:rPr lang="en-GB" sz="1600" dirty="0">
                          <a:latin typeface="Century Gothic" panose="020B0502020202020204" pitchFamily="34" charset="0"/>
                        </a:rPr>
                        <a:t>Benefit</a:t>
                      </a:r>
                    </a:p>
                  </a:txBody>
                  <a:tcPr anchor="ctr">
                    <a:solidFill>
                      <a:srgbClr val="053657"/>
                    </a:solidFill>
                  </a:tcPr>
                </a:tc>
                <a:tc>
                  <a:txBody>
                    <a:bodyPr/>
                    <a:lstStyle/>
                    <a:p>
                      <a:pPr algn="ctr"/>
                      <a:r>
                        <a:rPr lang="en-GB" sz="1600" dirty="0">
                          <a:latin typeface="Century Gothic" panose="020B0502020202020204" pitchFamily="34" charset="0"/>
                        </a:rPr>
                        <a:t>Current</a:t>
                      </a:r>
                    </a:p>
                  </a:txBody>
                  <a:tcPr anchor="ctr">
                    <a:solidFill>
                      <a:srgbClr val="053657"/>
                    </a:solidFill>
                  </a:tcPr>
                </a:tc>
                <a:tc>
                  <a:txBody>
                    <a:bodyPr/>
                    <a:lstStyle/>
                    <a:p>
                      <a:pPr algn="ctr"/>
                      <a:r>
                        <a:rPr lang="en-GB" sz="1600" dirty="0">
                          <a:latin typeface="Century Gothic" panose="020B0502020202020204" pitchFamily="34" charset="0"/>
                        </a:rPr>
                        <a:t>Value Est.</a:t>
                      </a:r>
                    </a:p>
                  </a:txBody>
                  <a:tcPr anchor="ctr">
                    <a:solidFill>
                      <a:srgbClr val="053657"/>
                    </a:solidFill>
                  </a:tcPr>
                </a:tc>
                <a:extLst>
                  <a:ext uri="{0D108BD9-81ED-4DB2-BD59-A6C34878D82A}">
                    <a16:rowId xmlns:a16="http://schemas.microsoft.com/office/drawing/2014/main" val="3260096597"/>
                  </a:ext>
                </a:extLst>
              </a:tr>
              <a:tr h="1425812">
                <a:tc>
                  <a:txBody>
                    <a:bodyPr/>
                    <a:lstStyle/>
                    <a:p>
                      <a:pPr algn="ctr"/>
                      <a:r>
                        <a:rPr lang="en-GB" sz="1200" b="1" dirty="0">
                          <a:solidFill>
                            <a:srgbClr val="053657"/>
                          </a:solidFill>
                          <a:latin typeface="Century Gothic" panose="020B0502020202020204" pitchFamily="34" charset="0"/>
                        </a:rPr>
                        <a:t>Best Practices</a:t>
                      </a:r>
                    </a:p>
                  </a:txBody>
                  <a:tcPr anchor="ctr">
                    <a:solidFill>
                      <a:schemeClr val="bg1">
                        <a:lumMod val="95000"/>
                      </a:schemeClr>
                    </a:solidFill>
                  </a:tcPr>
                </a:tc>
                <a:tc>
                  <a:txBody>
                    <a:bodyPr/>
                    <a:lstStyle/>
                    <a:p>
                      <a:pPr marL="342900" indent="-342900">
                        <a:buClr>
                          <a:srgbClr val="00B050"/>
                        </a:buClr>
                        <a:buFont typeface="Wingdings" pitchFamily="2" charset="2"/>
                        <a:buChar char="ü"/>
                      </a:pPr>
                      <a:r>
                        <a:rPr lang="en-GB" sz="1100" dirty="0">
                          <a:solidFill>
                            <a:srgbClr val="053657"/>
                          </a:solidFill>
                          <a:latin typeface="Century Gothic" panose="020B0502020202020204" pitchFamily="34" charset="0"/>
                        </a:rPr>
                        <a:t>Mutualise cost of interpretation</a:t>
                      </a:r>
                    </a:p>
                    <a:p>
                      <a:pPr marL="342900" indent="-342900">
                        <a:buClr>
                          <a:srgbClr val="00B050"/>
                        </a:buClr>
                        <a:buFont typeface="Wingdings" pitchFamily="2" charset="2"/>
                        <a:buChar char="ü"/>
                      </a:pPr>
                      <a:r>
                        <a:rPr lang="en-GB" sz="1100" dirty="0">
                          <a:solidFill>
                            <a:srgbClr val="053657"/>
                          </a:solidFill>
                          <a:latin typeface="Century Gothic" panose="020B0502020202020204" pitchFamily="34" charset="0"/>
                        </a:rPr>
                        <a:t>Consolidated and version-controlled output = usable  – e.g. can directly feed into firms’ documentations</a:t>
                      </a:r>
                    </a:p>
                  </a:txBody>
                  <a:tcPr anchor="ctr">
                    <a:solidFill>
                      <a:schemeClr val="bg1">
                        <a:lumMod val="95000"/>
                      </a:schemeClr>
                    </a:solidFill>
                  </a:tcPr>
                </a:tc>
                <a:tc>
                  <a:txBody>
                    <a:bodyPr/>
                    <a:lstStyle/>
                    <a:p>
                      <a:pPr marL="285750" indent="-285750">
                        <a:buFont typeface="Wingdings" pitchFamily="2" charset="2"/>
                        <a:buChar char="v"/>
                      </a:pPr>
                      <a:r>
                        <a:rPr lang="en-GB" sz="1000" dirty="0">
                          <a:solidFill>
                            <a:srgbClr val="053657"/>
                          </a:solidFill>
                          <a:latin typeface="Century Gothic" panose="020B0502020202020204" pitchFamily="34" charset="0"/>
                        </a:rPr>
                        <a:t>Duplicate internal &amp; external spend on SME services</a:t>
                      </a:r>
                    </a:p>
                    <a:p>
                      <a:pPr marL="285750" indent="-285750">
                        <a:buFont typeface="Wingdings" pitchFamily="2" charset="2"/>
                        <a:buChar char="v"/>
                      </a:pPr>
                      <a:r>
                        <a:rPr lang="en-GB" sz="1000" dirty="0">
                          <a:solidFill>
                            <a:srgbClr val="053657"/>
                          </a:solidFill>
                          <a:latin typeface="Century Gothic" panose="020B0502020202020204" pitchFamily="34" charset="0"/>
                        </a:rPr>
                        <a:t>Disparate artefacts in non-digital formats</a:t>
                      </a:r>
                    </a:p>
                  </a:txBody>
                  <a:tcPr anchor="ctr">
                    <a:solidFill>
                      <a:schemeClr val="bg1">
                        <a:lumMod val="95000"/>
                      </a:schemeClr>
                    </a:solidFill>
                  </a:tcPr>
                </a:tc>
                <a:tc>
                  <a:txBody>
                    <a:bodyPr/>
                    <a:lstStyle/>
                    <a:p>
                      <a:pPr marL="0" indent="0" algn="ctr">
                        <a:buFontTx/>
                        <a:buNone/>
                      </a:pPr>
                      <a:r>
                        <a:rPr lang="en-GB" sz="1100" b="1" dirty="0">
                          <a:solidFill>
                            <a:srgbClr val="053657"/>
                          </a:solidFill>
                          <a:latin typeface="Century Gothic" panose="020B0502020202020204" pitchFamily="34" charset="0"/>
                        </a:rPr>
                        <a:t>$200K-500K</a:t>
                      </a:r>
                    </a:p>
                  </a:txBody>
                  <a:tcPr anchor="ctr">
                    <a:solidFill>
                      <a:schemeClr val="bg1">
                        <a:lumMod val="95000"/>
                      </a:schemeClr>
                    </a:solidFill>
                  </a:tcPr>
                </a:tc>
                <a:extLst>
                  <a:ext uri="{0D108BD9-81ED-4DB2-BD59-A6C34878D82A}">
                    <a16:rowId xmlns:a16="http://schemas.microsoft.com/office/drawing/2014/main" val="653387535"/>
                  </a:ext>
                </a:extLst>
              </a:tr>
              <a:tr h="1425812">
                <a:tc>
                  <a:txBody>
                    <a:bodyPr/>
                    <a:lstStyle/>
                    <a:p>
                      <a:pPr algn="ctr"/>
                      <a:r>
                        <a:rPr lang="en-GB" sz="1200" b="1" dirty="0">
                          <a:solidFill>
                            <a:srgbClr val="053657"/>
                          </a:solidFill>
                          <a:latin typeface="Century Gothic" panose="020B0502020202020204" pitchFamily="34" charset="0"/>
                        </a:rPr>
                        <a:t>Test Scenarios</a:t>
                      </a:r>
                    </a:p>
                  </a:txBody>
                  <a:tcPr anchor="ctr"/>
                </a:tc>
                <a:tc>
                  <a:txBody>
                    <a:bodyPr/>
                    <a:lstStyle/>
                    <a:p>
                      <a:pPr marL="342900" indent="-342900">
                        <a:buClr>
                          <a:srgbClr val="00B050"/>
                        </a:buClr>
                        <a:buFont typeface="Wingdings" pitchFamily="2" charset="2"/>
                        <a:buChar char="ü"/>
                      </a:pPr>
                      <a:r>
                        <a:rPr lang="en-GB" sz="1100" dirty="0">
                          <a:solidFill>
                            <a:srgbClr val="053657"/>
                          </a:solidFill>
                          <a:latin typeface="Century Gothic" panose="020B0502020202020204" pitchFamily="34" charset="0"/>
                        </a:rPr>
                        <a:t>Enable accurate implementations</a:t>
                      </a:r>
                    </a:p>
                    <a:p>
                      <a:pPr marL="342900" indent="-342900">
                        <a:buClr>
                          <a:srgbClr val="00B050"/>
                        </a:buClr>
                        <a:buFont typeface="Wingdings" pitchFamily="2" charset="2"/>
                        <a:buChar char="ü"/>
                      </a:pPr>
                      <a:r>
                        <a:rPr lang="en-GB" sz="1100" dirty="0">
                          <a:solidFill>
                            <a:srgbClr val="053657"/>
                          </a:solidFill>
                          <a:latin typeface="Century Gothic" panose="020B0502020202020204" pitchFamily="34" charset="0"/>
                        </a:rPr>
                        <a:t>Directly usable as part of firms’ QAT / TDD processes</a:t>
                      </a:r>
                    </a:p>
                    <a:p>
                      <a:pPr marL="342900" indent="-342900">
                        <a:buFont typeface="Wingdings" pitchFamily="2" charset="2"/>
                        <a:buChar char="ü"/>
                      </a:pPr>
                      <a:endParaRPr lang="en-GB" sz="1100" dirty="0">
                        <a:solidFill>
                          <a:srgbClr val="053657"/>
                        </a:solidFill>
                        <a:latin typeface="Century Gothic" panose="020B0502020202020204" pitchFamily="34" charset="0"/>
                      </a:endParaRP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GB" sz="1000" dirty="0">
                          <a:solidFill>
                            <a:srgbClr val="053657"/>
                          </a:solidFill>
                          <a:latin typeface="Century Gothic" panose="020B0502020202020204" pitchFamily="34" charset="0"/>
                        </a:rPr>
                        <a:t>No homogeneous testing framework across the industry</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GB" sz="1000" dirty="0">
                          <a:solidFill>
                            <a:srgbClr val="053657"/>
                          </a:solidFill>
                          <a:latin typeface="Century Gothic" panose="020B0502020202020204" pitchFamily="34" charset="0"/>
                        </a:rPr>
                        <a:t>High risk of operational mistakes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rgbClr val="053657"/>
                          </a:solidFill>
                          <a:latin typeface="Century Gothic" panose="020B0502020202020204" pitchFamily="34" charset="0"/>
                        </a:rPr>
                        <a:t>$1M-3M</a:t>
                      </a:r>
                    </a:p>
                  </a:txBody>
                  <a:tcPr anchor="ctr"/>
                </a:tc>
                <a:extLst>
                  <a:ext uri="{0D108BD9-81ED-4DB2-BD59-A6C34878D82A}">
                    <a16:rowId xmlns:a16="http://schemas.microsoft.com/office/drawing/2014/main" val="2774756667"/>
                  </a:ext>
                </a:extLst>
              </a:tr>
              <a:tr h="1425812">
                <a:tc>
                  <a:txBody>
                    <a:bodyPr/>
                    <a:lstStyle/>
                    <a:p>
                      <a:pPr algn="ctr"/>
                      <a:r>
                        <a:rPr lang="en-GB" sz="1200" b="1" dirty="0">
                          <a:solidFill>
                            <a:srgbClr val="053657"/>
                          </a:solidFill>
                          <a:latin typeface="Century Gothic" panose="020B0502020202020204" pitchFamily="34" charset="0"/>
                        </a:rPr>
                        <a:t>Machine-Executable Rules</a:t>
                      </a:r>
                    </a:p>
                  </a:txBody>
                  <a:tcPr anchor="ctr">
                    <a:solidFill>
                      <a:schemeClr val="bg1">
                        <a:lumMod val="95000"/>
                      </a:schemeClr>
                    </a:solidFill>
                  </a:tcPr>
                </a:tc>
                <a:tc>
                  <a:txBody>
                    <a:bodyPr/>
                    <a:lstStyle/>
                    <a:p>
                      <a:pPr marL="342900" indent="-342900">
                        <a:buClr>
                          <a:srgbClr val="00B050"/>
                        </a:buClr>
                        <a:buFont typeface="Wingdings" pitchFamily="2" charset="2"/>
                        <a:buChar char="ü"/>
                      </a:pPr>
                      <a:r>
                        <a:rPr lang="en-GB" sz="1100" dirty="0">
                          <a:solidFill>
                            <a:srgbClr val="053657"/>
                          </a:solidFill>
                          <a:latin typeface="Century Gothic" panose="020B0502020202020204" pitchFamily="34" charset="0"/>
                        </a:rPr>
                        <a:t>Suppress need for firms’ duplicate build</a:t>
                      </a:r>
                    </a:p>
                    <a:p>
                      <a:pPr marL="342900" indent="-342900">
                        <a:buClr>
                          <a:srgbClr val="00B050"/>
                        </a:buClr>
                        <a:buFont typeface="Wingdings" pitchFamily="2" charset="2"/>
                        <a:buChar char="ü"/>
                      </a:pPr>
                      <a:r>
                        <a:rPr lang="en-GB" sz="1100" dirty="0">
                          <a:solidFill>
                            <a:srgbClr val="053657"/>
                          </a:solidFill>
                          <a:latin typeface="Century Gothic" panose="020B0502020202020204" pitchFamily="34" charset="0"/>
                        </a:rPr>
                        <a:t>Full implementation traceability back to rule-book</a:t>
                      </a:r>
                    </a:p>
                  </a:txBody>
                  <a:tcPr anchor="ctr">
                    <a:solidFill>
                      <a:schemeClr val="bg1">
                        <a:lumMod val="95000"/>
                      </a:schemeClr>
                    </a:solidFill>
                  </a:tcPr>
                </a:tc>
                <a:tc>
                  <a:txBody>
                    <a:bodyPr/>
                    <a:lstStyle/>
                    <a:p>
                      <a:pPr marL="285750" indent="-285750">
                        <a:buFont typeface="Wingdings" pitchFamily="2" charset="2"/>
                        <a:buChar char="v"/>
                      </a:pPr>
                      <a:r>
                        <a:rPr lang="en-GB" sz="1000" dirty="0">
                          <a:solidFill>
                            <a:srgbClr val="053657"/>
                          </a:solidFill>
                          <a:latin typeface="Century Gothic" panose="020B0502020202020204" pitchFamily="34" charset="0"/>
                        </a:rPr>
                        <a:t>Each firm maintains non-differentiating tech stack</a:t>
                      </a:r>
                    </a:p>
                    <a:p>
                      <a:pPr marL="285750" indent="-285750">
                        <a:buFont typeface="Wingdings" pitchFamily="2" charset="2"/>
                        <a:buChar char="v"/>
                      </a:pPr>
                      <a:r>
                        <a:rPr lang="en-GB" sz="1000" dirty="0">
                          <a:solidFill>
                            <a:srgbClr val="053657"/>
                          </a:solidFill>
                          <a:latin typeface="Century Gothic" panose="020B0502020202020204" pitchFamily="34" charset="0"/>
                        </a:rPr>
                        <a:t>No ability to evidence compliance</a:t>
                      </a:r>
                    </a:p>
                  </a:txBody>
                  <a:tcPr anchor="ctr">
                    <a:solidFill>
                      <a:schemeClr val="bg1">
                        <a:lumMod val="95000"/>
                      </a:schemeClr>
                    </a:solidFill>
                  </a:tcPr>
                </a:tc>
                <a:tc>
                  <a:txBody>
                    <a:bodyPr/>
                    <a:lstStyle/>
                    <a:p>
                      <a:pPr marL="0" indent="0" algn="ctr">
                        <a:buFontTx/>
                        <a:buNone/>
                      </a:pPr>
                      <a:r>
                        <a:rPr lang="en-GB" sz="1100" b="1" dirty="0">
                          <a:solidFill>
                            <a:srgbClr val="053657"/>
                          </a:solidFill>
                          <a:latin typeface="Century Gothic" panose="020B0502020202020204" pitchFamily="34" charset="0"/>
                        </a:rPr>
                        <a:t>$5M-10M</a:t>
                      </a:r>
                    </a:p>
                  </a:txBody>
                  <a:tcPr anchor="ctr">
                    <a:solidFill>
                      <a:schemeClr val="bg1">
                        <a:lumMod val="95000"/>
                      </a:schemeClr>
                    </a:solidFill>
                  </a:tcPr>
                </a:tc>
                <a:extLst>
                  <a:ext uri="{0D108BD9-81ED-4DB2-BD59-A6C34878D82A}">
                    <a16:rowId xmlns:a16="http://schemas.microsoft.com/office/drawing/2014/main" val="796428097"/>
                  </a:ext>
                </a:extLst>
              </a:tr>
            </a:tbl>
          </a:graphicData>
        </a:graphic>
      </p:graphicFrame>
      <p:sp>
        <p:nvSpPr>
          <p:cNvPr id="5" name="Pentagon 4">
            <a:extLst>
              <a:ext uri="{FF2B5EF4-FFF2-40B4-BE49-F238E27FC236}">
                <a16:creationId xmlns:a16="http://schemas.microsoft.com/office/drawing/2014/main" id="{83B8ECFD-3C81-284D-9E8C-52517A68891C}"/>
              </a:ext>
            </a:extLst>
          </p:cNvPr>
          <p:cNvSpPr/>
          <p:nvPr/>
        </p:nvSpPr>
        <p:spPr>
          <a:xfrm rot="5400000">
            <a:off x="-1766625" y="3613942"/>
            <a:ext cx="4760912" cy="541867"/>
          </a:xfrm>
          <a:prstGeom prst="homePlate">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INCREASING BENEFIT</a:t>
            </a:r>
          </a:p>
        </p:txBody>
      </p:sp>
      <p:sp>
        <p:nvSpPr>
          <p:cNvPr id="6" name="Pentagon 5">
            <a:extLst>
              <a:ext uri="{FF2B5EF4-FFF2-40B4-BE49-F238E27FC236}">
                <a16:creationId xmlns:a16="http://schemas.microsoft.com/office/drawing/2014/main" id="{56047E8C-399B-5242-9DFB-99270A8FCC5C}"/>
              </a:ext>
            </a:extLst>
          </p:cNvPr>
          <p:cNvSpPr/>
          <p:nvPr/>
        </p:nvSpPr>
        <p:spPr>
          <a:xfrm rot="16200000">
            <a:off x="9209003" y="3613941"/>
            <a:ext cx="4760912" cy="541867"/>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ORDER OF DEVELOPMENT</a:t>
            </a:r>
          </a:p>
        </p:txBody>
      </p:sp>
    </p:spTree>
    <p:extLst>
      <p:ext uri="{BB962C8B-B14F-4D97-AF65-F5344CB8AC3E}">
        <p14:creationId xmlns:p14="http://schemas.microsoft.com/office/powerpoint/2010/main" val="2975871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CDBF6BAC-03ED-4E6A-841C-846F2697E4D9}"/>
              </a:ext>
            </a:extLst>
          </p:cNvPr>
          <p:cNvGraphicFramePr>
            <a:graphicFrameLocks noGrp="1"/>
          </p:cNvGraphicFramePr>
          <p:nvPr>
            <p:ph idx="1"/>
          </p:nvPr>
        </p:nvGraphicFramePr>
        <p:xfrm>
          <a:off x="177007" y="1097490"/>
          <a:ext cx="11837985" cy="4568848"/>
        </p:xfrm>
        <a:graphic>
          <a:graphicData uri="http://schemas.openxmlformats.org/drawingml/2006/table">
            <a:tbl>
              <a:tblPr firstRow="1" bandRow="1">
                <a:tableStyleId>{5C22544A-7EE6-4342-B048-85BDC9FD1C3A}</a:tableStyleId>
              </a:tblPr>
              <a:tblGrid>
                <a:gridCol w="1832267">
                  <a:extLst>
                    <a:ext uri="{9D8B030D-6E8A-4147-A177-3AD203B41FA5}">
                      <a16:colId xmlns:a16="http://schemas.microsoft.com/office/drawing/2014/main" val="2575332379"/>
                    </a:ext>
                  </a:extLst>
                </a:gridCol>
                <a:gridCol w="4644189">
                  <a:extLst>
                    <a:ext uri="{9D8B030D-6E8A-4147-A177-3AD203B41FA5}">
                      <a16:colId xmlns:a16="http://schemas.microsoft.com/office/drawing/2014/main" val="57541033"/>
                    </a:ext>
                  </a:extLst>
                </a:gridCol>
                <a:gridCol w="5361529">
                  <a:extLst>
                    <a:ext uri="{9D8B030D-6E8A-4147-A177-3AD203B41FA5}">
                      <a16:colId xmlns:a16="http://schemas.microsoft.com/office/drawing/2014/main" val="3262998753"/>
                    </a:ext>
                  </a:extLst>
                </a:gridCol>
              </a:tblGrid>
              <a:tr h="370840">
                <a:tc>
                  <a:txBody>
                    <a:bodyPr/>
                    <a:lstStyle/>
                    <a:p>
                      <a:endParaRPr lang="en-GB" dirty="0"/>
                    </a:p>
                  </a:txBody>
                  <a:tcPr/>
                </a:tc>
                <a:tc>
                  <a:txBody>
                    <a:bodyPr/>
                    <a:lstStyle/>
                    <a:p>
                      <a:r>
                        <a:rPr lang="en-GB" dirty="0"/>
                        <a:t>RRDS membership</a:t>
                      </a:r>
                    </a:p>
                  </a:txBody>
                  <a:tcPr/>
                </a:tc>
                <a:tc>
                  <a:txBody>
                    <a:bodyPr/>
                    <a:lstStyle/>
                    <a:p>
                      <a:r>
                        <a:rPr lang="en-GB" dirty="0"/>
                        <a:t>EMIR project membership</a:t>
                      </a:r>
                    </a:p>
                  </a:txBody>
                  <a:tcPr/>
                </a:tc>
                <a:extLst>
                  <a:ext uri="{0D108BD9-81ED-4DB2-BD59-A6C34878D82A}">
                    <a16:rowId xmlns:a16="http://schemas.microsoft.com/office/drawing/2014/main" val="2647106999"/>
                  </a:ext>
                </a:extLst>
              </a:tr>
              <a:tr h="370840">
                <a:tc>
                  <a:txBody>
                    <a:bodyPr/>
                    <a:lstStyle/>
                    <a:p>
                      <a:r>
                        <a:rPr lang="en-GB" sz="1400" dirty="0"/>
                        <a:t>Summary</a:t>
                      </a:r>
                    </a:p>
                  </a:txBody>
                  <a:tcPr/>
                </a:tc>
                <a:tc>
                  <a:txBody>
                    <a:bodyPr/>
                    <a:lstStyle/>
                    <a:p>
                      <a:r>
                        <a:rPr kumimoji="0" lang="en-GB" sz="1100" b="0" i="0" u="none" strike="noStrike" kern="1200" cap="none" spc="0" normalizeH="0" baseline="0" noProof="0" dirty="0">
                          <a:ln>
                            <a:noFill/>
                          </a:ln>
                          <a:solidFill>
                            <a:schemeClr val="tx1"/>
                          </a:solidFill>
                          <a:effectLst/>
                          <a:uLnTx/>
                          <a:uFillTx/>
                          <a:latin typeface="+mn-lt"/>
                          <a:ea typeface="+mn-ea"/>
                          <a:cs typeface="+mn-cs"/>
                        </a:rPr>
                        <a:t>JWG RegTech SIGs provide a collaborative, high-trust environment for SMEs from the sell-side, buy-side and vendors to identify key challenges and identify solutions on a regular basis</a:t>
                      </a:r>
                      <a:endParaRPr kumimoji="0" lang="en-GB" sz="1100" b="0" i="0" u="none" strike="noStrike" kern="1200" cap="none" spc="0" normalizeH="0" baseline="0" dirty="0">
                        <a:ln>
                          <a:noFill/>
                        </a:ln>
                        <a:solidFill>
                          <a:schemeClr val="tx1"/>
                        </a:solidFill>
                        <a:effectLst/>
                        <a:uLnTx/>
                        <a:uFillTx/>
                        <a:latin typeface="+mn-lt"/>
                        <a:ea typeface="+mn-ea"/>
                        <a:cs typeface="+mn-cs"/>
                      </a:endParaRPr>
                    </a:p>
                  </a:txBody>
                  <a:tcPr/>
                </a:tc>
                <a:tc>
                  <a:txBody>
                    <a:bodyPr/>
                    <a:lstStyle/>
                    <a:p>
                      <a:r>
                        <a:rPr lang="en-US" sz="1100" kern="1200" dirty="0">
                          <a:solidFill>
                            <a:schemeClr val="dk1"/>
                          </a:solidFill>
                          <a:latin typeface="+mn-lt"/>
                          <a:ea typeface="Franklin Gothic Book" panose="020B0503020102020204" pitchFamily="34" charset="0"/>
                          <a:cs typeface="Franklin Gothic Book" panose="020B0503020102020204" pitchFamily="34" charset="0"/>
                        </a:rPr>
                        <a:t>Collaborative project to use new technology to take away OTC reg reporting headaches for the industry in time for 2021 EMIR refit </a:t>
                      </a:r>
                      <a:endParaRPr kumimoji="0" lang="en-GB" sz="1100" b="0" i="0" u="none" strike="noStrike" kern="1200" cap="none" spc="0" normalizeH="0" baseline="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4163277708"/>
                  </a:ext>
                </a:extLst>
              </a:tr>
              <a:tr h="370840">
                <a:tc>
                  <a:txBody>
                    <a:bodyPr/>
                    <a:lstStyle/>
                    <a:p>
                      <a:r>
                        <a:rPr lang="en-GB" sz="1400" dirty="0"/>
                        <a:t>Services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Global regulatory imitative tracking</a:t>
                      </a:r>
                    </a:p>
                    <a:p>
                      <a:pPr marL="285750" indent="-285750">
                        <a:buFont typeface="Arial" panose="020B0604020202020204" pitchFamily="34" charset="0"/>
                        <a:buChar char="•"/>
                      </a:pPr>
                      <a:r>
                        <a:rPr lang="en-GB" sz="1200" dirty="0"/>
                        <a:t>Global regulatory reporting roadmap analysis </a:t>
                      </a:r>
                    </a:p>
                    <a:p>
                      <a:pPr marL="285750" indent="-285750">
                        <a:buFont typeface="Arial" panose="020B0604020202020204" pitchFamily="34" charset="0"/>
                        <a:buChar char="•"/>
                      </a:pPr>
                      <a:r>
                        <a:rPr lang="en-GB" sz="1200" dirty="0"/>
                        <a:t>Crowd sourcing strategic insight </a:t>
                      </a:r>
                    </a:p>
                    <a:p>
                      <a:pPr marL="285750" indent="-285750">
                        <a:buFont typeface="Arial" panose="020B0604020202020204" pitchFamily="34" charset="0"/>
                        <a:buChar char="•"/>
                      </a:pPr>
                      <a:r>
                        <a:rPr lang="en-GB" sz="1200" dirty="0"/>
                        <a:t>Heat mapping issues and priorities</a:t>
                      </a:r>
                    </a:p>
                    <a:p>
                      <a:pPr marL="285750" indent="-285750">
                        <a:buFont typeface="Arial" panose="020B0604020202020204" pitchFamily="34" charset="0"/>
                        <a:buChar char="•"/>
                      </a:pPr>
                      <a:r>
                        <a:rPr lang="en-GB" sz="1200" dirty="0"/>
                        <a:t>Obtaining consensus cross industry sectors </a:t>
                      </a:r>
                    </a:p>
                  </a:txBody>
                  <a:tcPr/>
                </a:tc>
                <a:tc>
                  <a:txBody>
                    <a:bodyPr/>
                    <a:lstStyle/>
                    <a:p>
                      <a:pPr marL="285750" indent="-285750">
                        <a:buFont typeface="Arial" panose="020B0604020202020204" pitchFamily="34" charset="0"/>
                        <a:buChar char="•"/>
                      </a:pPr>
                      <a:r>
                        <a:rPr lang="en-GB" sz="1200" dirty="0"/>
                        <a:t>Project governance </a:t>
                      </a:r>
                    </a:p>
                    <a:p>
                      <a:pPr marL="285750" indent="-285750">
                        <a:buFont typeface="Arial" panose="020B0604020202020204" pitchFamily="34" charset="0"/>
                        <a:buChar char="•"/>
                      </a:pPr>
                      <a:r>
                        <a:rPr lang="en-GB" sz="1200" dirty="0"/>
                        <a:t>Communications</a:t>
                      </a:r>
                    </a:p>
                    <a:p>
                      <a:pPr marL="285750" indent="-285750">
                        <a:buFont typeface="Arial" panose="020B0604020202020204" pitchFamily="34" charset="0"/>
                        <a:buChar char="•"/>
                      </a:pPr>
                      <a:r>
                        <a:rPr lang="en-GB" sz="1200" dirty="0"/>
                        <a:t>Project execution</a:t>
                      </a:r>
                    </a:p>
                    <a:p>
                      <a:pPr marL="285750" indent="-285750">
                        <a:buFont typeface="Arial" panose="020B0604020202020204" pitchFamily="34" charset="0"/>
                        <a:buChar char="•"/>
                      </a:pPr>
                      <a:r>
                        <a:rPr lang="en-GB" sz="1200" dirty="0"/>
                        <a:t>Project IP </a:t>
                      </a:r>
                    </a:p>
                    <a:p>
                      <a:pPr marL="285750" indent="-285750">
                        <a:buFont typeface="Arial" panose="020B0604020202020204" pitchFamily="34" charset="0"/>
                        <a:buChar char="•"/>
                      </a:pPr>
                      <a:r>
                        <a:rPr lang="en-GB" sz="1200" dirty="0"/>
                        <a:t>Test harness/ Sandbox</a:t>
                      </a:r>
                    </a:p>
                  </a:txBody>
                  <a:tcPr/>
                </a:tc>
                <a:extLst>
                  <a:ext uri="{0D108BD9-81ED-4DB2-BD59-A6C34878D82A}">
                    <a16:rowId xmlns:a16="http://schemas.microsoft.com/office/drawing/2014/main" val="4189237717"/>
                  </a:ext>
                </a:extLst>
              </a:tr>
              <a:tr h="370840">
                <a:tc>
                  <a:txBody>
                    <a:bodyPr/>
                    <a:lstStyle/>
                    <a:p>
                      <a:r>
                        <a:rPr lang="en-GB" sz="1400" dirty="0"/>
                        <a:t>Frequency</a:t>
                      </a:r>
                    </a:p>
                  </a:txBody>
                  <a:tcPr/>
                </a:tc>
                <a:tc>
                  <a:txBody>
                    <a:bodyPr/>
                    <a:lstStyle/>
                    <a:p>
                      <a:pPr marL="285750" indent="-285750" algn="l" defTabSz="914400" rtl="0" eaLnBrk="1" latinLnBrk="0" hangingPunct="1">
                        <a:buFont typeface="Arial" panose="020B0604020202020204" pitchFamily="34" charset="0"/>
                        <a:buChar char="•"/>
                      </a:pPr>
                      <a:r>
                        <a:rPr lang="en-GB" sz="1200" kern="1200" dirty="0">
                          <a:solidFill>
                            <a:schemeClr val="dk1"/>
                          </a:solidFill>
                          <a:latin typeface="+mn-lt"/>
                          <a:ea typeface="+mn-ea"/>
                          <a:cs typeface="+mn-cs"/>
                        </a:rPr>
                        <a:t>8-10 meeting per year</a:t>
                      </a:r>
                    </a:p>
                    <a:p>
                      <a:pPr marL="285750" indent="-285750" algn="l" defTabSz="914400" rtl="0" eaLnBrk="1" latinLnBrk="0" hangingPunct="1">
                        <a:buFont typeface="Arial" panose="020B0604020202020204" pitchFamily="34" charset="0"/>
                        <a:buChar char="•"/>
                      </a:pPr>
                      <a:r>
                        <a:rPr lang="en-GB" sz="1200" kern="1200" dirty="0">
                          <a:solidFill>
                            <a:schemeClr val="dk1"/>
                          </a:solidFill>
                          <a:latin typeface="+mn-lt"/>
                          <a:ea typeface="+mn-ea"/>
                          <a:cs typeface="+mn-cs"/>
                        </a:rPr>
                        <a:t>Annual event</a:t>
                      </a:r>
                    </a:p>
                  </a:txBody>
                  <a:tcPr/>
                </a:tc>
                <a:tc>
                  <a:txBody>
                    <a:bodyPr/>
                    <a:lstStyle/>
                    <a:p>
                      <a:pPr marL="285750" indent="-285750" algn="l" defTabSz="914400" rtl="0" eaLnBrk="1" latinLnBrk="0" hangingPunct="1">
                        <a:buFont typeface="Arial" panose="020B0604020202020204" pitchFamily="34" charset="0"/>
                        <a:buChar char="•"/>
                      </a:pPr>
                      <a:r>
                        <a:rPr lang="en-GB" sz="1200" kern="1200" dirty="0">
                          <a:solidFill>
                            <a:schemeClr val="dk1"/>
                          </a:solidFill>
                          <a:latin typeface="+mn-lt"/>
                          <a:ea typeface="+mn-ea"/>
                          <a:cs typeface="+mn-cs"/>
                        </a:rPr>
                        <a:t>9-month project</a:t>
                      </a:r>
                    </a:p>
                  </a:txBody>
                  <a:tcPr/>
                </a:tc>
                <a:extLst>
                  <a:ext uri="{0D108BD9-81ED-4DB2-BD59-A6C34878D82A}">
                    <a16:rowId xmlns:a16="http://schemas.microsoft.com/office/drawing/2014/main" val="1650144497"/>
                  </a:ext>
                </a:extLst>
              </a:tr>
              <a:tr h="370840">
                <a:tc>
                  <a:txBody>
                    <a:bodyPr/>
                    <a:lstStyle/>
                    <a:p>
                      <a:r>
                        <a:rPr lang="en-GB" sz="1400" dirty="0"/>
                        <a:t>Deliverables</a:t>
                      </a:r>
                    </a:p>
                  </a:txBody>
                  <a:tcPr/>
                </a:tc>
                <a:tc>
                  <a:txBody>
                    <a:bodyPr/>
                    <a:lstStyle/>
                    <a:p>
                      <a:pPr marL="285750" indent="-285750" algn="l" defTabSz="914400" rtl="0" eaLnBrk="1" latinLnBrk="0" hangingPunct="1">
                        <a:buFont typeface="Arial" panose="020B0604020202020204" pitchFamily="34" charset="0"/>
                        <a:buChar char="•"/>
                      </a:pPr>
                      <a:r>
                        <a:rPr lang="en-GB" sz="1200" kern="1200" dirty="0">
                          <a:solidFill>
                            <a:schemeClr val="dk1"/>
                          </a:solidFill>
                          <a:latin typeface="+mn-lt"/>
                          <a:ea typeface="+mn-ea"/>
                          <a:cs typeface="+mn-cs"/>
                        </a:rPr>
                        <a:t>Membership to online portal</a:t>
                      </a:r>
                    </a:p>
                    <a:p>
                      <a:pPr marL="285750" indent="-285750" algn="l" defTabSz="914400" rtl="0" eaLnBrk="1" latinLnBrk="0" hangingPunct="1">
                        <a:buFont typeface="Arial" panose="020B0604020202020204" pitchFamily="34" charset="0"/>
                        <a:buChar char="•"/>
                      </a:pPr>
                      <a:r>
                        <a:rPr lang="en-GB" sz="1200" kern="1200" dirty="0">
                          <a:solidFill>
                            <a:schemeClr val="dk1"/>
                          </a:solidFill>
                          <a:latin typeface="+mn-lt"/>
                          <a:ea typeface="+mn-ea"/>
                          <a:cs typeface="+mn-cs"/>
                        </a:rPr>
                        <a:t>Analysis and surveys</a:t>
                      </a:r>
                    </a:p>
                    <a:p>
                      <a:pPr marL="285750" indent="-285750" algn="l" defTabSz="914400" rtl="0" eaLnBrk="1" latinLnBrk="0" hangingPunct="1">
                        <a:buFont typeface="Arial" panose="020B0604020202020204" pitchFamily="34" charset="0"/>
                        <a:buChar char="•"/>
                      </a:pPr>
                      <a:r>
                        <a:rPr lang="en-GB" sz="1200" kern="1200" dirty="0">
                          <a:solidFill>
                            <a:schemeClr val="dk1"/>
                          </a:solidFill>
                          <a:latin typeface="+mn-lt"/>
                          <a:ea typeface="+mn-ea"/>
                          <a:cs typeface="+mn-cs"/>
                        </a:rPr>
                        <a:t>Formal minutes</a:t>
                      </a:r>
                    </a:p>
                    <a:p>
                      <a:pPr marL="285750" indent="-285750" algn="l" defTabSz="914400" rtl="0" eaLnBrk="1" latinLnBrk="0" hangingPunct="1">
                        <a:buFont typeface="Arial" panose="020B0604020202020204" pitchFamily="34" charset="0"/>
                        <a:buChar char="•"/>
                      </a:pPr>
                      <a:r>
                        <a:rPr lang="en-GB" sz="1200" kern="1200" dirty="0">
                          <a:solidFill>
                            <a:schemeClr val="dk1"/>
                          </a:solidFill>
                          <a:latin typeface="+mn-lt"/>
                          <a:ea typeface="+mn-ea"/>
                          <a:cs typeface="+mn-cs"/>
                        </a:rPr>
                        <a:t>Discounted event fees</a:t>
                      </a:r>
                    </a:p>
                  </a:txBody>
                  <a:tcPr/>
                </a:tc>
                <a:tc>
                  <a:txBody>
                    <a:bodyPr/>
                    <a:lstStyle/>
                    <a:p>
                      <a:pPr marL="285750" indent="-285750" algn="l" defTabSz="914400" rtl="0" eaLnBrk="1" fontAlgn="t" latinLnBrk="0" hangingPunct="1">
                        <a:spcBef>
                          <a:spcPts val="0"/>
                        </a:spcBef>
                        <a:spcAft>
                          <a:spcPts val="0"/>
                        </a:spcAft>
                        <a:buClrTx/>
                        <a:buSzPts val="1100"/>
                        <a:buFont typeface="Arial" panose="020B0604020202020204" pitchFamily="34" charset="0"/>
                        <a:buChar char="•"/>
                      </a:pPr>
                      <a:r>
                        <a:rPr lang="en-GB" sz="1200" kern="1200" dirty="0">
                          <a:solidFill>
                            <a:schemeClr val="dk1"/>
                          </a:solidFill>
                          <a:latin typeface="+mn-lt"/>
                          <a:ea typeface="+mn-ea"/>
                          <a:cs typeface="+mn-cs"/>
                        </a:rPr>
                        <a:t>Machine readable best practices</a:t>
                      </a:r>
                    </a:p>
                    <a:p>
                      <a:pPr marL="285750" indent="-285750" algn="l" defTabSz="914400" rtl="0" eaLnBrk="1" fontAlgn="t" latinLnBrk="0" hangingPunct="1">
                        <a:spcBef>
                          <a:spcPts val="0"/>
                        </a:spcBef>
                        <a:spcAft>
                          <a:spcPts val="0"/>
                        </a:spcAft>
                        <a:buFont typeface="Arial" panose="020B0604020202020204" pitchFamily="34" charset="0"/>
                        <a:buChar char="•"/>
                      </a:pPr>
                      <a:r>
                        <a:rPr lang="en-GB" sz="1200" kern="1200" dirty="0">
                          <a:solidFill>
                            <a:schemeClr val="dk1"/>
                          </a:solidFill>
                          <a:latin typeface="+mn-lt"/>
                          <a:ea typeface="+mn-ea"/>
                          <a:cs typeface="+mn-cs"/>
                        </a:rPr>
                        <a:t>Machine executable rules</a:t>
                      </a:r>
                    </a:p>
                    <a:p>
                      <a:pPr marL="285750" indent="-285750" algn="l" defTabSz="914400" rtl="0" eaLnBrk="1" fontAlgn="t" latinLnBrk="0" hangingPunct="1">
                        <a:spcBef>
                          <a:spcPts val="0"/>
                        </a:spcBef>
                        <a:spcAft>
                          <a:spcPts val="0"/>
                        </a:spcAft>
                        <a:buFont typeface="Arial" panose="020B0604020202020204" pitchFamily="34" charset="0"/>
                        <a:buChar char="•"/>
                      </a:pPr>
                      <a:r>
                        <a:rPr lang="en-GB" sz="1200" kern="1200" dirty="0">
                          <a:solidFill>
                            <a:schemeClr val="dk1"/>
                          </a:solidFill>
                          <a:latin typeface="+mn-lt"/>
                          <a:ea typeface="+mn-ea"/>
                          <a:cs typeface="+mn-cs"/>
                        </a:rPr>
                        <a:t>Machine-readable test scenarios</a:t>
                      </a:r>
                    </a:p>
                    <a:p>
                      <a:pPr marL="285750" indent="-285750" algn="l" defTabSz="914400" rtl="0" eaLnBrk="1" fontAlgn="t" latinLnBrk="0" hangingPunct="1">
                        <a:spcBef>
                          <a:spcPts val="0"/>
                        </a:spcBef>
                        <a:spcAft>
                          <a:spcPts val="0"/>
                        </a:spcAft>
                        <a:buFont typeface="Arial" panose="020B0604020202020204" pitchFamily="34" charset="0"/>
                        <a:buChar char="•"/>
                      </a:pPr>
                      <a:r>
                        <a:rPr lang="en-GB" sz="1200" kern="1200" dirty="0">
                          <a:solidFill>
                            <a:schemeClr val="dk1"/>
                          </a:solidFill>
                          <a:latin typeface="+mn-lt"/>
                          <a:ea typeface="+mn-ea"/>
                          <a:cs typeface="+mn-cs"/>
                        </a:rPr>
                        <a:t>Common domain model outputs</a:t>
                      </a:r>
                    </a:p>
                    <a:p>
                      <a:pPr marL="285750" indent="-285750" algn="l" defTabSz="914400" rtl="0" eaLnBrk="1" fontAlgn="t" latinLnBrk="0" hangingPunct="1">
                        <a:spcBef>
                          <a:spcPts val="0"/>
                        </a:spcBef>
                        <a:spcAft>
                          <a:spcPts val="0"/>
                        </a:spcAft>
                        <a:buFont typeface="Arial" panose="020B0604020202020204" pitchFamily="34" charset="0"/>
                        <a:buChar char="•"/>
                      </a:pPr>
                      <a:r>
                        <a:rPr lang="en-GB" sz="1200" kern="1200" dirty="0">
                          <a:solidFill>
                            <a:schemeClr val="dk1"/>
                          </a:solidFill>
                          <a:latin typeface="+mn-lt"/>
                          <a:ea typeface="+mn-ea"/>
                          <a:cs typeface="+mn-cs"/>
                        </a:rPr>
                        <a:t>Sandbox access</a:t>
                      </a:r>
                    </a:p>
                  </a:txBody>
                  <a:tcPr/>
                </a:tc>
                <a:extLst>
                  <a:ext uri="{0D108BD9-81ED-4DB2-BD59-A6C34878D82A}">
                    <a16:rowId xmlns:a16="http://schemas.microsoft.com/office/drawing/2014/main" val="369036997"/>
                  </a:ext>
                </a:extLst>
              </a:tr>
              <a:tr h="0">
                <a:tc>
                  <a:txBody>
                    <a:bodyPr/>
                    <a:lstStyle/>
                    <a:p>
                      <a:r>
                        <a:rPr lang="en-GB" sz="1200" b="1" dirty="0"/>
                        <a:t>Fee by vendor size</a:t>
                      </a:r>
                    </a:p>
                  </a:txBody>
                  <a:tcPr>
                    <a:solidFill>
                      <a:schemeClr val="bg1"/>
                    </a:solidFill>
                  </a:tcPr>
                </a:tc>
                <a:tc>
                  <a:txBody>
                    <a:bodyPr/>
                    <a:lstStyle/>
                    <a:p>
                      <a:endParaRPr lang="en-GB" sz="1200" kern="1200" dirty="0">
                        <a:solidFill>
                          <a:schemeClr val="dk1"/>
                        </a:solidFill>
                        <a:latin typeface="+mn-lt"/>
                        <a:ea typeface="+mn-ea"/>
                        <a:cs typeface="+mn-cs"/>
                      </a:endParaRPr>
                    </a:p>
                  </a:txBody>
                  <a:tcPr>
                    <a:solidFill>
                      <a:schemeClr val="bg1"/>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2087237278"/>
                  </a:ext>
                </a:extLst>
              </a:tr>
              <a:tr h="195825">
                <a:tc>
                  <a:txBody>
                    <a:bodyPr/>
                    <a:lstStyle/>
                    <a:p>
                      <a:r>
                        <a:rPr lang="en-GB" sz="1200" dirty="0"/>
                        <a:t>Large – 1,000+</a:t>
                      </a:r>
                    </a:p>
                  </a:txBody>
                  <a:tcPr/>
                </a:tc>
                <a:tc>
                  <a:txBody>
                    <a:bodyPr/>
                    <a:lstStyle/>
                    <a:p>
                      <a:r>
                        <a:rPr lang="en-GB" sz="1200" dirty="0"/>
                        <a:t>£12,000 pa </a:t>
                      </a:r>
                    </a:p>
                  </a:txBody>
                  <a:tcPr/>
                </a:tc>
                <a:tc>
                  <a:txBody>
                    <a:bodyPr/>
                    <a:lstStyle/>
                    <a:p>
                      <a:r>
                        <a:rPr lang="en-GB" sz="1200" dirty="0"/>
                        <a:t>£30,000  </a:t>
                      </a:r>
                    </a:p>
                  </a:txBody>
                  <a:tcPr/>
                </a:tc>
                <a:extLst>
                  <a:ext uri="{0D108BD9-81ED-4DB2-BD59-A6C34878D82A}">
                    <a16:rowId xmlns:a16="http://schemas.microsoft.com/office/drawing/2014/main" val="4268558070"/>
                  </a:ext>
                </a:extLst>
              </a:tr>
              <a:tr h="0">
                <a:tc>
                  <a:txBody>
                    <a:bodyPr/>
                    <a:lstStyle/>
                    <a:p>
                      <a:r>
                        <a:rPr lang="en-GB" sz="1200" dirty="0"/>
                        <a:t>Medium 250-999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£9,000 pa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£20,000</a:t>
                      </a:r>
                    </a:p>
                  </a:txBody>
                  <a:tcPr/>
                </a:tc>
                <a:extLst>
                  <a:ext uri="{0D108BD9-81ED-4DB2-BD59-A6C34878D82A}">
                    <a16:rowId xmlns:a16="http://schemas.microsoft.com/office/drawing/2014/main" val="1391690735"/>
                  </a:ext>
                </a:extLst>
              </a:tr>
              <a:tr h="311808">
                <a:tc>
                  <a:txBody>
                    <a:bodyPr/>
                    <a:lstStyle/>
                    <a:p>
                      <a:r>
                        <a:rPr lang="en-GB" sz="1200" dirty="0"/>
                        <a:t>Small – less than 250</a:t>
                      </a:r>
                    </a:p>
                  </a:txBody>
                  <a:tcPr/>
                </a:tc>
                <a:tc>
                  <a:txBody>
                    <a:bodyPr/>
                    <a:lstStyle/>
                    <a:p>
                      <a:r>
                        <a:rPr lang="en-GB" sz="1200" dirty="0"/>
                        <a:t>£5,000 pa </a:t>
                      </a:r>
                    </a:p>
                  </a:txBody>
                  <a:tcPr/>
                </a:tc>
                <a:tc>
                  <a:txBody>
                    <a:bodyPr/>
                    <a:lstStyle/>
                    <a:p>
                      <a:r>
                        <a:rPr lang="en-GB" sz="1200" dirty="0"/>
                        <a:t>£10,000 pa </a:t>
                      </a:r>
                    </a:p>
                  </a:txBody>
                  <a:tcPr/>
                </a:tc>
                <a:extLst>
                  <a:ext uri="{0D108BD9-81ED-4DB2-BD59-A6C34878D82A}">
                    <a16:rowId xmlns:a16="http://schemas.microsoft.com/office/drawing/2014/main" val="4134084032"/>
                  </a:ext>
                </a:extLst>
              </a:tr>
            </a:tbl>
          </a:graphicData>
        </a:graphic>
      </p:graphicFrame>
      <p:sp>
        <p:nvSpPr>
          <p:cNvPr id="4" name="Title 3">
            <a:extLst>
              <a:ext uri="{FF2B5EF4-FFF2-40B4-BE49-F238E27FC236}">
                <a16:creationId xmlns:a16="http://schemas.microsoft.com/office/drawing/2014/main" id="{0203A153-DCF8-404C-8C62-840F1925E26F}"/>
              </a:ext>
            </a:extLst>
          </p:cNvPr>
          <p:cNvSpPr>
            <a:spLocks noGrp="1"/>
          </p:cNvSpPr>
          <p:nvPr>
            <p:ph type="title"/>
          </p:nvPr>
        </p:nvSpPr>
        <p:spPr/>
        <p:txBody>
          <a:bodyPr/>
          <a:lstStyle/>
          <a:p>
            <a:r>
              <a:rPr lang="en-GB" dirty="0"/>
              <a:t>TR/CCP, vendor, service provider fees </a:t>
            </a:r>
          </a:p>
        </p:txBody>
      </p:sp>
      <p:pic>
        <p:nvPicPr>
          <p:cNvPr id="7" name="Content Placeholder 4">
            <a:extLst>
              <a:ext uri="{FF2B5EF4-FFF2-40B4-BE49-F238E27FC236}">
                <a16:creationId xmlns:a16="http://schemas.microsoft.com/office/drawing/2014/main" id="{6958B9CB-3764-482D-9AD4-25BB7A507B78}"/>
              </a:ext>
            </a:extLst>
          </p:cNvPr>
          <p:cNvPicPr>
            <a:picLocks noChangeAspect="1"/>
          </p:cNvPicPr>
          <p:nvPr/>
        </p:nvPicPr>
        <p:blipFill>
          <a:blip r:embed="rId2"/>
          <a:stretch>
            <a:fillRect/>
          </a:stretch>
        </p:blipFill>
        <p:spPr>
          <a:xfrm>
            <a:off x="4659737" y="993233"/>
            <a:ext cx="1067295" cy="435632"/>
          </a:xfrm>
          <a:prstGeom prst="rect">
            <a:avLst/>
          </a:prstGeom>
        </p:spPr>
      </p:pic>
      <p:grpSp>
        <p:nvGrpSpPr>
          <p:cNvPr id="8" name="Group 7">
            <a:extLst>
              <a:ext uri="{FF2B5EF4-FFF2-40B4-BE49-F238E27FC236}">
                <a16:creationId xmlns:a16="http://schemas.microsoft.com/office/drawing/2014/main" id="{2C93B44C-B884-4DF7-AB3B-0A84E6F0494A}"/>
              </a:ext>
            </a:extLst>
          </p:cNvPr>
          <p:cNvGrpSpPr/>
          <p:nvPr/>
        </p:nvGrpSpPr>
        <p:grpSpPr>
          <a:xfrm>
            <a:off x="10094495" y="1045107"/>
            <a:ext cx="1613306" cy="435633"/>
            <a:chOff x="9311697" y="2786508"/>
            <a:chExt cx="1938904" cy="811308"/>
          </a:xfrm>
        </p:grpSpPr>
        <p:sp>
          <p:nvSpPr>
            <p:cNvPr id="9" name="Oval 8">
              <a:extLst>
                <a:ext uri="{FF2B5EF4-FFF2-40B4-BE49-F238E27FC236}">
                  <a16:creationId xmlns:a16="http://schemas.microsoft.com/office/drawing/2014/main" id="{8B851B7B-58F0-44CB-B991-4F3CB32D970B}"/>
                </a:ext>
              </a:extLst>
            </p:cNvPr>
            <p:cNvSpPr/>
            <p:nvPr/>
          </p:nvSpPr>
          <p:spPr>
            <a:xfrm>
              <a:off x="9311697" y="2838543"/>
              <a:ext cx="1263451" cy="75927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F3FEF5E-94FE-4CA4-AF8C-2218E6572888}"/>
                </a:ext>
              </a:extLst>
            </p:cNvPr>
            <p:cNvSpPr txBox="1"/>
            <p:nvPr/>
          </p:nvSpPr>
          <p:spPr>
            <a:xfrm>
              <a:off x="9415016" y="2966116"/>
              <a:ext cx="1086244" cy="630511"/>
            </a:xfrm>
            <a:prstGeom prst="rect">
              <a:avLst/>
            </a:prstGeom>
            <a:noFill/>
          </p:spPr>
          <p:txBody>
            <a:bodyPr wrap="square">
              <a:spAutoFit/>
            </a:bodyPr>
            <a:lstStyle/>
            <a:p>
              <a:pPr algn="ctr"/>
              <a:r>
                <a:rPr lang="en-GB" sz="800" dirty="0">
                  <a:solidFill>
                    <a:srgbClr val="053657"/>
                  </a:solidFill>
                </a:rPr>
                <a:t>EMIR Refit DRR project</a:t>
              </a:r>
              <a:endParaRPr lang="en-GB" sz="800" dirty="0"/>
            </a:p>
          </p:txBody>
        </p:sp>
        <p:pic>
          <p:nvPicPr>
            <p:cNvPr id="11" name="Graphic 10" descr="Group brainstorm">
              <a:extLst>
                <a:ext uri="{FF2B5EF4-FFF2-40B4-BE49-F238E27FC236}">
                  <a16:creationId xmlns:a16="http://schemas.microsoft.com/office/drawing/2014/main" id="{6708039C-3515-4D0A-891E-1B184AD349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75148" y="2786508"/>
              <a:ext cx="675453" cy="675453"/>
            </a:xfrm>
            <a:prstGeom prst="rect">
              <a:avLst/>
            </a:prstGeom>
          </p:spPr>
        </p:pic>
      </p:grpSp>
      <p:sp>
        <p:nvSpPr>
          <p:cNvPr id="18" name="Rectangle 217">
            <a:extLst>
              <a:ext uri="{FF2B5EF4-FFF2-40B4-BE49-F238E27FC236}">
                <a16:creationId xmlns:a16="http://schemas.microsoft.com/office/drawing/2014/main" id="{564A6097-594E-4582-A870-76B784C7E212}"/>
              </a:ext>
            </a:extLst>
          </p:cNvPr>
          <p:cNvSpPr>
            <a:spLocks noChangeArrowheads="1"/>
          </p:cNvSpPr>
          <p:nvPr/>
        </p:nvSpPr>
        <p:spPr bwMode="auto">
          <a:xfrm>
            <a:off x="177007" y="5958943"/>
            <a:ext cx="11993207" cy="431800"/>
          </a:xfrm>
          <a:prstGeom prst="rect">
            <a:avLst/>
          </a:prstGeom>
          <a:solidFill>
            <a:srgbClr val="053657"/>
          </a:solidFill>
          <a:ln w="9525">
            <a:noFill/>
            <a:miter lim="800000"/>
            <a:headEnd/>
            <a:tailEnd/>
          </a:ln>
          <a:effectLst/>
        </p:spPr>
        <p:txBody>
          <a:bodyPr wrap="none" anchor="ctr"/>
          <a:lstStyle/>
          <a:p>
            <a:pPr lvl="0" algn="ctr" fontAlgn="base">
              <a:spcBef>
                <a:spcPct val="0"/>
              </a:spcBef>
              <a:spcAft>
                <a:spcPct val="0"/>
              </a:spcAft>
              <a:defRPr/>
            </a:pPr>
            <a:r>
              <a:rPr kumimoji="0" lang="en-GB" sz="2000" b="1" i="0" u="none" strike="noStrike" kern="0" cap="none" spc="0" normalizeH="0" baseline="0" noProof="0" dirty="0">
                <a:ln>
                  <a:noFill/>
                </a:ln>
                <a:solidFill>
                  <a:srgbClr val="FFFFFF"/>
                </a:solidFill>
                <a:effectLst/>
                <a:uLnTx/>
                <a:uFillTx/>
                <a:cs typeface="Arial" charset="0"/>
              </a:rPr>
              <a:t>Project fees may be reduced in line with resources dedicated to the EMIR project</a:t>
            </a:r>
          </a:p>
        </p:txBody>
      </p:sp>
      <p:sp>
        <p:nvSpPr>
          <p:cNvPr id="12" name="TextBox 11">
            <a:extLst>
              <a:ext uri="{FF2B5EF4-FFF2-40B4-BE49-F238E27FC236}">
                <a16:creationId xmlns:a16="http://schemas.microsoft.com/office/drawing/2014/main" id="{739284F9-FA2A-46CC-89EC-28182731DE87}"/>
              </a:ext>
            </a:extLst>
          </p:cNvPr>
          <p:cNvSpPr txBox="1"/>
          <p:nvPr/>
        </p:nvSpPr>
        <p:spPr>
          <a:xfrm>
            <a:off x="72992" y="5639790"/>
            <a:ext cx="6100618" cy="261610"/>
          </a:xfrm>
          <a:prstGeom prst="rect">
            <a:avLst/>
          </a:prstGeom>
          <a:noFill/>
        </p:spPr>
        <p:txBody>
          <a:bodyPr wrap="square">
            <a:spAutoFit/>
          </a:bodyPr>
          <a:lstStyle/>
          <a:p>
            <a:r>
              <a:rPr lang="en-GB" sz="1100" dirty="0"/>
              <a:t>Note: prices exclude VAT</a:t>
            </a:r>
          </a:p>
        </p:txBody>
      </p:sp>
    </p:spTree>
    <p:extLst>
      <p:ext uri="{BB962C8B-B14F-4D97-AF65-F5344CB8AC3E}">
        <p14:creationId xmlns:p14="http://schemas.microsoft.com/office/powerpoint/2010/main" val="1154084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1B38E900-60B1-4C8A-B183-CA1B1563D284}"/>
              </a:ext>
            </a:extLst>
          </p:cNvPr>
          <p:cNvCxnSpPr>
            <a:cxnSpLocks/>
          </p:cNvCxnSpPr>
          <p:nvPr/>
        </p:nvCxnSpPr>
        <p:spPr>
          <a:xfrm>
            <a:off x="6240543" y="4362874"/>
            <a:ext cx="0" cy="26302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818A468-AD21-4D99-9DCE-92B220A87A9E}"/>
              </a:ext>
            </a:extLst>
          </p:cNvPr>
          <p:cNvSpPr>
            <a:spLocks noGrp="1"/>
          </p:cNvSpPr>
          <p:nvPr>
            <p:ph type="title"/>
          </p:nvPr>
        </p:nvSpPr>
        <p:spPr/>
        <p:txBody>
          <a:bodyPr>
            <a:normAutofit/>
          </a:bodyPr>
          <a:lstStyle/>
          <a:p>
            <a:r>
              <a:rPr lang="en-GB" dirty="0"/>
              <a:t>JWG reporting discussion 2020 participants</a:t>
            </a:r>
          </a:p>
        </p:txBody>
      </p:sp>
      <p:pic>
        <p:nvPicPr>
          <p:cNvPr id="2050" name="Picture 2" descr="The Logo of Bank of Montreal : DesignPorn">
            <a:extLst>
              <a:ext uri="{FF2B5EF4-FFF2-40B4-BE49-F238E27FC236}">
                <a16:creationId xmlns:a16="http://schemas.microsoft.com/office/drawing/2014/main" id="{6447F00E-34FB-40C2-B2E3-4C6FAE00A5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505" y="1191491"/>
            <a:ext cx="488016" cy="27045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English - BNY Global Page">
            <a:extLst>
              <a:ext uri="{FF2B5EF4-FFF2-40B4-BE49-F238E27FC236}">
                <a16:creationId xmlns:a16="http://schemas.microsoft.com/office/drawing/2014/main" id="{FA6D8867-18A0-4040-B08B-3EAB08F25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67" y="1243590"/>
            <a:ext cx="598855" cy="46499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iti-logo">
            <a:extLst>
              <a:ext uri="{FF2B5EF4-FFF2-40B4-BE49-F238E27FC236}">
                <a16:creationId xmlns:a16="http://schemas.microsoft.com/office/drawing/2014/main" id="{3BECE654-45CC-43F6-B794-1C85583729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705" y="1745456"/>
            <a:ext cx="609600" cy="361950"/>
          </a:xfrm>
          <a:prstGeom prst="rect">
            <a:avLst/>
          </a:prstGeom>
          <a:solidFill>
            <a:srgbClr val="00B0F0"/>
          </a:solidFill>
        </p:spPr>
      </p:pic>
      <p:pic>
        <p:nvPicPr>
          <p:cNvPr id="5122" name="Picture 2" descr="Deutsche Bank Logo | Deutsche Bank's iconic logo, designed i… | Flickr">
            <a:extLst>
              <a:ext uri="{FF2B5EF4-FFF2-40B4-BE49-F238E27FC236}">
                <a16:creationId xmlns:a16="http://schemas.microsoft.com/office/drawing/2014/main" id="{2D84F57E-67EC-41FB-AF56-9D6F9929AC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3702" y="1606349"/>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GAM logo finished | Advance Systems Ireland">
            <a:extLst>
              <a:ext uri="{FF2B5EF4-FFF2-40B4-BE49-F238E27FC236}">
                <a16:creationId xmlns:a16="http://schemas.microsoft.com/office/drawing/2014/main" id="{830CA6DD-EEB9-43D7-A40F-68D1668363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4173" y="1176705"/>
            <a:ext cx="788629" cy="4445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Goldman Sachs - Wikipedia">
            <a:extLst>
              <a:ext uri="{FF2B5EF4-FFF2-40B4-BE49-F238E27FC236}">
                <a16:creationId xmlns:a16="http://schemas.microsoft.com/office/drawing/2014/main" id="{228E3F17-D413-4C17-A1A3-9E89418C0E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1016" y="1638996"/>
            <a:ext cx="766762" cy="766762"/>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Invesco | Crunchbase">
            <a:extLst>
              <a:ext uri="{FF2B5EF4-FFF2-40B4-BE49-F238E27FC236}">
                <a16:creationId xmlns:a16="http://schemas.microsoft.com/office/drawing/2014/main" id="{AE0BC8BB-F4A1-4E82-9197-A12681CC8C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3444" y="1650844"/>
            <a:ext cx="960576" cy="960576"/>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Lloyds Banking Group - Wikipedia">
            <a:extLst>
              <a:ext uri="{FF2B5EF4-FFF2-40B4-BE49-F238E27FC236}">
                <a16:creationId xmlns:a16="http://schemas.microsoft.com/office/drawing/2014/main" id="{DA956F0C-AD9F-4A5F-B530-C5F39E37D72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84020" y="1306645"/>
            <a:ext cx="505889" cy="599408"/>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Morgan Stanley | LinkedIn">
            <a:extLst>
              <a:ext uri="{FF2B5EF4-FFF2-40B4-BE49-F238E27FC236}">
                <a16:creationId xmlns:a16="http://schemas.microsoft.com/office/drawing/2014/main" id="{0AEE9A2D-81A2-43F1-A9AD-0AAACB30A03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47727" y="1769097"/>
            <a:ext cx="592817" cy="592817"/>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Nomura Holdings logo vector">
            <a:extLst>
              <a:ext uri="{FF2B5EF4-FFF2-40B4-BE49-F238E27FC236}">
                <a16:creationId xmlns:a16="http://schemas.microsoft.com/office/drawing/2014/main" id="{8A96571B-BBB6-4A18-9301-4D71C9CBE6D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72297" y="1051892"/>
            <a:ext cx="663854" cy="663854"/>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logo-pictet - CandlestarCandlestar">
            <a:extLst>
              <a:ext uri="{FF2B5EF4-FFF2-40B4-BE49-F238E27FC236}">
                <a16:creationId xmlns:a16="http://schemas.microsoft.com/office/drawing/2014/main" id="{6DC1A5FB-DEA0-4336-A58B-FC8DE323730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21373" y="1560001"/>
            <a:ext cx="1318934" cy="917519"/>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Santander Bank ignites its commitment to progress with a new brand ...">
            <a:extLst>
              <a:ext uri="{FF2B5EF4-FFF2-40B4-BE49-F238E27FC236}">
                <a16:creationId xmlns:a16="http://schemas.microsoft.com/office/drawing/2014/main" id="{99F1297B-7622-4BDC-863E-840F6EF916F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49144" y="1383269"/>
            <a:ext cx="1243267" cy="828973"/>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I-FIKR - Islamic Finance Knowledge Repository - Islamic Finance News">
            <a:extLst>
              <a:ext uri="{FF2B5EF4-FFF2-40B4-BE49-F238E27FC236}">
                <a16:creationId xmlns:a16="http://schemas.microsoft.com/office/drawing/2014/main" id="{7FBAE2A8-AD97-4835-98A5-0EC88FFA188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76916" y="1271444"/>
            <a:ext cx="835481" cy="357364"/>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UBS Asset Management launches €335m Japan value-add hotel strategy">
            <a:extLst>
              <a:ext uri="{FF2B5EF4-FFF2-40B4-BE49-F238E27FC236}">
                <a16:creationId xmlns:a16="http://schemas.microsoft.com/office/drawing/2014/main" id="{AEE84941-43D9-4E09-92AC-F5D3345C08C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052177" y="1476086"/>
            <a:ext cx="1739693" cy="1158663"/>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Bank of England - Wikipedia">
            <a:extLst>
              <a:ext uri="{FF2B5EF4-FFF2-40B4-BE49-F238E27FC236}">
                <a16:creationId xmlns:a16="http://schemas.microsoft.com/office/drawing/2014/main" id="{B71FD613-278B-487C-8523-2219BF79663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19518" y="2525031"/>
            <a:ext cx="908849" cy="908849"/>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fca-logo - Goodman Corporate Finance">
            <a:extLst>
              <a:ext uri="{FF2B5EF4-FFF2-40B4-BE49-F238E27FC236}">
                <a16:creationId xmlns:a16="http://schemas.microsoft.com/office/drawing/2014/main" id="{9C963BE7-3925-46F6-A5C5-5350B9568BA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59166" y="2839210"/>
            <a:ext cx="1002266" cy="588526"/>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a:extLst>
              <a:ext uri="{FF2B5EF4-FFF2-40B4-BE49-F238E27FC236}">
                <a16:creationId xmlns:a16="http://schemas.microsoft.com/office/drawing/2014/main" id="{B378EEE2-597C-4046-8F9B-B1AE0282D2A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42031" y="2886374"/>
            <a:ext cx="647580" cy="533883"/>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descr="European Commission - Wikipedia">
            <a:extLst>
              <a:ext uri="{FF2B5EF4-FFF2-40B4-BE49-F238E27FC236}">
                <a16:creationId xmlns:a16="http://schemas.microsoft.com/office/drawing/2014/main" id="{439840EC-C47B-4226-81F7-D270336CBF1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09384" y="2568489"/>
            <a:ext cx="1028666" cy="713182"/>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2" descr="London Stock Exchange Group employer hub | TARGETjobs">
            <a:extLst>
              <a:ext uri="{FF2B5EF4-FFF2-40B4-BE49-F238E27FC236}">
                <a16:creationId xmlns:a16="http://schemas.microsoft.com/office/drawing/2014/main" id="{D29A9004-FB76-4F20-B247-17F76E4AC38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653181" y="2577884"/>
            <a:ext cx="1613358" cy="867688"/>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descr="accenture logo 443 x 226">
            <a:extLst>
              <a:ext uri="{FF2B5EF4-FFF2-40B4-BE49-F238E27FC236}">
                <a16:creationId xmlns:a16="http://schemas.microsoft.com/office/drawing/2014/main" id="{63F75EE3-AD53-4CCD-9648-09AE75B9C96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783459" y="2124287"/>
            <a:ext cx="2070942" cy="105650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a:extLst>
              <a:ext uri="{FF2B5EF4-FFF2-40B4-BE49-F238E27FC236}">
                <a16:creationId xmlns:a16="http://schemas.microsoft.com/office/drawing/2014/main" id="{258706A9-A2A5-4BFB-BD8C-C9879B580AE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2770" name="Picture 2" descr="Swift Icon of Line style - Available in SVG, PNG, EPS, AI &amp; Icon fonts">
            <a:extLst>
              <a:ext uri="{FF2B5EF4-FFF2-40B4-BE49-F238E27FC236}">
                <a16:creationId xmlns:a16="http://schemas.microsoft.com/office/drawing/2014/main" id="{60CD7CE8-E0F5-4383-882A-EA717794E25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663065" y="1412048"/>
            <a:ext cx="344045" cy="344045"/>
          </a:xfrm>
          <a:prstGeom prst="rect">
            <a:avLst/>
          </a:prstGeom>
          <a:noFill/>
          <a:extLst>
            <a:ext uri="{909E8E84-426E-40DD-AFC4-6F175D3DCCD1}">
              <a14:hiddenFill xmlns:a14="http://schemas.microsoft.com/office/drawing/2010/main">
                <a:solidFill>
                  <a:srgbClr val="FFFFFF"/>
                </a:solidFill>
              </a14:hiddenFill>
            </a:ext>
          </a:extLst>
        </p:spPr>
      </p:pic>
      <p:pic>
        <p:nvPicPr>
          <p:cNvPr id="33794" name="Picture 2" descr="AFME (Association for Financial Markets in Europe) | LinkedIn">
            <a:extLst>
              <a:ext uri="{FF2B5EF4-FFF2-40B4-BE49-F238E27FC236}">
                <a16:creationId xmlns:a16="http://schemas.microsoft.com/office/drawing/2014/main" id="{43A553D6-B5B4-48D3-8A39-CD187F47A66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574665" y="3322242"/>
            <a:ext cx="1165954" cy="1165954"/>
          </a:xfrm>
          <a:prstGeom prst="rect">
            <a:avLst/>
          </a:prstGeom>
          <a:noFill/>
          <a:extLst>
            <a:ext uri="{909E8E84-426E-40DD-AFC4-6F175D3DCCD1}">
              <a14:hiddenFill xmlns:a14="http://schemas.microsoft.com/office/drawing/2010/main">
                <a:solidFill>
                  <a:srgbClr val="FFFFFF"/>
                </a:solidFill>
              </a14:hiddenFill>
            </a:ext>
          </a:extLst>
        </p:spPr>
      </p:pic>
      <p:pic>
        <p:nvPicPr>
          <p:cNvPr id="34818" name="Picture 2" descr="Home">
            <a:extLst>
              <a:ext uri="{FF2B5EF4-FFF2-40B4-BE49-F238E27FC236}">
                <a16:creationId xmlns:a16="http://schemas.microsoft.com/office/drawing/2014/main" id="{D99AF86D-A286-4054-BC28-82B7BAAE6F0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636151" y="3740963"/>
            <a:ext cx="660724" cy="428714"/>
          </a:xfrm>
          <a:prstGeom prst="rect">
            <a:avLst/>
          </a:prstGeom>
          <a:noFill/>
          <a:extLst>
            <a:ext uri="{909E8E84-426E-40DD-AFC4-6F175D3DCCD1}">
              <a14:hiddenFill xmlns:a14="http://schemas.microsoft.com/office/drawing/2010/main">
                <a:solidFill>
                  <a:srgbClr val="FFFFFF"/>
                </a:solidFill>
              </a14:hiddenFill>
            </a:ext>
          </a:extLst>
        </p:spPr>
      </p:pic>
      <p:pic>
        <p:nvPicPr>
          <p:cNvPr id="35842" name="Picture 2" descr="ISDA | LinkedIn">
            <a:extLst>
              <a:ext uri="{FF2B5EF4-FFF2-40B4-BE49-F238E27FC236}">
                <a16:creationId xmlns:a16="http://schemas.microsoft.com/office/drawing/2014/main" id="{0232072B-0B66-4F5C-AEAF-1374E82D40B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262782" y="3359368"/>
            <a:ext cx="1138017" cy="1138017"/>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European Venues and Intermediaries Association">
            <a:extLst>
              <a:ext uri="{FF2B5EF4-FFF2-40B4-BE49-F238E27FC236}">
                <a16:creationId xmlns:a16="http://schemas.microsoft.com/office/drawing/2014/main" id="{4670564D-B04D-4756-B1B5-EDDBFF92282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8914" name="Picture 2" descr="European Venues and Intermediaries Association">
            <a:extLst>
              <a:ext uri="{FF2B5EF4-FFF2-40B4-BE49-F238E27FC236}">
                <a16:creationId xmlns:a16="http://schemas.microsoft.com/office/drawing/2014/main" id="{4EFA257D-D957-4F9B-92D1-EC23CABA9AB8}"/>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170445" y="3700619"/>
            <a:ext cx="1206241" cy="373218"/>
          </a:xfrm>
          <a:prstGeom prst="rect">
            <a:avLst/>
          </a:prstGeom>
          <a:noFill/>
          <a:extLst>
            <a:ext uri="{909E8E84-426E-40DD-AFC4-6F175D3DCCD1}">
              <a14:hiddenFill xmlns:a14="http://schemas.microsoft.com/office/drawing/2010/main">
                <a:solidFill>
                  <a:srgbClr val="FFFFFF"/>
                </a:solidFill>
              </a14:hiddenFill>
            </a:ext>
          </a:extLst>
        </p:spPr>
      </p:pic>
      <p:pic>
        <p:nvPicPr>
          <p:cNvPr id="39938" name="Picture 2" descr="Image result for ey logo">
            <a:extLst>
              <a:ext uri="{FF2B5EF4-FFF2-40B4-BE49-F238E27FC236}">
                <a16:creationId xmlns:a16="http://schemas.microsoft.com/office/drawing/2014/main" id="{81909088-1D85-461E-A9DC-89DE86F03BBA}"/>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329496" y="2495347"/>
            <a:ext cx="1050528" cy="8766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F4599EC-207B-42CD-86B8-876A7A5C17EB}"/>
              </a:ext>
            </a:extLst>
          </p:cNvPr>
          <p:cNvSpPr txBox="1"/>
          <p:nvPr/>
        </p:nvSpPr>
        <p:spPr>
          <a:xfrm>
            <a:off x="83720" y="5147223"/>
            <a:ext cx="4011181" cy="1107996"/>
          </a:xfrm>
          <a:prstGeom prst="rect">
            <a:avLst/>
          </a:prstGeom>
          <a:noFill/>
        </p:spPr>
        <p:txBody>
          <a:bodyPr wrap="square" rtlCol="0" anchor="t">
            <a:spAutoFit/>
          </a:bodyPr>
          <a:lstStyle/>
          <a:p>
            <a:r>
              <a:rPr lang="en-GB" sz="1100" u="none" strike="noStrike" dirty="0">
                <a:effectLst/>
              </a:rPr>
              <a:t>Since 2017 JWG </a:t>
            </a:r>
            <a:r>
              <a:rPr lang="en-GB" sz="1100" dirty="0"/>
              <a:t>has </a:t>
            </a:r>
            <a:r>
              <a:rPr lang="en-GB" sz="1100" u="none" strike="noStrike" dirty="0">
                <a:effectLst/>
              </a:rPr>
              <a:t>convened a Regulatory Reporting and Data Special (RRDS) interest group with industry SMEs. The group creates a safe space for private and public sector dialogue on a collaborative path for new reporting RegTech with open source standards.</a:t>
            </a:r>
            <a:r>
              <a:rPr lang="en-GB" sz="1100" dirty="0"/>
              <a:t>  </a:t>
            </a:r>
            <a:endParaRPr lang="en-GB" sz="2400" u="none" strike="noStrike" dirty="0">
              <a:effectLst/>
            </a:endParaRPr>
          </a:p>
          <a:p>
            <a:endParaRPr lang="en-GB" sz="1100" dirty="0"/>
          </a:p>
        </p:txBody>
      </p:sp>
      <p:pic>
        <p:nvPicPr>
          <p:cNvPr id="35" name="Content Placeholder 4">
            <a:extLst>
              <a:ext uri="{FF2B5EF4-FFF2-40B4-BE49-F238E27FC236}">
                <a16:creationId xmlns:a16="http://schemas.microsoft.com/office/drawing/2014/main" id="{C071C8A2-A236-4430-9E70-8BC4878EC944}"/>
              </a:ext>
            </a:extLst>
          </p:cNvPr>
          <p:cNvPicPr>
            <a:picLocks noChangeAspect="1"/>
          </p:cNvPicPr>
          <p:nvPr/>
        </p:nvPicPr>
        <p:blipFill>
          <a:blip r:embed="rId28"/>
          <a:stretch>
            <a:fillRect/>
          </a:stretch>
        </p:blipFill>
        <p:spPr>
          <a:xfrm>
            <a:off x="926307" y="4662590"/>
            <a:ext cx="1086244" cy="443366"/>
          </a:xfrm>
          <a:prstGeom prst="rect">
            <a:avLst/>
          </a:prstGeom>
        </p:spPr>
      </p:pic>
      <p:sp>
        <p:nvSpPr>
          <p:cNvPr id="7" name="Speech Bubble: Rectangle 6">
            <a:extLst>
              <a:ext uri="{FF2B5EF4-FFF2-40B4-BE49-F238E27FC236}">
                <a16:creationId xmlns:a16="http://schemas.microsoft.com/office/drawing/2014/main" id="{B4385727-9001-4AAF-A9ED-A882267CE292}"/>
              </a:ext>
            </a:extLst>
          </p:cNvPr>
          <p:cNvSpPr/>
          <p:nvPr/>
        </p:nvSpPr>
        <p:spPr>
          <a:xfrm>
            <a:off x="777711" y="1104012"/>
            <a:ext cx="11246177" cy="3376685"/>
          </a:xfrm>
          <a:prstGeom prst="wedgeRectCallout">
            <a:avLst>
              <a:gd name="adj1" fmla="val -37933"/>
              <a:gd name="adj2" fmla="val 59457"/>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00512B73-2DDB-4259-9AEA-26D1AB08CD28}"/>
              </a:ext>
            </a:extLst>
          </p:cNvPr>
          <p:cNvSpPr txBox="1"/>
          <p:nvPr/>
        </p:nvSpPr>
        <p:spPr>
          <a:xfrm>
            <a:off x="4611706" y="5206089"/>
            <a:ext cx="4011181" cy="769441"/>
          </a:xfrm>
          <a:prstGeom prst="rect">
            <a:avLst/>
          </a:prstGeom>
          <a:noFill/>
        </p:spPr>
        <p:txBody>
          <a:bodyPr wrap="square" rtlCol="0">
            <a:spAutoFit/>
          </a:bodyPr>
          <a:lstStyle/>
          <a:p>
            <a:r>
              <a:rPr lang="en-GB" sz="1100" u="none" strike="noStrike" dirty="0">
                <a:effectLst/>
              </a:rPr>
              <a:t>Financial institutions, Market Infrastructure, Technology and service providers will provide SMEs and managers. JWG will run the secretariat and provide the programme office</a:t>
            </a:r>
            <a:endParaRPr lang="en-GB" sz="1100" dirty="0"/>
          </a:p>
        </p:txBody>
      </p:sp>
      <p:sp>
        <p:nvSpPr>
          <p:cNvPr id="8" name="Oval 7">
            <a:extLst>
              <a:ext uri="{FF2B5EF4-FFF2-40B4-BE49-F238E27FC236}">
                <a16:creationId xmlns:a16="http://schemas.microsoft.com/office/drawing/2014/main" id="{60ED17C9-6EC3-469F-B122-36DBF42B6913}"/>
              </a:ext>
            </a:extLst>
          </p:cNvPr>
          <p:cNvSpPr/>
          <p:nvPr/>
        </p:nvSpPr>
        <p:spPr>
          <a:xfrm>
            <a:off x="5608818" y="4647355"/>
            <a:ext cx="1263451" cy="60587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EA686CA-D02C-4E83-8758-C9E27C57FEED}"/>
              </a:ext>
            </a:extLst>
          </p:cNvPr>
          <p:cNvSpPr txBox="1"/>
          <p:nvPr/>
        </p:nvSpPr>
        <p:spPr>
          <a:xfrm>
            <a:off x="5712137" y="4727793"/>
            <a:ext cx="1086244" cy="461665"/>
          </a:xfrm>
          <a:prstGeom prst="rect">
            <a:avLst/>
          </a:prstGeom>
          <a:noFill/>
        </p:spPr>
        <p:txBody>
          <a:bodyPr wrap="square">
            <a:spAutoFit/>
          </a:bodyPr>
          <a:lstStyle/>
          <a:p>
            <a:pPr algn="ctr"/>
            <a:r>
              <a:rPr lang="en-GB" sz="1200" dirty="0">
                <a:solidFill>
                  <a:srgbClr val="053657"/>
                </a:solidFill>
              </a:rPr>
              <a:t>EMIR Refit DRR project</a:t>
            </a:r>
            <a:endParaRPr lang="en-GB" sz="1200" dirty="0"/>
          </a:p>
        </p:txBody>
      </p:sp>
      <p:pic>
        <p:nvPicPr>
          <p:cNvPr id="10" name="Picture 9">
            <a:extLst>
              <a:ext uri="{FF2B5EF4-FFF2-40B4-BE49-F238E27FC236}">
                <a16:creationId xmlns:a16="http://schemas.microsoft.com/office/drawing/2014/main" id="{2E0FEE0F-CB4B-4C10-AB4A-9A28396C4C5B}"/>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3254397" y="6097339"/>
            <a:ext cx="1544594" cy="619124"/>
          </a:xfrm>
          <a:prstGeom prst="rect">
            <a:avLst/>
          </a:prstGeom>
          <a:ln>
            <a:noFill/>
          </a:ln>
        </p:spPr>
      </p:pic>
      <p:sp>
        <p:nvSpPr>
          <p:cNvPr id="45" name="TextBox 44">
            <a:extLst>
              <a:ext uri="{FF2B5EF4-FFF2-40B4-BE49-F238E27FC236}">
                <a16:creationId xmlns:a16="http://schemas.microsoft.com/office/drawing/2014/main" id="{CE801209-2462-49E9-A85E-CBE818E9DC61}"/>
              </a:ext>
            </a:extLst>
          </p:cNvPr>
          <p:cNvSpPr txBox="1"/>
          <p:nvPr/>
        </p:nvSpPr>
        <p:spPr>
          <a:xfrm>
            <a:off x="8301597" y="4859112"/>
            <a:ext cx="3890403" cy="1938992"/>
          </a:xfrm>
          <a:prstGeom prst="rect">
            <a:avLst/>
          </a:prstGeom>
          <a:noFill/>
        </p:spPr>
        <p:txBody>
          <a:bodyPr wrap="square">
            <a:spAutoFit/>
          </a:bodyPr>
          <a:lstStyle/>
          <a:p>
            <a:pPr marL="347472" indent="-347472" algn="l" fontAlgn="t">
              <a:spcBef>
                <a:spcPts val="0"/>
              </a:spcBef>
              <a:spcAft>
                <a:spcPts val="0"/>
              </a:spcAft>
              <a:buClrTx/>
              <a:buSzPts val="1100"/>
              <a:buFont typeface="Symbol" panose="05050102010706020507" pitchFamily="18" charset="2"/>
              <a:buChar char="·"/>
            </a:pPr>
            <a:r>
              <a:rPr lang="en-GB" sz="1200" u="sng" strike="noStrike" dirty="0">
                <a:effectLst/>
              </a:rPr>
              <a:t>Best practices</a:t>
            </a:r>
            <a:r>
              <a:rPr lang="en-GB" sz="1200" u="none" strike="noStrike" dirty="0">
                <a:effectLst/>
              </a:rPr>
              <a:t>. EMIR Best Practices matrix expressed in both natural and machine-readable language</a:t>
            </a:r>
          </a:p>
          <a:p>
            <a:pPr marL="347472" indent="-347472" algn="l" fontAlgn="t">
              <a:spcBef>
                <a:spcPts val="0"/>
              </a:spcBef>
              <a:spcAft>
                <a:spcPts val="0"/>
              </a:spcAft>
              <a:buFont typeface="Arial" panose="020B0604020202020204" pitchFamily="34" charset="0"/>
              <a:buChar char="•"/>
            </a:pPr>
            <a:r>
              <a:rPr lang="en-GB" sz="1200" u="sng" strike="noStrike" dirty="0">
                <a:effectLst/>
              </a:rPr>
              <a:t>Machine executable rules (MER</a:t>
            </a:r>
            <a:r>
              <a:rPr lang="en-GB" sz="1200" u="none" strike="noStrike" dirty="0">
                <a:effectLst/>
              </a:rPr>
              <a:t>). A revised Common Domain Model directly executable to compute report from source transactions</a:t>
            </a:r>
            <a:endParaRPr lang="en-GB" sz="2800" u="none" strike="noStrike" dirty="0">
              <a:effectLst/>
            </a:endParaRPr>
          </a:p>
          <a:p>
            <a:pPr marL="347472" indent="-347472" algn="l" fontAlgn="t">
              <a:spcBef>
                <a:spcPts val="0"/>
              </a:spcBef>
              <a:spcAft>
                <a:spcPts val="0"/>
              </a:spcAft>
              <a:buFont typeface="Arial" panose="020B0604020202020204" pitchFamily="34" charset="0"/>
              <a:buChar char="•"/>
            </a:pPr>
            <a:r>
              <a:rPr lang="en-GB" sz="1200" u="sng" strike="noStrike" dirty="0">
                <a:effectLst/>
              </a:rPr>
              <a:t>Machine-readable test scenarios</a:t>
            </a:r>
            <a:r>
              <a:rPr lang="en-GB" sz="1200" u="none" strike="noStrike" dirty="0">
                <a:effectLst/>
              </a:rPr>
              <a:t>. A suite of test case transactions represented as CDM objects and their expected output. </a:t>
            </a:r>
            <a:endParaRPr lang="en-GB" sz="2800" u="none" strike="noStrike" dirty="0">
              <a:effectLst/>
            </a:endParaRPr>
          </a:p>
          <a:p>
            <a:pPr algn="l" fontAlgn="t">
              <a:spcBef>
                <a:spcPts val="0"/>
              </a:spcBef>
              <a:spcAft>
                <a:spcPts val="0"/>
              </a:spcAft>
            </a:pPr>
            <a:r>
              <a:rPr lang="en-GB" sz="1200" u="none" strike="noStrike" dirty="0">
                <a:effectLst/>
              </a:rPr>
              <a:t> </a:t>
            </a:r>
            <a:endParaRPr lang="en-GB" sz="2800" b="0" i="0" u="none" strike="noStrike" dirty="0">
              <a:effectLst/>
              <a:latin typeface="Arial" panose="020B0604020202020204" pitchFamily="34" charset="0"/>
            </a:endParaRPr>
          </a:p>
        </p:txBody>
      </p:sp>
      <p:sp>
        <p:nvSpPr>
          <p:cNvPr id="12" name="Oval 11">
            <a:extLst>
              <a:ext uri="{FF2B5EF4-FFF2-40B4-BE49-F238E27FC236}">
                <a16:creationId xmlns:a16="http://schemas.microsoft.com/office/drawing/2014/main" id="{4591F15C-42BD-42A5-AD51-068EC6680526}"/>
              </a:ext>
            </a:extLst>
          </p:cNvPr>
          <p:cNvSpPr/>
          <p:nvPr/>
        </p:nvSpPr>
        <p:spPr>
          <a:xfrm>
            <a:off x="4798991" y="3458805"/>
            <a:ext cx="2901200" cy="10218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descr="Group brainstorm">
            <a:extLst>
              <a:ext uri="{FF2B5EF4-FFF2-40B4-BE49-F238E27FC236}">
                <a16:creationId xmlns:a16="http://schemas.microsoft.com/office/drawing/2014/main" id="{2B2E8F0B-92D0-4483-BF03-CB5FB7AEADAB}"/>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6888506" y="4581180"/>
            <a:ext cx="675453" cy="675453"/>
          </a:xfrm>
          <a:prstGeom prst="rect">
            <a:avLst/>
          </a:prstGeom>
        </p:spPr>
      </p:pic>
      <p:sp>
        <p:nvSpPr>
          <p:cNvPr id="50" name="TextBox 49">
            <a:extLst>
              <a:ext uri="{FF2B5EF4-FFF2-40B4-BE49-F238E27FC236}">
                <a16:creationId xmlns:a16="http://schemas.microsoft.com/office/drawing/2014/main" id="{9ED9F36C-2334-48C1-9F02-046FDF22C97A}"/>
              </a:ext>
            </a:extLst>
          </p:cNvPr>
          <p:cNvSpPr txBox="1"/>
          <p:nvPr/>
        </p:nvSpPr>
        <p:spPr>
          <a:xfrm>
            <a:off x="9743150" y="4532072"/>
            <a:ext cx="1338057" cy="338554"/>
          </a:xfrm>
          <a:prstGeom prst="rect">
            <a:avLst/>
          </a:prstGeom>
          <a:noFill/>
        </p:spPr>
        <p:txBody>
          <a:bodyPr wrap="square">
            <a:spAutoFit/>
          </a:bodyPr>
          <a:lstStyle/>
          <a:p>
            <a:r>
              <a:rPr lang="en-GB" sz="1600" b="1" u="none" strike="noStrike" dirty="0">
                <a:effectLst/>
              </a:rPr>
              <a:t>Outputs</a:t>
            </a:r>
            <a:endParaRPr lang="en-GB" b="1" dirty="0"/>
          </a:p>
        </p:txBody>
      </p:sp>
      <p:pic>
        <p:nvPicPr>
          <p:cNvPr id="58" name="Picture 8" descr="Company-Logo-Credit-Suisse - Accutrainee">
            <a:extLst>
              <a:ext uri="{FF2B5EF4-FFF2-40B4-BE49-F238E27FC236}">
                <a16:creationId xmlns:a16="http://schemas.microsoft.com/office/drawing/2014/main" id="{1FFA9716-1851-4F7D-9F66-10A5839AD7EA}"/>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222005" y="2022930"/>
            <a:ext cx="806987" cy="806987"/>
          </a:xfrm>
          <a:prstGeom prst="rect">
            <a:avLst/>
          </a:prstGeom>
          <a:noFill/>
          <a:extLst>
            <a:ext uri="{909E8E84-426E-40DD-AFC4-6F175D3DCCD1}">
              <a14:hiddenFill xmlns:a14="http://schemas.microsoft.com/office/drawing/2010/main">
                <a:solidFill>
                  <a:srgbClr val="FFFFFF"/>
                </a:solidFill>
              </a14:hiddenFill>
            </a:ext>
          </a:extLst>
        </p:spPr>
      </p:pic>
      <p:pic>
        <p:nvPicPr>
          <p:cNvPr id="40962" name="Picture 2" descr="Capco">
            <a:extLst>
              <a:ext uri="{FF2B5EF4-FFF2-40B4-BE49-F238E27FC236}">
                <a16:creationId xmlns:a16="http://schemas.microsoft.com/office/drawing/2014/main" id="{EFA566F9-7B1A-490C-9CE1-A754C9C7CDED}"/>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033468" y="2317653"/>
            <a:ext cx="1489806" cy="1489806"/>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descr="Depository Trust &amp; Clearing Corporation (DTCC) Logo Download - AI ...">
            <a:extLst>
              <a:ext uri="{FF2B5EF4-FFF2-40B4-BE49-F238E27FC236}">
                <a16:creationId xmlns:a16="http://schemas.microsoft.com/office/drawing/2014/main" id="{A55D80B6-165E-4213-A5B5-5989AC05EF41}"/>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801247" y="3327825"/>
            <a:ext cx="1616304" cy="878426"/>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2D63F2BE-17E8-4C92-8929-356C991E379F}"/>
              </a:ext>
            </a:extLst>
          </p:cNvPr>
          <p:cNvSpPr txBox="1"/>
          <p:nvPr/>
        </p:nvSpPr>
        <p:spPr>
          <a:xfrm>
            <a:off x="1175293" y="808511"/>
            <a:ext cx="9905914" cy="307777"/>
          </a:xfrm>
          <a:prstGeom prst="rect">
            <a:avLst/>
          </a:prstGeom>
          <a:noFill/>
        </p:spPr>
        <p:txBody>
          <a:bodyPr wrap="square">
            <a:spAutoFit/>
          </a:bodyPr>
          <a:lstStyle/>
          <a:p>
            <a:pPr marL="0" indent="0">
              <a:buNone/>
            </a:pPr>
            <a:r>
              <a:rPr lang="en-GB" sz="1400" b="1" dirty="0">
                <a:solidFill>
                  <a:schemeClr val="tx1">
                    <a:lumMod val="50000"/>
                    <a:lumOff val="50000"/>
                  </a:schemeClr>
                </a:solidFill>
              </a:rPr>
              <a:t>Producing high-quality EMIR Refit data at a lower price point for the industry, based on “digitising” best practices</a:t>
            </a:r>
          </a:p>
        </p:txBody>
      </p:sp>
      <p:pic>
        <p:nvPicPr>
          <p:cNvPr id="16386" name="Picture 2">
            <a:extLst>
              <a:ext uri="{FF2B5EF4-FFF2-40B4-BE49-F238E27FC236}">
                <a16:creationId xmlns:a16="http://schemas.microsoft.com/office/drawing/2014/main" id="{65163D6C-BFBE-4DF5-BA4A-D5DA88B0057C}"/>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958539" y="1123191"/>
            <a:ext cx="1232251" cy="821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icma group logo">
            <a:extLst>
              <a:ext uri="{FF2B5EF4-FFF2-40B4-BE49-F238E27FC236}">
                <a16:creationId xmlns:a16="http://schemas.microsoft.com/office/drawing/2014/main" id="{FD839CC2-1FE4-4E00-B01A-1879CCFB9D74}"/>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0691193" y="3636605"/>
            <a:ext cx="702767" cy="609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14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8" grpId="0" animBg="1"/>
      <p:bldP spid="9" grpId="0"/>
      <p:bldP spid="45" grpId="0"/>
      <p:bldP spid="12" grpId="0" animBg="1"/>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DB212F-DA36-4850-9DEA-449E19F27B88}"/>
              </a:ext>
            </a:extLst>
          </p:cNvPr>
          <p:cNvSpPr>
            <a:spLocks noGrp="1"/>
          </p:cNvSpPr>
          <p:nvPr>
            <p:ph idx="1"/>
          </p:nvPr>
        </p:nvSpPr>
        <p:spPr/>
        <p:txBody>
          <a:bodyPr/>
          <a:lstStyle/>
          <a:p>
            <a:r>
              <a:rPr lang="en-GB" dirty="0"/>
              <a:t>Progress update</a:t>
            </a:r>
          </a:p>
          <a:p>
            <a:r>
              <a:rPr lang="en-GB" dirty="0"/>
              <a:t>Plan &amp; potential barriers</a:t>
            </a:r>
          </a:p>
          <a:p>
            <a:r>
              <a:rPr lang="en-GB" dirty="0"/>
              <a:t>Governance </a:t>
            </a:r>
          </a:p>
          <a:p>
            <a:r>
              <a:rPr lang="en-GB" dirty="0"/>
              <a:t>Business case</a:t>
            </a:r>
          </a:p>
          <a:p>
            <a:r>
              <a:rPr lang="en-GB" dirty="0"/>
              <a:t>Next steps</a:t>
            </a:r>
          </a:p>
        </p:txBody>
      </p:sp>
      <p:sp>
        <p:nvSpPr>
          <p:cNvPr id="3" name="Title 2">
            <a:extLst>
              <a:ext uri="{FF2B5EF4-FFF2-40B4-BE49-F238E27FC236}">
                <a16:creationId xmlns:a16="http://schemas.microsoft.com/office/drawing/2014/main" id="{3B371462-0B3E-4AC4-A503-F7CA2FFEF384}"/>
              </a:ext>
            </a:extLst>
          </p:cNvPr>
          <p:cNvSpPr>
            <a:spLocks noGrp="1"/>
          </p:cNvSpPr>
          <p:nvPr>
            <p:ph type="title"/>
          </p:nvPr>
        </p:nvSpPr>
        <p:spPr/>
        <p:txBody>
          <a:bodyPr/>
          <a:lstStyle/>
          <a:p>
            <a:r>
              <a:rPr lang="en-GB" dirty="0"/>
              <a:t>Agenda</a:t>
            </a:r>
          </a:p>
        </p:txBody>
      </p:sp>
      <p:sp>
        <p:nvSpPr>
          <p:cNvPr id="4" name="Rectangle 3">
            <a:extLst>
              <a:ext uri="{FF2B5EF4-FFF2-40B4-BE49-F238E27FC236}">
                <a16:creationId xmlns:a16="http://schemas.microsoft.com/office/drawing/2014/main" id="{3CC218FA-1028-48F8-BD35-859DBE821090}"/>
              </a:ext>
            </a:extLst>
          </p:cNvPr>
          <p:cNvSpPr/>
          <p:nvPr/>
        </p:nvSpPr>
        <p:spPr>
          <a:xfrm>
            <a:off x="171796" y="2414645"/>
            <a:ext cx="6928134" cy="417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962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19626C-C6F2-4C15-9876-C96867E986CB}"/>
              </a:ext>
            </a:extLst>
          </p:cNvPr>
          <p:cNvSpPr>
            <a:spLocks noGrp="1"/>
          </p:cNvSpPr>
          <p:nvPr>
            <p:ph idx="1"/>
          </p:nvPr>
        </p:nvSpPr>
        <p:spPr>
          <a:xfrm>
            <a:off x="8865841" y="1942489"/>
            <a:ext cx="3002309" cy="3521897"/>
          </a:xfrm>
          <a:ln w="19050">
            <a:solidFill>
              <a:schemeClr val="tx1"/>
            </a:solidFill>
          </a:ln>
        </p:spPr>
        <p:txBody>
          <a:bodyPr>
            <a:normAutofit lnSpcReduction="10000"/>
          </a:bodyPr>
          <a:lstStyle/>
          <a:p>
            <a:r>
              <a:rPr lang="en-GB" sz="1400" dirty="0"/>
              <a:t>Sign agreements</a:t>
            </a:r>
          </a:p>
          <a:p>
            <a:r>
              <a:rPr lang="en-GB" sz="1400" dirty="0"/>
              <a:t>Commit resources</a:t>
            </a:r>
          </a:p>
          <a:p>
            <a:r>
              <a:rPr lang="en-GB" sz="1400" dirty="0"/>
              <a:t>Agree </a:t>
            </a:r>
            <a:r>
              <a:rPr lang="en-GB" sz="1400" dirty="0" err="1"/>
              <a:t>ToR</a:t>
            </a:r>
            <a:endParaRPr lang="en-GB" sz="1400" dirty="0"/>
          </a:p>
          <a:p>
            <a:r>
              <a:rPr lang="en-GB" sz="1400" dirty="0"/>
              <a:t>Establish governance</a:t>
            </a:r>
          </a:p>
          <a:p>
            <a:r>
              <a:rPr lang="en-GB" sz="1400" dirty="0"/>
              <a:t>Anti-competition protocol</a:t>
            </a:r>
          </a:p>
          <a:p>
            <a:r>
              <a:rPr lang="en-GB" sz="1400" dirty="0"/>
              <a:t>Confirm project management / BA resource</a:t>
            </a:r>
          </a:p>
          <a:p>
            <a:r>
              <a:rPr lang="en-GB" sz="1400" b="1" dirty="0"/>
              <a:t>Funding go/no go</a:t>
            </a:r>
          </a:p>
          <a:p>
            <a:r>
              <a:rPr lang="en-GB" sz="1400" dirty="0"/>
              <a:t>Launch sprint 1 (see Annex)</a:t>
            </a:r>
          </a:p>
          <a:p>
            <a:r>
              <a:rPr lang="en-GB" sz="1400" dirty="0"/>
              <a:t>Agree tooling</a:t>
            </a:r>
          </a:p>
          <a:p>
            <a:r>
              <a:rPr lang="en-GB" sz="1400" dirty="0"/>
              <a:t>Agree standards </a:t>
            </a:r>
          </a:p>
          <a:p>
            <a:r>
              <a:rPr lang="en-GB" sz="1400" dirty="0"/>
              <a:t>Agree sandbox plans</a:t>
            </a:r>
          </a:p>
          <a:p>
            <a:pPr marL="0" indent="0">
              <a:buNone/>
            </a:pPr>
            <a:endParaRPr lang="en-GB" sz="1400" dirty="0"/>
          </a:p>
        </p:txBody>
      </p:sp>
      <p:sp>
        <p:nvSpPr>
          <p:cNvPr id="3" name="Title 2">
            <a:extLst>
              <a:ext uri="{FF2B5EF4-FFF2-40B4-BE49-F238E27FC236}">
                <a16:creationId xmlns:a16="http://schemas.microsoft.com/office/drawing/2014/main" id="{DC8EB269-7F9C-43E4-8CB6-ED6AB13352CA}"/>
              </a:ext>
            </a:extLst>
          </p:cNvPr>
          <p:cNvSpPr>
            <a:spLocks noGrp="1"/>
          </p:cNvSpPr>
          <p:nvPr>
            <p:ph type="title"/>
          </p:nvPr>
        </p:nvSpPr>
        <p:spPr/>
        <p:txBody>
          <a:bodyPr/>
          <a:lstStyle/>
          <a:p>
            <a:r>
              <a:rPr lang="en-GB" dirty="0"/>
              <a:t>Next steps</a:t>
            </a:r>
          </a:p>
        </p:txBody>
      </p:sp>
      <p:graphicFrame>
        <p:nvGraphicFramePr>
          <p:cNvPr id="7" name="Table 6">
            <a:extLst>
              <a:ext uri="{FF2B5EF4-FFF2-40B4-BE49-F238E27FC236}">
                <a16:creationId xmlns:a16="http://schemas.microsoft.com/office/drawing/2014/main" id="{591E8D27-B43F-42F7-89A5-9E71F47A51EA}"/>
              </a:ext>
            </a:extLst>
          </p:cNvPr>
          <p:cNvGraphicFramePr>
            <a:graphicFrameLocks noGrp="1"/>
          </p:cNvGraphicFramePr>
          <p:nvPr>
            <p:extLst>
              <p:ext uri="{D42A27DB-BD31-4B8C-83A1-F6EECF244321}">
                <p14:modId xmlns:p14="http://schemas.microsoft.com/office/powerpoint/2010/main" val="1780977554"/>
              </p:ext>
            </p:extLst>
          </p:nvPr>
        </p:nvGraphicFramePr>
        <p:xfrm>
          <a:off x="182880" y="989867"/>
          <a:ext cx="7642802" cy="5427142"/>
        </p:xfrm>
        <a:graphic>
          <a:graphicData uri="http://schemas.openxmlformats.org/drawingml/2006/table">
            <a:tbl>
              <a:tblPr firstRow="1" bandRow="1">
                <a:tableStyleId>{5C22544A-7EE6-4342-B048-85BDC9FD1C3A}</a:tableStyleId>
              </a:tblPr>
              <a:tblGrid>
                <a:gridCol w="743676">
                  <a:extLst>
                    <a:ext uri="{9D8B030D-6E8A-4147-A177-3AD203B41FA5}">
                      <a16:colId xmlns:a16="http://schemas.microsoft.com/office/drawing/2014/main" val="3368591824"/>
                    </a:ext>
                  </a:extLst>
                </a:gridCol>
                <a:gridCol w="1592482">
                  <a:extLst>
                    <a:ext uri="{9D8B030D-6E8A-4147-A177-3AD203B41FA5}">
                      <a16:colId xmlns:a16="http://schemas.microsoft.com/office/drawing/2014/main" val="3157048358"/>
                    </a:ext>
                  </a:extLst>
                </a:gridCol>
                <a:gridCol w="5306644">
                  <a:extLst>
                    <a:ext uri="{9D8B030D-6E8A-4147-A177-3AD203B41FA5}">
                      <a16:colId xmlns:a16="http://schemas.microsoft.com/office/drawing/2014/main" val="1616474460"/>
                    </a:ext>
                  </a:extLst>
                </a:gridCol>
              </a:tblGrid>
              <a:tr h="259602">
                <a:tc>
                  <a:txBody>
                    <a:bodyPr/>
                    <a:lstStyle/>
                    <a:p>
                      <a:pPr algn="ctr"/>
                      <a:r>
                        <a:rPr lang="en-GB" sz="1100">
                          <a:latin typeface="Century Gothic"/>
                        </a:rPr>
                        <a:t>Month </a:t>
                      </a:r>
                      <a:endParaRPr lang="en-US" sz="1100">
                        <a:latin typeface="Century Gothic" panose="020B0502020202020204" pitchFamily="34" charset="0"/>
                      </a:endParaRPr>
                    </a:p>
                  </a:txBody>
                  <a:tcPr>
                    <a:solidFill>
                      <a:srgbClr val="053657"/>
                    </a:solidFill>
                  </a:tcPr>
                </a:tc>
                <a:tc>
                  <a:txBody>
                    <a:bodyPr/>
                    <a:lstStyle/>
                    <a:p>
                      <a:pPr algn="ctr"/>
                      <a:r>
                        <a:rPr lang="en-GB" sz="1100">
                          <a:latin typeface="Century Gothic"/>
                        </a:rPr>
                        <a:t>Meeting Topic</a:t>
                      </a:r>
                      <a:endParaRPr lang="en-US" sz="1100">
                        <a:latin typeface="Century Gothic"/>
                      </a:endParaRPr>
                    </a:p>
                  </a:txBody>
                  <a:tcPr>
                    <a:solidFill>
                      <a:srgbClr val="053657"/>
                    </a:solidFill>
                  </a:tcPr>
                </a:tc>
                <a:tc>
                  <a:txBody>
                    <a:bodyPr/>
                    <a:lstStyle/>
                    <a:p>
                      <a:pPr algn="ctr"/>
                      <a:r>
                        <a:rPr lang="en-GB" sz="1100" dirty="0">
                          <a:latin typeface="Century Gothic"/>
                        </a:rPr>
                        <a:t>2020 Agenda</a:t>
                      </a:r>
                      <a:endParaRPr lang="en-US" sz="1100" dirty="0">
                        <a:latin typeface="Century Gothic"/>
                      </a:endParaRPr>
                    </a:p>
                  </a:txBody>
                  <a:tcPr>
                    <a:solidFill>
                      <a:srgbClr val="053657"/>
                    </a:solidFill>
                  </a:tcPr>
                </a:tc>
                <a:extLst>
                  <a:ext uri="{0D108BD9-81ED-4DB2-BD59-A6C34878D82A}">
                    <a16:rowId xmlns:a16="http://schemas.microsoft.com/office/drawing/2014/main" val="988976999"/>
                  </a:ext>
                </a:extLst>
              </a:tr>
              <a:tr h="605737">
                <a:tc>
                  <a:txBody>
                    <a:bodyPr/>
                    <a:lstStyle/>
                    <a:p>
                      <a:pPr>
                        <a:buNone/>
                      </a:pPr>
                      <a:r>
                        <a:rPr lang="en-US" sz="1100">
                          <a:latin typeface="Century Gothic"/>
                        </a:rPr>
                        <a:t>9 Jan</a:t>
                      </a:r>
                    </a:p>
                  </a:txBody>
                  <a:tcPr>
                    <a:solidFill>
                      <a:srgbClr val="CDD0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Century Gothic" panose="020B0502020202020204" pitchFamily="34" charset="0"/>
                        </a:rPr>
                        <a:t>RRDS 20: EMIR Refit – DRR + </a:t>
                      </a:r>
                      <a:r>
                        <a:rPr lang="en-GB" sz="1100" b="1" dirty="0">
                          <a:latin typeface="Century Gothic" panose="020B0502020202020204" pitchFamily="34" charset="0"/>
                        </a:rPr>
                        <a:t>European Data strategy</a:t>
                      </a: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100" dirty="0">
                          <a:latin typeface="+mn-lt"/>
                        </a:rPr>
                        <a:t>Key updates to EU/UK regulatory data collection strategies​</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100" dirty="0">
                          <a:latin typeface="+mn-lt"/>
                        </a:rPr>
                        <a:t>A plan for the RegTech Council EMIR Refit interpretation project​</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100" dirty="0">
                          <a:latin typeface="+mn-lt"/>
                        </a:rPr>
                        <a:t>Next steps for the RTC and RRDS in 2020​</a:t>
                      </a:r>
                      <a:endParaRPr lang="en-US" sz="1100" dirty="0">
                        <a:latin typeface="Century Gothic"/>
                      </a:endParaRPr>
                    </a:p>
                  </a:txBody>
                  <a:tcPr>
                    <a:solidFill>
                      <a:srgbClr val="CDD0D6"/>
                    </a:solidFill>
                  </a:tcPr>
                </a:tc>
                <a:extLst>
                  <a:ext uri="{0D108BD9-81ED-4DB2-BD59-A6C34878D82A}">
                    <a16:rowId xmlns:a16="http://schemas.microsoft.com/office/drawing/2014/main" val="1224377089"/>
                  </a:ext>
                </a:extLst>
              </a:tr>
              <a:tr h="745119">
                <a:tc>
                  <a:txBody>
                    <a:bodyPr/>
                    <a:lstStyle/>
                    <a:p>
                      <a:pPr>
                        <a:buNone/>
                      </a:pPr>
                      <a:r>
                        <a:rPr lang="en-US" sz="1100">
                          <a:latin typeface="Century Gothic"/>
                        </a:rPr>
                        <a:t>7 Feb</a:t>
                      </a:r>
                    </a:p>
                  </a:txBody>
                  <a:tcPr>
                    <a:solidFill>
                      <a:srgbClr val="CDD0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chemeClr val="dk1"/>
                          </a:solidFill>
                          <a:effectLst/>
                          <a:latin typeface="Century Gothic" panose="020B0502020202020204" pitchFamily="34" charset="0"/>
                          <a:ea typeface="+mn-ea"/>
                          <a:cs typeface="+mn-cs"/>
                        </a:rPr>
                        <a:t>Changing the </a:t>
                      </a:r>
                      <a:r>
                        <a:rPr lang="en-GB" sz="1100" b="1" kern="1200">
                          <a:solidFill>
                            <a:schemeClr val="dk1"/>
                          </a:solidFill>
                          <a:effectLst/>
                          <a:latin typeface="Century Gothic" panose="020B0502020202020204" pitchFamily="34" charset="0"/>
                          <a:ea typeface="+mn-ea"/>
                          <a:cs typeface="+mn-cs"/>
                        </a:rPr>
                        <a:t>reporting framework</a:t>
                      </a:r>
                      <a:r>
                        <a:rPr lang="en-GB" sz="1100" kern="1200">
                          <a:solidFill>
                            <a:schemeClr val="dk1"/>
                          </a:solidFill>
                          <a:effectLst/>
                          <a:latin typeface="Century Gothic" panose="020B0502020202020204" pitchFamily="34" charset="0"/>
                          <a:ea typeface="+mn-ea"/>
                          <a:cs typeface="+mn-cs"/>
                        </a:rPr>
                        <a:t> with RegTech</a:t>
                      </a:r>
                      <a:endParaRPr lang="en-GB" sz="1100" b="0">
                        <a:latin typeface="Century Gothic" panose="020B0502020202020204" pitchFamily="34" charset="0"/>
                      </a:endParaRP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100" dirty="0">
                          <a:latin typeface="+mn-lt"/>
                        </a:rPr>
                        <a:t>Deploying new reporting tech assets</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100" dirty="0">
                          <a:latin typeface="+mn-lt"/>
                        </a:rPr>
                        <a:t>Moving to newly-agreed standards</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100" dirty="0">
                          <a:latin typeface="+mn-lt"/>
                        </a:rPr>
                        <a:t>Scaling approaches from lab to shop floor</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100" dirty="0">
                          <a:latin typeface="+mn-lt"/>
                        </a:rPr>
                        <a:t>The promise of collaboration, standards and common reference data</a:t>
                      </a:r>
                      <a:endParaRPr lang="en-US" sz="1100" dirty="0">
                        <a:latin typeface="Century Gothic"/>
                      </a:endParaRPr>
                    </a:p>
                  </a:txBody>
                  <a:tcPr>
                    <a:solidFill>
                      <a:srgbClr val="CDD0D6"/>
                    </a:solidFill>
                  </a:tcPr>
                </a:tc>
                <a:extLst>
                  <a:ext uri="{0D108BD9-81ED-4DB2-BD59-A6C34878D82A}">
                    <a16:rowId xmlns:a16="http://schemas.microsoft.com/office/drawing/2014/main" val="1906794478"/>
                  </a:ext>
                </a:extLst>
              </a:tr>
              <a:tr h="605737">
                <a:tc>
                  <a:txBody>
                    <a:bodyPr/>
                    <a:lstStyle/>
                    <a:p>
                      <a:pPr>
                        <a:buNone/>
                      </a:pPr>
                      <a:r>
                        <a:rPr lang="en-US" sz="1100">
                          <a:latin typeface="Century Gothic"/>
                        </a:rPr>
                        <a:t>19 Mar</a:t>
                      </a:r>
                    </a:p>
                  </a:txBody>
                  <a:tcPr>
                    <a:solidFill>
                      <a:srgbClr val="CDD0D6"/>
                    </a:solidFill>
                  </a:tcPr>
                </a:tc>
                <a:tc>
                  <a:txBody>
                    <a:bodyPr/>
                    <a:lstStyle/>
                    <a:p>
                      <a:pPr>
                        <a:buNone/>
                      </a:pPr>
                      <a:r>
                        <a:rPr lang="en-GB" sz="1100">
                          <a:latin typeface="Century Gothic"/>
                        </a:rPr>
                        <a:t>RRDS 21: </a:t>
                      </a:r>
                      <a:r>
                        <a:rPr lang="en-GB" sz="1100" b="1">
                          <a:latin typeface="Century Gothic"/>
                        </a:rPr>
                        <a:t>EU and UK </a:t>
                      </a:r>
                      <a:r>
                        <a:rPr lang="en-GB" sz="1100">
                          <a:latin typeface="Century Gothic"/>
                        </a:rPr>
                        <a:t>regulatory</a:t>
                      </a:r>
                      <a:r>
                        <a:rPr lang="en-GB" sz="1100" b="1">
                          <a:latin typeface="Century Gothic"/>
                        </a:rPr>
                        <a:t> data plumbing plans</a:t>
                      </a: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100" dirty="0">
                          <a:latin typeface="+mn-lt"/>
                        </a:rPr>
                        <a:t>Key updates to EU/UK regulatory data collection strategies</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100" dirty="0">
                          <a:latin typeface="+mn-lt"/>
                        </a:rPr>
                        <a:t>Group discussion of ‘end to end’ vision </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100" dirty="0">
                          <a:latin typeface="+mn-lt"/>
                        </a:rPr>
                        <a:t>Key issues, priorities and milestones</a:t>
                      </a:r>
                    </a:p>
                  </a:txBody>
                  <a:tcPr>
                    <a:solidFill>
                      <a:srgbClr val="CDD0D6"/>
                    </a:solidFill>
                  </a:tcPr>
                </a:tc>
                <a:extLst>
                  <a:ext uri="{0D108BD9-81ED-4DB2-BD59-A6C34878D82A}">
                    <a16:rowId xmlns:a16="http://schemas.microsoft.com/office/drawing/2014/main" val="1371079198"/>
                  </a:ext>
                </a:extLst>
              </a:tr>
              <a:tr h="577532">
                <a:tc>
                  <a:txBody>
                    <a:bodyPr/>
                    <a:lstStyle/>
                    <a:p>
                      <a:pPr>
                        <a:buNone/>
                      </a:pPr>
                      <a:r>
                        <a:rPr lang="en-US" sz="1100">
                          <a:latin typeface="Century Gothic"/>
                        </a:rPr>
                        <a:t>30 April</a:t>
                      </a:r>
                    </a:p>
                  </a:txBody>
                  <a:tcPr>
                    <a:solidFill>
                      <a:srgbClr val="CDD0D6"/>
                    </a:solidFill>
                  </a:tcPr>
                </a:tc>
                <a:tc>
                  <a:txBody>
                    <a:bodyPr/>
                    <a:lstStyle/>
                    <a:p>
                      <a:pPr>
                        <a:buNone/>
                      </a:pPr>
                      <a:r>
                        <a:rPr lang="en-GB" sz="1100" dirty="0">
                          <a:latin typeface="Century Gothic"/>
                        </a:rPr>
                        <a:t>RRDS 22: </a:t>
                      </a:r>
                      <a:r>
                        <a:rPr lang="en-US" sz="1100" b="0" i="0" u="none" strike="noStrike" noProof="0" dirty="0"/>
                        <a:t>OTC reg </a:t>
                      </a:r>
                      <a:r>
                        <a:rPr lang="en-US" sz="1100" b="1" i="0" u="none" strike="noStrike" noProof="0" dirty="0"/>
                        <a:t>reporting 2.0 roadmap </a:t>
                      </a:r>
                      <a:endParaRPr lang="en-GB" sz="1100" b="1" dirty="0">
                        <a:latin typeface="Century Gothic"/>
                      </a:endParaRP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100" dirty="0">
                          <a:latin typeface="Century Gothic"/>
                        </a:rPr>
                        <a:t>Recap on priority issues and action items </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100" kern="1200" dirty="0">
                          <a:solidFill>
                            <a:schemeClr val="dk1"/>
                          </a:solidFill>
                          <a:latin typeface="+mn-lt"/>
                          <a:ea typeface="+mn-ea"/>
                          <a:cs typeface="+mn-cs"/>
                        </a:rPr>
                        <a:t>Transparency 2.0 target state articulation</a:t>
                      </a:r>
                    </a:p>
                    <a:p>
                      <a:pPr marL="285750" marR="0" lvl="0" indent="-285750" algn="l" defTabSz="914400">
                        <a:lnSpc>
                          <a:spcPct val="100000"/>
                        </a:lnSpc>
                        <a:spcBef>
                          <a:spcPts val="0"/>
                        </a:spcBef>
                        <a:spcAft>
                          <a:spcPts val="0"/>
                        </a:spcAft>
                        <a:buClr>
                          <a:srgbClr val="3682A2"/>
                        </a:buClr>
                        <a:buSzPct val="80000"/>
                        <a:buFont typeface="Century Gothic" panose="020B0502020202020204" pitchFamily="34" charset="0"/>
                        <a:buChar char="►"/>
                        <a:tabLst/>
                        <a:defRPr/>
                      </a:pPr>
                      <a:r>
                        <a:rPr lang="en-GB" sz="1100" dirty="0">
                          <a:latin typeface="Century Gothic"/>
                        </a:rPr>
                        <a:t>Potential approaches and priorities</a:t>
                      </a:r>
                    </a:p>
                  </a:txBody>
                  <a:tcPr>
                    <a:solidFill>
                      <a:srgbClr val="CDD0D6"/>
                    </a:solidFill>
                  </a:tcPr>
                </a:tc>
                <a:extLst>
                  <a:ext uri="{0D108BD9-81ED-4DB2-BD59-A6C34878D82A}">
                    <a16:rowId xmlns:a16="http://schemas.microsoft.com/office/drawing/2014/main" val="4101404150"/>
                  </a:ext>
                </a:extLst>
              </a:tr>
              <a:tr h="605737">
                <a:tc>
                  <a:txBody>
                    <a:bodyPr/>
                    <a:lstStyle/>
                    <a:p>
                      <a:pPr>
                        <a:buNone/>
                      </a:pPr>
                      <a:r>
                        <a:rPr lang="en-US" sz="1100">
                          <a:latin typeface="Century Gothic"/>
                        </a:rPr>
                        <a:t>2 June </a:t>
                      </a:r>
                    </a:p>
                  </a:txBody>
                  <a:tcPr>
                    <a:solidFill>
                      <a:srgbClr val="CDD0D6"/>
                    </a:solidFill>
                  </a:tcPr>
                </a:tc>
                <a:tc>
                  <a:txBody>
                    <a:bodyPr/>
                    <a:lstStyle/>
                    <a:p>
                      <a:pPr>
                        <a:buNone/>
                      </a:pPr>
                      <a:r>
                        <a:rPr lang="en-GB" sz="1100">
                          <a:latin typeface="Century Gothic"/>
                        </a:rPr>
                        <a:t>RRDS 23: UK OTC reg reporting </a:t>
                      </a:r>
                      <a:r>
                        <a:rPr lang="en-GB" sz="1100" b="1">
                          <a:latin typeface="Century Gothic"/>
                        </a:rPr>
                        <a:t>project plan</a:t>
                      </a: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100">
                          <a:latin typeface="+mn-lt"/>
                        </a:rPr>
                        <a:t>Key milestones </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100">
                          <a:latin typeface="+mn-lt"/>
                        </a:rPr>
                        <a:t>Resource requirements</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100">
                          <a:latin typeface="+mn-lt"/>
                        </a:rPr>
                        <a:t>Launch plans</a:t>
                      </a:r>
                    </a:p>
                  </a:txBody>
                  <a:tcPr>
                    <a:solidFill>
                      <a:srgbClr val="CDD0D6"/>
                    </a:solidFill>
                  </a:tcPr>
                </a:tc>
                <a:extLst>
                  <a:ext uri="{0D108BD9-81ED-4DB2-BD59-A6C34878D82A}">
                    <a16:rowId xmlns:a16="http://schemas.microsoft.com/office/drawing/2014/main" val="1616221730"/>
                  </a:ext>
                </a:extLst>
              </a:tr>
              <a:tr h="605737">
                <a:tc>
                  <a:txBody>
                    <a:bodyPr/>
                    <a:lstStyle/>
                    <a:p>
                      <a:pPr>
                        <a:buNone/>
                      </a:pPr>
                      <a:r>
                        <a:rPr lang="en-US" sz="1100">
                          <a:latin typeface="Century Gothic"/>
                        </a:rPr>
                        <a:t>16 July</a:t>
                      </a:r>
                    </a:p>
                  </a:txBody>
                  <a:tcPr>
                    <a:solidFill>
                      <a:srgbClr val="CDD0D6"/>
                    </a:solidFill>
                  </a:tcPr>
                </a:tc>
                <a:tc>
                  <a:txBody>
                    <a:bodyPr/>
                    <a:lstStyle/>
                    <a:p>
                      <a:pPr>
                        <a:buNone/>
                      </a:pPr>
                      <a:r>
                        <a:rPr lang="en-GB" sz="1100">
                          <a:latin typeface="Century Gothic"/>
                        </a:rPr>
                        <a:t>RRDS 24: UK OTC reg </a:t>
                      </a:r>
                      <a:r>
                        <a:rPr lang="en-GB" sz="1100" b="1">
                          <a:latin typeface="Century Gothic"/>
                        </a:rPr>
                        <a:t>reporting project launch</a:t>
                      </a: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100">
                          <a:latin typeface="+mn-lt"/>
                        </a:rPr>
                        <a:t>Terms of reference</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100">
                          <a:latin typeface="+mn-lt"/>
                        </a:rPr>
                        <a:t>Key stakeholders</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100">
                          <a:latin typeface="+mn-lt"/>
                        </a:rPr>
                        <a:t>Communications</a:t>
                      </a:r>
                    </a:p>
                  </a:txBody>
                  <a:tcPr>
                    <a:solidFill>
                      <a:srgbClr val="CDD0D6"/>
                    </a:solidFill>
                  </a:tcPr>
                </a:tc>
                <a:extLst>
                  <a:ext uri="{0D108BD9-81ED-4DB2-BD59-A6C34878D82A}">
                    <a16:rowId xmlns:a16="http://schemas.microsoft.com/office/drawing/2014/main" val="1377930148"/>
                  </a:ext>
                </a:extLst>
              </a:tr>
              <a:tr h="694116">
                <a:tc>
                  <a:txBody>
                    <a:bodyPr/>
                    <a:lstStyle/>
                    <a:p>
                      <a:pPr>
                        <a:buNone/>
                      </a:pPr>
                      <a:r>
                        <a:rPr lang="en-US" sz="1100" dirty="0">
                          <a:latin typeface="Century Gothic"/>
                        </a:rPr>
                        <a:t>Oct</a:t>
                      </a:r>
                    </a:p>
                  </a:txBody>
                  <a:tcPr>
                    <a:solidFill>
                      <a:srgbClr val="CDD0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Century Gothic"/>
                        </a:rPr>
                        <a:t>RRDS 25: </a:t>
                      </a:r>
                      <a:r>
                        <a:rPr lang="en-GB" sz="1100" b="1" dirty="0">
                          <a:latin typeface="Century Gothic"/>
                        </a:rPr>
                        <a:t>MiFID III transparency </a:t>
                      </a:r>
                      <a:r>
                        <a:rPr lang="en-GB" sz="1100" dirty="0">
                          <a:latin typeface="Century Gothic"/>
                        </a:rPr>
                        <a:t>and the data agenda</a:t>
                      </a: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100" dirty="0"/>
                        <a:t>New investment report with 109 data fields for </a:t>
                      </a:r>
                      <a:r>
                        <a:rPr lang="en-GB" sz="1100" dirty="0">
                          <a:hlinkClick r:id="rId2"/>
                        </a:rPr>
                        <a:t>3</a:t>
                      </a:r>
                      <a:r>
                        <a:rPr lang="en-GB" sz="1100" baseline="30000" dirty="0">
                          <a:hlinkClick r:id="rId2"/>
                        </a:rPr>
                        <a:t>rd</a:t>
                      </a:r>
                      <a:r>
                        <a:rPr lang="en-GB" sz="1100" dirty="0">
                          <a:hlinkClick r:id="rId2"/>
                        </a:rPr>
                        <a:t> country firms</a:t>
                      </a:r>
                      <a:endParaRPr lang="en-US" sz="1100" dirty="0">
                        <a:latin typeface="+mn-lt"/>
                      </a:endParaRP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100" dirty="0">
                          <a:latin typeface="+mn-lt"/>
                        </a:rPr>
                        <a:t>MiFID III consultation </a:t>
                      </a:r>
                    </a:p>
                  </a:txBody>
                  <a:tcPr>
                    <a:solidFill>
                      <a:srgbClr val="CDD0D6"/>
                    </a:solidFill>
                  </a:tcPr>
                </a:tc>
                <a:extLst>
                  <a:ext uri="{0D108BD9-81ED-4DB2-BD59-A6C34878D82A}">
                    <a16:rowId xmlns:a16="http://schemas.microsoft.com/office/drawing/2014/main" val="1026221291"/>
                  </a:ext>
                </a:extLst>
              </a:tr>
              <a:tr h="694116">
                <a:tc>
                  <a:txBody>
                    <a:bodyPr/>
                    <a:lstStyle/>
                    <a:p>
                      <a:pPr>
                        <a:buNone/>
                      </a:pPr>
                      <a:r>
                        <a:rPr lang="en-US" sz="1100" dirty="0">
                          <a:latin typeface="Century Gothic"/>
                        </a:rPr>
                        <a:t>Nov</a:t>
                      </a:r>
                    </a:p>
                  </a:txBody>
                  <a:tcPr>
                    <a:solidFill>
                      <a:srgbClr val="CDD0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Century Gothic"/>
                        </a:rPr>
                        <a:t>RRDS 26: </a:t>
                      </a:r>
                      <a:r>
                        <a:rPr lang="en-GB" sz="1100" b="1" dirty="0">
                          <a:latin typeface="Century Gothic"/>
                        </a:rPr>
                        <a:t>EU FS data </a:t>
                      </a:r>
                      <a:r>
                        <a:rPr lang="en-GB" sz="1100" dirty="0">
                          <a:latin typeface="Century Gothic"/>
                        </a:rPr>
                        <a:t>strategy</a:t>
                      </a: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100" dirty="0"/>
                        <a:t>New data strategy promised ‘in Q3’</a:t>
                      </a:r>
                      <a:endParaRPr lang="en-US" sz="1100" dirty="0">
                        <a:latin typeface="+mn-lt"/>
                      </a:endParaRP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100" dirty="0">
                          <a:latin typeface="+mn-lt"/>
                        </a:rPr>
                        <a:t>MiFID III consultation </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endParaRPr lang="en-US" sz="1100" dirty="0">
                        <a:latin typeface="+mn-lt"/>
                      </a:endParaRPr>
                    </a:p>
                  </a:txBody>
                  <a:tcPr>
                    <a:solidFill>
                      <a:srgbClr val="CDD0D6"/>
                    </a:solidFill>
                  </a:tcPr>
                </a:tc>
                <a:extLst>
                  <a:ext uri="{0D108BD9-81ED-4DB2-BD59-A6C34878D82A}">
                    <a16:rowId xmlns:a16="http://schemas.microsoft.com/office/drawing/2014/main" val="4048550929"/>
                  </a:ext>
                </a:extLst>
              </a:tr>
            </a:tbl>
          </a:graphicData>
        </a:graphic>
      </p:graphicFrame>
      <p:sp>
        <p:nvSpPr>
          <p:cNvPr id="8" name="Content Placeholder 1">
            <a:extLst>
              <a:ext uri="{FF2B5EF4-FFF2-40B4-BE49-F238E27FC236}">
                <a16:creationId xmlns:a16="http://schemas.microsoft.com/office/drawing/2014/main" id="{18F2887E-F250-4ADD-A020-78D1ED2E8729}"/>
              </a:ext>
            </a:extLst>
          </p:cNvPr>
          <p:cNvSpPr txBox="1">
            <a:spLocks/>
          </p:cNvSpPr>
          <p:nvPr/>
        </p:nvSpPr>
        <p:spPr>
          <a:xfrm>
            <a:off x="8604827" y="1682026"/>
            <a:ext cx="3404293" cy="31259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00000"/>
              </a:lnSpc>
              <a:spcBef>
                <a:spcPts val="0"/>
              </a:spcBef>
              <a:spcAft>
                <a:spcPts val="800"/>
              </a:spcAft>
              <a:buClr>
                <a:srgbClr val="3682A2"/>
              </a:buClr>
              <a:buSzPct val="80000"/>
              <a:buFont typeface="Wingdings 3" panose="05040102010807070707" pitchFamily="18" charset="2"/>
              <a:buChar char=""/>
              <a:defRPr sz="1800" kern="1200">
                <a:solidFill>
                  <a:srgbClr val="053657"/>
                </a:solidFill>
                <a:latin typeface="+mn-lt"/>
                <a:ea typeface="+mn-ea"/>
                <a:cs typeface="+mn-cs"/>
              </a:defRPr>
            </a:lvl1pPr>
            <a:lvl2pPr marL="685800" indent="-228600" algn="l" defTabSz="914400" rtl="0" eaLnBrk="1" latinLnBrk="0" hangingPunct="1">
              <a:lnSpc>
                <a:spcPct val="100000"/>
              </a:lnSpc>
              <a:spcBef>
                <a:spcPts val="0"/>
              </a:spcBef>
              <a:spcAft>
                <a:spcPts val="800"/>
              </a:spcAft>
              <a:buClr>
                <a:srgbClr val="3682A2"/>
              </a:buClr>
              <a:buFont typeface="Century Gothic" panose="020B0502020202020204" pitchFamily="34" charset="0"/>
              <a:buChar char="─"/>
              <a:defRPr sz="1400" kern="1200">
                <a:solidFill>
                  <a:srgbClr val="053657"/>
                </a:solidFill>
                <a:latin typeface="+mn-lt"/>
                <a:ea typeface="+mn-ea"/>
                <a:cs typeface="+mn-cs"/>
              </a:defRPr>
            </a:lvl2pPr>
            <a:lvl3pPr marL="11430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200" kern="1200">
                <a:solidFill>
                  <a:srgbClr val="053657"/>
                </a:solidFill>
                <a:latin typeface="+mn-lt"/>
                <a:ea typeface="+mn-ea"/>
                <a:cs typeface="+mn-cs"/>
              </a:defRPr>
            </a:lvl3pPr>
            <a:lvl4pPr marL="16002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4pPr>
            <a:lvl5pPr marL="20574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3" panose="05040102010807070707" pitchFamily="18" charset="2"/>
              <a:buNone/>
            </a:pPr>
            <a:r>
              <a:rPr lang="en-GB" sz="1200" b="1" dirty="0"/>
              <a:t>August/September EMIR Refit DRR project next steps</a:t>
            </a:r>
            <a:endParaRPr lang="en-GB" sz="1200" dirty="0"/>
          </a:p>
        </p:txBody>
      </p:sp>
      <p:sp>
        <p:nvSpPr>
          <p:cNvPr id="9" name="Content Placeholder 1">
            <a:extLst>
              <a:ext uri="{FF2B5EF4-FFF2-40B4-BE49-F238E27FC236}">
                <a16:creationId xmlns:a16="http://schemas.microsoft.com/office/drawing/2014/main" id="{7311DC27-EE26-4580-99D2-3792BE192809}"/>
              </a:ext>
            </a:extLst>
          </p:cNvPr>
          <p:cNvSpPr txBox="1">
            <a:spLocks/>
          </p:cNvSpPr>
          <p:nvPr/>
        </p:nvSpPr>
        <p:spPr>
          <a:xfrm>
            <a:off x="1687830" y="755419"/>
            <a:ext cx="4360545" cy="31259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800"/>
              </a:spcAft>
              <a:buClr>
                <a:srgbClr val="3682A2"/>
              </a:buClr>
              <a:buSzPct val="80000"/>
              <a:buFont typeface="Wingdings 3" panose="05040102010807070707" pitchFamily="18" charset="2"/>
              <a:buChar char=""/>
              <a:defRPr sz="1800" kern="1200">
                <a:solidFill>
                  <a:srgbClr val="053657"/>
                </a:solidFill>
                <a:latin typeface="+mn-lt"/>
                <a:ea typeface="+mn-ea"/>
                <a:cs typeface="+mn-cs"/>
              </a:defRPr>
            </a:lvl1pPr>
            <a:lvl2pPr marL="685800" indent="-228600" algn="l" defTabSz="914400" rtl="0" eaLnBrk="1" latinLnBrk="0" hangingPunct="1">
              <a:lnSpc>
                <a:spcPct val="100000"/>
              </a:lnSpc>
              <a:spcBef>
                <a:spcPts val="0"/>
              </a:spcBef>
              <a:spcAft>
                <a:spcPts val="800"/>
              </a:spcAft>
              <a:buClr>
                <a:srgbClr val="3682A2"/>
              </a:buClr>
              <a:buFont typeface="Century Gothic" panose="020B0502020202020204" pitchFamily="34" charset="0"/>
              <a:buChar char="─"/>
              <a:defRPr sz="1400" kern="1200">
                <a:solidFill>
                  <a:srgbClr val="053657"/>
                </a:solidFill>
                <a:latin typeface="+mn-lt"/>
                <a:ea typeface="+mn-ea"/>
                <a:cs typeface="+mn-cs"/>
              </a:defRPr>
            </a:lvl2pPr>
            <a:lvl3pPr marL="11430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200" kern="1200">
                <a:solidFill>
                  <a:srgbClr val="053657"/>
                </a:solidFill>
                <a:latin typeface="+mn-lt"/>
                <a:ea typeface="+mn-ea"/>
                <a:cs typeface="+mn-cs"/>
              </a:defRPr>
            </a:lvl3pPr>
            <a:lvl4pPr marL="16002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4pPr>
            <a:lvl5pPr marL="20574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3" panose="05040102010807070707" pitchFamily="18" charset="2"/>
              <a:buNone/>
            </a:pPr>
            <a:r>
              <a:rPr lang="en-GB" sz="1200" b="1" dirty="0"/>
              <a:t>JWG RRDS SIG agenda 2020</a:t>
            </a:r>
            <a:endParaRPr lang="en-GB" sz="1200" dirty="0"/>
          </a:p>
        </p:txBody>
      </p:sp>
      <p:cxnSp>
        <p:nvCxnSpPr>
          <p:cNvPr id="11" name="Straight Connector 10">
            <a:extLst>
              <a:ext uri="{FF2B5EF4-FFF2-40B4-BE49-F238E27FC236}">
                <a16:creationId xmlns:a16="http://schemas.microsoft.com/office/drawing/2014/main" id="{E78F2F35-7666-4DFC-8CBB-A2C6C1A00EF8}"/>
              </a:ext>
            </a:extLst>
          </p:cNvPr>
          <p:cNvCxnSpPr>
            <a:cxnSpLocks/>
          </p:cNvCxnSpPr>
          <p:nvPr/>
        </p:nvCxnSpPr>
        <p:spPr>
          <a:xfrm flipV="1">
            <a:off x="7825682" y="1942489"/>
            <a:ext cx="973484" cy="3077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C101275-E2C7-4E12-85BC-0322C53D4359}"/>
              </a:ext>
            </a:extLst>
          </p:cNvPr>
          <p:cNvCxnSpPr>
            <a:cxnSpLocks/>
          </p:cNvCxnSpPr>
          <p:nvPr/>
        </p:nvCxnSpPr>
        <p:spPr>
          <a:xfrm>
            <a:off x="7778057" y="5019675"/>
            <a:ext cx="1087784" cy="444711"/>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Content Placeholder 4">
            <a:extLst>
              <a:ext uri="{FF2B5EF4-FFF2-40B4-BE49-F238E27FC236}">
                <a16:creationId xmlns:a16="http://schemas.microsoft.com/office/drawing/2014/main" id="{EA974CF9-E103-49E4-BA8C-923ADF04E075}"/>
              </a:ext>
            </a:extLst>
          </p:cNvPr>
          <p:cNvPicPr>
            <a:picLocks noChangeAspect="1"/>
          </p:cNvPicPr>
          <p:nvPr/>
        </p:nvPicPr>
        <p:blipFill>
          <a:blip r:embed="rId3"/>
          <a:stretch>
            <a:fillRect/>
          </a:stretch>
        </p:blipFill>
        <p:spPr>
          <a:xfrm>
            <a:off x="6758387" y="806362"/>
            <a:ext cx="1067295" cy="435632"/>
          </a:xfrm>
          <a:prstGeom prst="rect">
            <a:avLst/>
          </a:prstGeom>
        </p:spPr>
      </p:pic>
      <p:grpSp>
        <p:nvGrpSpPr>
          <p:cNvPr id="23" name="Group 22">
            <a:extLst>
              <a:ext uri="{FF2B5EF4-FFF2-40B4-BE49-F238E27FC236}">
                <a16:creationId xmlns:a16="http://schemas.microsoft.com/office/drawing/2014/main" id="{C3CCDD5A-F1D3-4973-A1E4-6D2EF5B98BE4}"/>
              </a:ext>
            </a:extLst>
          </p:cNvPr>
          <p:cNvGrpSpPr/>
          <p:nvPr/>
        </p:nvGrpSpPr>
        <p:grpSpPr>
          <a:xfrm>
            <a:off x="9753600" y="683157"/>
            <a:ext cx="1954201" cy="710457"/>
            <a:chOff x="9311697" y="2786508"/>
            <a:chExt cx="1938904" cy="811308"/>
          </a:xfrm>
        </p:grpSpPr>
        <p:sp>
          <p:nvSpPr>
            <p:cNvPr id="24" name="Oval 23">
              <a:extLst>
                <a:ext uri="{FF2B5EF4-FFF2-40B4-BE49-F238E27FC236}">
                  <a16:creationId xmlns:a16="http://schemas.microsoft.com/office/drawing/2014/main" id="{5D127E71-3D4D-4609-AA31-F7071148F0FD}"/>
                </a:ext>
              </a:extLst>
            </p:cNvPr>
            <p:cNvSpPr/>
            <p:nvPr/>
          </p:nvSpPr>
          <p:spPr>
            <a:xfrm>
              <a:off x="9311697" y="2838543"/>
              <a:ext cx="1263451" cy="75927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9E19955B-0110-4CC0-B2D2-0451C4027E3F}"/>
                </a:ext>
              </a:extLst>
            </p:cNvPr>
            <p:cNvSpPr txBox="1"/>
            <p:nvPr/>
          </p:nvSpPr>
          <p:spPr>
            <a:xfrm>
              <a:off x="9415016" y="2966117"/>
              <a:ext cx="1086244" cy="461665"/>
            </a:xfrm>
            <a:prstGeom prst="rect">
              <a:avLst/>
            </a:prstGeom>
            <a:noFill/>
          </p:spPr>
          <p:txBody>
            <a:bodyPr wrap="square">
              <a:spAutoFit/>
            </a:bodyPr>
            <a:lstStyle/>
            <a:p>
              <a:pPr algn="ctr"/>
              <a:r>
                <a:rPr lang="en-GB" sz="1200" dirty="0">
                  <a:solidFill>
                    <a:srgbClr val="053657"/>
                  </a:solidFill>
                </a:rPr>
                <a:t>EMIR Refit DRR project</a:t>
              </a:r>
              <a:endParaRPr lang="en-GB" sz="1200" dirty="0"/>
            </a:p>
          </p:txBody>
        </p:sp>
        <p:pic>
          <p:nvPicPr>
            <p:cNvPr id="26" name="Graphic 25" descr="Group brainstorm">
              <a:extLst>
                <a:ext uri="{FF2B5EF4-FFF2-40B4-BE49-F238E27FC236}">
                  <a16:creationId xmlns:a16="http://schemas.microsoft.com/office/drawing/2014/main" id="{C493A6A6-EA96-4034-A727-BEB66B3970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75148" y="2786508"/>
              <a:ext cx="675453" cy="675453"/>
            </a:xfrm>
            <a:prstGeom prst="rect">
              <a:avLst/>
            </a:prstGeom>
          </p:spPr>
        </p:pic>
      </p:grpSp>
    </p:spTree>
    <p:extLst>
      <p:ext uri="{BB962C8B-B14F-4D97-AF65-F5344CB8AC3E}">
        <p14:creationId xmlns:p14="http://schemas.microsoft.com/office/powerpoint/2010/main" val="193053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fade">
                                      <p:cBhvr>
                                        <p:cTn id="12" dur="5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500"/>
                                        <p:tgtEl>
                                          <p:spTgt spid="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500"/>
                                        <p:tgtEl>
                                          <p:spTgt spid="2">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7" end="7"/>
                                            </p:txEl>
                                          </p:spTgt>
                                        </p:tgtEl>
                                        <p:attrNameLst>
                                          <p:attrName>style.visibility</p:attrName>
                                        </p:attrNameLst>
                                      </p:cBhvr>
                                      <p:to>
                                        <p:strVal val="visible"/>
                                      </p:to>
                                    </p:set>
                                    <p:animEffect transition="in" filter="fade">
                                      <p:cBhvr>
                                        <p:cTn id="52" dur="500"/>
                                        <p:tgtEl>
                                          <p:spTgt spid="2">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8" end="8"/>
                                            </p:txEl>
                                          </p:spTgt>
                                        </p:tgtEl>
                                        <p:attrNameLst>
                                          <p:attrName>style.visibility</p:attrName>
                                        </p:attrNameLst>
                                      </p:cBhvr>
                                      <p:to>
                                        <p:strVal val="visible"/>
                                      </p:to>
                                    </p:set>
                                    <p:animEffect transition="in" filter="fade">
                                      <p:cBhvr>
                                        <p:cTn id="57" dur="500"/>
                                        <p:tgtEl>
                                          <p:spTgt spid="2">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
                                            <p:txEl>
                                              <p:pRg st="9" end="9"/>
                                            </p:txEl>
                                          </p:spTgt>
                                        </p:tgtEl>
                                        <p:attrNameLst>
                                          <p:attrName>style.visibility</p:attrName>
                                        </p:attrNameLst>
                                      </p:cBhvr>
                                      <p:to>
                                        <p:strVal val="visible"/>
                                      </p:to>
                                    </p:set>
                                    <p:animEffect transition="in" filter="fade">
                                      <p:cBhvr>
                                        <p:cTn id="62" dur="500"/>
                                        <p:tgtEl>
                                          <p:spTgt spid="2">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Effect transition="in" filter="fade">
                                      <p:cBhvr>
                                        <p:cTn id="67" dur="500"/>
                                        <p:tgtEl>
                                          <p:spTgt spid="2">
                                            <p:txEl>
                                              <p:pRg st="10" end="10"/>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par>
                                <p:cTn id="71" presetID="10" presetClass="entr" presetSubtype="0" fill="hold"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500"/>
                                        <p:tgtEl>
                                          <p:spTgt spid="16"/>
                                        </p:tgtEl>
                                      </p:cBhvr>
                                    </p:animEffect>
                                  </p:childTnLst>
                                </p:cTn>
                              </p:par>
                              <p:par>
                                <p:cTn id="74" presetID="10" presetClass="entr" presetSubtype="0" fill="hold"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BCC640CC-F8BC-4F70-AA16-75C576B0910C}"/>
              </a:ext>
            </a:extLst>
          </p:cNvPr>
          <p:cNvCxnSpPr/>
          <p:nvPr/>
        </p:nvCxnSpPr>
        <p:spPr>
          <a:xfrm>
            <a:off x="8245903" y="3859445"/>
            <a:ext cx="0" cy="32824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8124638-5FC1-4E9D-A606-233B96BD7EAC}"/>
              </a:ext>
            </a:extLst>
          </p:cNvPr>
          <p:cNvCxnSpPr/>
          <p:nvPr/>
        </p:nvCxnSpPr>
        <p:spPr>
          <a:xfrm>
            <a:off x="2180824" y="4658439"/>
            <a:ext cx="0" cy="32824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Flowchart: Alternate Process 18">
            <a:extLst>
              <a:ext uri="{FF2B5EF4-FFF2-40B4-BE49-F238E27FC236}">
                <a16:creationId xmlns:a16="http://schemas.microsoft.com/office/drawing/2014/main" id="{DE59A5CF-C64B-4B6C-9792-6212B72957E7}"/>
              </a:ext>
            </a:extLst>
          </p:cNvPr>
          <p:cNvSpPr/>
          <p:nvPr/>
        </p:nvSpPr>
        <p:spPr>
          <a:xfrm>
            <a:off x="6879346" y="2788161"/>
            <a:ext cx="2591368" cy="1141046"/>
          </a:xfrm>
          <a:prstGeom prst="flowChartAlternateProcess">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7" name="Flowchart: Alternate Process 16">
            <a:extLst>
              <a:ext uri="{FF2B5EF4-FFF2-40B4-BE49-F238E27FC236}">
                <a16:creationId xmlns:a16="http://schemas.microsoft.com/office/drawing/2014/main" id="{A5E070B5-7F96-475A-AC2A-C5299605FC9B}"/>
              </a:ext>
            </a:extLst>
          </p:cNvPr>
          <p:cNvSpPr/>
          <p:nvPr/>
        </p:nvSpPr>
        <p:spPr>
          <a:xfrm>
            <a:off x="886562" y="3587155"/>
            <a:ext cx="2591368" cy="1141046"/>
          </a:xfrm>
          <a:prstGeom prst="flowChartAlternateProcess">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 name="Content Placeholder 2">
            <a:extLst>
              <a:ext uri="{FF2B5EF4-FFF2-40B4-BE49-F238E27FC236}">
                <a16:creationId xmlns:a16="http://schemas.microsoft.com/office/drawing/2014/main" id="{5CB879EF-A0C8-427D-906C-DC05D6E19818}"/>
              </a:ext>
            </a:extLst>
          </p:cNvPr>
          <p:cNvSpPr>
            <a:spLocks noGrp="1"/>
          </p:cNvSpPr>
          <p:nvPr>
            <p:ph idx="14"/>
          </p:nvPr>
        </p:nvSpPr>
        <p:spPr/>
        <p:txBody>
          <a:bodyPr/>
          <a:lstStyle/>
          <a:p>
            <a:r>
              <a:rPr lang="en-GB"/>
              <a:t>Next SIG agendas</a:t>
            </a:r>
            <a:endParaRPr lang="en-US"/>
          </a:p>
        </p:txBody>
      </p:sp>
      <p:pic>
        <p:nvPicPr>
          <p:cNvPr id="4" name="Content Placeholder 4">
            <a:extLst>
              <a:ext uri="{FF2B5EF4-FFF2-40B4-BE49-F238E27FC236}">
                <a16:creationId xmlns:a16="http://schemas.microsoft.com/office/drawing/2014/main" id="{5DDA3BDD-587E-4D80-976E-3520CA941C06}"/>
              </a:ext>
            </a:extLst>
          </p:cNvPr>
          <p:cNvPicPr>
            <a:picLocks noGrp="1" noChangeAspect="1"/>
          </p:cNvPicPr>
          <p:nvPr>
            <p:ph idx="13"/>
          </p:nvPr>
        </p:nvPicPr>
        <p:blipFill>
          <a:blip r:embed="rId2"/>
          <a:stretch>
            <a:fillRect/>
          </a:stretch>
        </p:blipFill>
        <p:spPr>
          <a:xfrm>
            <a:off x="1315832" y="3789581"/>
            <a:ext cx="1714354" cy="699738"/>
          </a:xfrm>
          <a:prstGeom prst="rect">
            <a:avLst/>
          </a:prstGeom>
        </p:spPr>
      </p:pic>
      <p:pic>
        <p:nvPicPr>
          <p:cNvPr id="6" name="Picture 5">
            <a:extLst>
              <a:ext uri="{FF2B5EF4-FFF2-40B4-BE49-F238E27FC236}">
                <a16:creationId xmlns:a16="http://schemas.microsoft.com/office/drawing/2014/main" id="{FD5E7581-87A6-44BA-A8F3-56FE2649CCB7}"/>
              </a:ext>
            </a:extLst>
          </p:cNvPr>
          <p:cNvPicPr>
            <a:picLocks noChangeAspect="1"/>
          </p:cNvPicPr>
          <p:nvPr/>
        </p:nvPicPr>
        <p:blipFill>
          <a:blip r:embed="rId3"/>
          <a:stretch>
            <a:fillRect/>
          </a:stretch>
        </p:blipFill>
        <p:spPr>
          <a:xfrm>
            <a:off x="7317853" y="2990587"/>
            <a:ext cx="1714353" cy="699738"/>
          </a:xfrm>
          <a:prstGeom prst="rect">
            <a:avLst/>
          </a:prstGeom>
        </p:spPr>
      </p:pic>
      <p:sp>
        <p:nvSpPr>
          <p:cNvPr id="9" name="Rectangle 8">
            <a:extLst>
              <a:ext uri="{FF2B5EF4-FFF2-40B4-BE49-F238E27FC236}">
                <a16:creationId xmlns:a16="http://schemas.microsoft.com/office/drawing/2014/main" id="{8236895A-94ED-4557-9626-9E174E0DC646}"/>
              </a:ext>
            </a:extLst>
          </p:cNvPr>
          <p:cNvSpPr/>
          <p:nvPr/>
        </p:nvSpPr>
        <p:spPr>
          <a:xfrm>
            <a:off x="656034" y="5822236"/>
            <a:ext cx="3033949" cy="584775"/>
          </a:xfrm>
          <a:prstGeom prst="rect">
            <a:avLst/>
          </a:prstGeom>
        </p:spPr>
        <p:txBody>
          <a:bodyPr wrap="square">
            <a:spAutoFit/>
          </a:bodyPr>
          <a:lstStyle/>
          <a:p>
            <a:pPr lvl="0" algn="ctr">
              <a:buClr>
                <a:srgbClr val="3682A2"/>
              </a:buClr>
              <a:buSzPct val="80000"/>
            </a:pPr>
            <a:r>
              <a:rPr lang="en-GB" sz="1600" b="1" dirty="0">
                <a:solidFill>
                  <a:srgbClr val="053657"/>
                </a:solidFill>
                <a:latin typeface="Century Gothic" panose="020B0502020202020204" pitchFamily="34" charset="0"/>
              </a:rPr>
              <a:t>EU FS Data strategy</a:t>
            </a:r>
          </a:p>
          <a:p>
            <a:pPr lvl="0" algn="ctr">
              <a:buClr>
                <a:srgbClr val="3682A2"/>
              </a:buClr>
              <a:buSzPct val="80000"/>
            </a:pPr>
            <a:r>
              <a:rPr lang="en-GB" sz="1600" dirty="0">
                <a:solidFill>
                  <a:srgbClr val="053657"/>
                </a:solidFill>
                <a:latin typeface="Century Gothic" panose="020B0502020202020204" pitchFamily="34" charset="0"/>
              </a:rPr>
              <a:t>November</a:t>
            </a:r>
            <a:endParaRPr kumimoji="0" lang="en-GB" sz="1600" i="0" u="none" strike="noStrike" kern="1200" cap="none" spc="0" normalizeH="0" baseline="0" noProof="0" dirty="0">
              <a:ln>
                <a:noFill/>
              </a:ln>
              <a:solidFill>
                <a:srgbClr val="053657"/>
              </a:solidFill>
              <a:effectLst/>
              <a:uLnTx/>
              <a:uFillTx/>
              <a:latin typeface="Century Gothic" panose="020F0302020204030204"/>
              <a:ea typeface="+mn-ea"/>
              <a:cs typeface="+mn-cs"/>
            </a:endParaRPr>
          </a:p>
        </p:txBody>
      </p:sp>
      <p:sp>
        <p:nvSpPr>
          <p:cNvPr id="26" name="Content Placeholder 1">
            <a:extLst>
              <a:ext uri="{FF2B5EF4-FFF2-40B4-BE49-F238E27FC236}">
                <a16:creationId xmlns:a16="http://schemas.microsoft.com/office/drawing/2014/main" id="{174BCD15-EC02-4866-A2FB-DBBF9F104D4C}"/>
              </a:ext>
            </a:extLst>
          </p:cNvPr>
          <p:cNvSpPr txBox="1">
            <a:spLocks/>
          </p:cNvSpPr>
          <p:nvPr/>
        </p:nvSpPr>
        <p:spPr>
          <a:xfrm>
            <a:off x="199530" y="789973"/>
            <a:ext cx="11445721" cy="1628113"/>
          </a:xfrm>
          <a:prstGeom prst="rect">
            <a:avLst/>
          </a:prstGeom>
        </p:spPr>
        <p:txBody>
          <a:bodyPr anchor="t">
            <a:normAutofit/>
          </a:bodyPr>
          <a:lstStyle>
            <a:lvl1pPr marL="228600" indent="-228600" algn="l" defTabSz="914400" rtl="0" eaLnBrk="1" latinLnBrk="0" hangingPunct="1">
              <a:lnSpc>
                <a:spcPct val="100000"/>
              </a:lnSpc>
              <a:spcBef>
                <a:spcPts val="0"/>
              </a:spcBef>
              <a:spcAft>
                <a:spcPts val="600"/>
              </a:spcAft>
              <a:buClr>
                <a:srgbClr val="013473"/>
              </a:buClr>
              <a:buFont typeface="Wingdings 3" panose="05040102010807070707" pitchFamily="18" charset="2"/>
              <a:buChar char=""/>
              <a:defRPr sz="2800" kern="1200">
                <a:solidFill>
                  <a:srgbClr val="013473"/>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Century Gothic" panose="020B0502020202020204" pitchFamily="34" charset="0"/>
              <a:buChar char="─"/>
              <a:defRPr sz="2400" kern="1200">
                <a:solidFill>
                  <a:srgbClr val="013473"/>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13473"/>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13473"/>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134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013473"/>
              </a:buClr>
              <a:buSzTx/>
              <a:buFont typeface="Wingdings 3" panose="05040102010807070707" pitchFamily="18" charset="2"/>
              <a:buNone/>
              <a:tabLst/>
              <a:defRPr/>
            </a:pPr>
            <a:r>
              <a:rPr kumimoji="0" lang="en-US" sz="1600" b="0" i="0" u="none" strike="noStrike" kern="1200" cap="none" spc="0" normalizeH="0" baseline="0" noProof="0" dirty="0">
                <a:ln>
                  <a:noFill/>
                </a:ln>
                <a:solidFill>
                  <a:srgbClr val="053657"/>
                </a:solidFill>
                <a:effectLst/>
                <a:uLnTx/>
                <a:uFillTx/>
                <a:latin typeface="Century Gothic"/>
                <a:ea typeface="+mn-ea"/>
                <a:cs typeface="+mn-cs"/>
              </a:rPr>
              <a:t>To participate in any of JWG’s RegTech special interest groups or for more information about the RegTech council, please email Corrina on </a:t>
            </a:r>
            <a:r>
              <a:rPr kumimoji="0" lang="en-US" sz="1600" b="0" i="0" u="none" strike="noStrike" kern="1200" cap="none" spc="0" normalizeH="0" baseline="0" noProof="0" dirty="0">
                <a:ln>
                  <a:noFill/>
                </a:ln>
                <a:solidFill>
                  <a:srgbClr val="053657"/>
                </a:solidFill>
                <a:effectLst/>
                <a:uLnTx/>
                <a:uFillTx/>
                <a:latin typeface="Century Gothic"/>
                <a:ea typeface="+mn-ea"/>
                <a:cs typeface="+mn-cs"/>
                <a:hlinkClick r:id="rId4"/>
              </a:rPr>
              <a:t>Corrina.stokes@jwg-it.eu</a:t>
            </a:r>
            <a:r>
              <a:rPr kumimoji="0" lang="en-US" sz="1600" b="0" i="0" u="none" strike="noStrike" kern="1200" cap="none" spc="0" normalizeH="0" baseline="0" noProof="0" dirty="0">
                <a:ln>
                  <a:noFill/>
                </a:ln>
                <a:solidFill>
                  <a:srgbClr val="053657"/>
                </a:solidFill>
                <a:effectLst/>
                <a:uLnTx/>
                <a:uFillTx/>
                <a:latin typeface="Century Gothic"/>
                <a:ea typeface="+mn-ea"/>
                <a:cs typeface="+mn-cs"/>
              </a:rPr>
              <a:t>  </a:t>
            </a:r>
          </a:p>
          <a:p>
            <a:pPr marL="0" marR="0" lvl="0" indent="0" algn="l" defTabSz="914400" rtl="0" eaLnBrk="1" fontAlgn="auto" latinLnBrk="0" hangingPunct="1">
              <a:lnSpc>
                <a:spcPct val="100000"/>
              </a:lnSpc>
              <a:spcBef>
                <a:spcPts val="0"/>
              </a:spcBef>
              <a:spcAft>
                <a:spcPts val="600"/>
              </a:spcAft>
              <a:buClr>
                <a:srgbClr val="013473"/>
              </a:buClr>
              <a:buSzTx/>
              <a:buFont typeface="Wingdings 3" panose="05040102010807070707" pitchFamily="18" charset="2"/>
              <a:buNone/>
              <a:tabLst/>
              <a:defRPr/>
            </a:pPr>
            <a:r>
              <a:rPr kumimoji="0" lang="en-US" sz="1600" b="1" i="0" u="none" strike="noStrike" kern="1200" cap="none" spc="0" normalizeH="0" baseline="0" noProof="0" dirty="0">
                <a:ln>
                  <a:noFill/>
                </a:ln>
                <a:solidFill>
                  <a:srgbClr val="053657"/>
                </a:solidFill>
                <a:effectLst/>
                <a:uLnTx/>
                <a:uFillTx/>
                <a:latin typeface="Century Gothic"/>
                <a:ea typeface="+mn-ea"/>
                <a:cs typeface="+mn-cs"/>
              </a:rPr>
              <a:t>Upcoming dates for your calendars: </a:t>
            </a:r>
            <a:endParaRPr kumimoji="0" lang="en-GB" sz="1600" b="1" i="0" u="none" strike="noStrike" kern="1200" cap="none" spc="0" normalizeH="0" baseline="0" noProof="0" dirty="0">
              <a:ln>
                <a:noFill/>
              </a:ln>
              <a:solidFill>
                <a:srgbClr val="053657"/>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600"/>
              </a:spcAft>
              <a:buClr>
                <a:srgbClr val="013473"/>
              </a:buClr>
              <a:buSzTx/>
              <a:buFont typeface="Wingdings 3" panose="05040102010807070707" pitchFamily="18" charset="2"/>
              <a:buNone/>
              <a:tabLst/>
              <a:defRPr/>
            </a:pPr>
            <a:endParaRPr kumimoji="0" lang="en-GB" sz="1400" b="1" i="0" u="none" strike="noStrike" kern="1200" cap="none" spc="0" normalizeH="0" baseline="0" noProof="0" dirty="0">
              <a:ln>
                <a:noFill/>
              </a:ln>
              <a:solidFill>
                <a:srgbClr val="053657"/>
              </a:solidFill>
              <a:effectLst/>
              <a:uLnTx/>
              <a:uFillTx/>
              <a:latin typeface="Century Gothic" panose="020F0302020204030204"/>
              <a:ea typeface="+mn-ea"/>
              <a:cs typeface="+mn-cs"/>
            </a:endParaRPr>
          </a:p>
        </p:txBody>
      </p:sp>
      <p:sp>
        <p:nvSpPr>
          <p:cNvPr id="14" name="Rectangle 13">
            <a:extLst>
              <a:ext uri="{FF2B5EF4-FFF2-40B4-BE49-F238E27FC236}">
                <a16:creationId xmlns:a16="http://schemas.microsoft.com/office/drawing/2014/main" id="{13CB2AFF-B4BA-42FC-9D72-6A3B95C4BA73}"/>
              </a:ext>
            </a:extLst>
          </p:cNvPr>
          <p:cNvSpPr/>
          <p:nvPr/>
        </p:nvSpPr>
        <p:spPr>
          <a:xfrm>
            <a:off x="5317830" y="4377714"/>
            <a:ext cx="2955876" cy="584775"/>
          </a:xfrm>
          <a:prstGeom prst="rect">
            <a:avLst/>
          </a:prstGeom>
          <a:solidFill>
            <a:schemeClr val="accent4">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3682A2"/>
              </a:buClr>
              <a:buSzPct val="80000"/>
              <a:buFontTx/>
              <a:buNone/>
              <a:tabLst/>
              <a:defRPr/>
            </a:pPr>
            <a:r>
              <a:rPr kumimoji="0" lang="en-GB" sz="1600" b="1" i="0" u="none" strike="noStrike" kern="1200" cap="none" spc="0" normalizeH="0" baseline="0" noProof="0" dirty="0">
                <a:ln>
                  <a:noFill/>
                </a:ln>
                <a:solidFill>
                  <a:srgbClr val="053657"/>
                </a:solidFill>
                <a:effectLst/>
                <a:uLnTx/>
                <a:uFillTx/>
                <a:latin typeface="Century Gothic" panose="020B0502020202020204" pitchFamily="34" charset="0"/>
                <a:ea typeface="+mn-ea"/>
                <a:cs typeface="+mn-cs"/>
              </a:rPr>
              <a:t>Sprint 1: MAD/R &amp; MiFID II</a:t>
            </a:r>
          </a:p>
          <a:p>
            <a:pPr marL="0" marR="0" lvl="0" indent="0" algn="ctr" defTabSz="914400" rtl="0" eaLnBrk="1" fontAlgn="auto" latinLnBrk="0" hangingPunct="1">
              <a:lnSpc>
                <a:spcPct val="100000"/>
              </a:lnSpc>
              <a:spcBef>
                <a:spcPts val="0"/>
              </a:spcBef>
              <a:spcAft>
                <a:spcPts val="0"/>
              </a:spcAft>
              <a:buClr>
                <a:srgbClr val="3682A2"/>
              </a:buClr>
              <a:buSzPct val="80000"/>
              <a:buFontTx/>
              <a:buNone/>
              <a:tabLst/>
              <a:defRPr/>
            </a:pPr>
            <a:r>
              <a:rPr lang="en-GB" sz="1600" noProof="0" dirty="0">
                <a:solidFill>
                  <a:srgbClr val="053657"/>
                </a:solidFill>
                <a:latin typeface="Century Gothic" panose="020F0302020204030204"/>
              </a:rPr>
              <a:t>6 August </a:t>
            </a:r>
            <a:endParaRPr kumimoji="0" lang="en-GB" sz="1600" b="0" i="0" u="none" strike="noStrike" kern="1200" cap="none" spc="0" normalizeH="0" baseline="0" noProof="0" dirty="0">
              <a:ln>
                <a:noFill/>
              </a:ln>
              <a:solidFill>
                <a:srgbClr val="053657"/>
              </a:solidFill>
              <a:effectLst/>
              <a:uLnTx/>
              <a:uFillTx/>
              <a:latin typeface="Century Gothic" panose="020F0302020204030204"/>
              <a:ea typeface="+mn-ea"/>
              <a:cs typeface="+mn-cs"/>
            </a:endParaRPr>
          </a:p>
        </p:txBody>
      </p:sp>
      <p:sp>
        <p:nvSpPr>
          <p:cNvPr id="16" name="Rectangle 15">
            <a:extLst>
              <a:ext uri="{FF2B5EF4-FFF2-40B4-BE49-F238E27FC236}">
                <a16:creationId xmlns:a16="http://schemas.microsoft.com/office/drawing/2014/main" id="{39017166-1580-460D-A5A2-4A5ABC6655A6}"/>
              </a:ext>
            </a:extLst>
          </p:cNvPr>
          <p:cNvSpPr/>
          <p:nvPr/>
        </p:nvSpPr>
        <p:spPr>
          <a:xfrm>
            <a:off x="5375138" y="5282453"/>
            <a:ext cx="2854295" cy="830997"/>
          </a:xfrm>
          <a:prstGeom prst="rect">
            <a:avLst/>
          </a:prstGeom>
          <a:solidFill>
            <a:schemeClr val="accent4">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3682A2"/>
              </a:buClr>
              <a:buSzPct val="80000"/>
              <a:buFontTx/>
              <a:buNone/>
              <a:tabLst/>
              <a:defRPr/>
            </a:pPr>
            <a:r>
              <a:rPr kumimoji="0" lang="en-GB" sz="1600" b="1" i="0" u="none" strike="noStrike" kern="1200" cap="none" spc="0" normalizeH="0" baseline="0" noProof="0" dirty="0">
                <a:ln>
                  <a:noFill/>
                </a:ln>
                <a:solidFill>
                  <a:srgbClr val="053657"/>
                </a:solidFill>
                <a:effectLst/>
                <a:uLnTx/>
                <a:uFillTx/>
                <a:latin typeface="Century Gothic" panose="020B0502020202020204" pitchFamily="34" charset="0"/>
                <a:ea typeface="+mn-ea"/>
                <a:cs typeface="+mn-cs"/>
              </a:rPr>
              <a:t>Sprint 2: key issues: MAD/R &amp; MiFID II</a:t>
            </a:r>
          </a:p>
          <a:p>
            <a:pPr marL="0" marR="0" lvl="0" indent="0" algn="ctr" defTabSz="914400" rtl="0" eaLnBrk="1" fontAlgn="auto" latinLnBrk="0" hangingPunct="1">
              <a:lnSpc>
                <a:spcPct val="100000"/>
              </a:lnSpc>
              <a:spcBef>
                <a:spcPts val="0"/>
              </a:spcBef>
              <a:spcAft>
                <a:spcPts val="0"/>
              </a:spcAft>
              <a:buClr>
                <a:srgbClr val="3682A2"/>
              </a:buClr>
              <a:buSzPct val="80000"/>
              <a:buFontTx/>
              <a:buNone/>
              <a:tabLst/>
              <a:defRPr/>
            </a:pPr>
            <a:r>
              <a:rPr lang="en-GB" sz="1600" noProof="0" dirty="0">
                <a:solidFill>
                  <a:srgbClr val="053657"/>
                </a:solidFill>
                <a:latin typeface="Century Gothic" panose="020F0302020204030204"/>
              </a:rPr>
              <a:t>October</a:t>
            </a:r>
            <a:endParaRPr kumimoji="0" lang="en-GB" sz="1600" b="0" i="0" u="none" strike="noStrike" kern="1200" cap="none" spc="0" normalizeH="0" baseline="0" noProof="0" dirty="0">
              <a:ln>
                <a:noFill/>
              </a:ln>
              <a:solidFill>
                <a:srgbClr val="053657"/>
              </a:solidFill>
              <a:effectLst/>
              <a:uLnTx/>
              <a:uFillTx/>
              <a:latin typeface="Century Gothic" panose="020F0302020204030204"/>
              <a:ea typeface="+mn-ea"/>
              <a:cs typeface="+mn-cs"/>
            </a:endParaRPr>
          </a:p>
        </p:txBody>
      </p:sp>
      <p:sp>
        <p:nvSpPr>
          <p:cNvPr id="18" name="TextBox 17">
            <a:extLst>
              <a:ext uri="{FF2B5EF4-FFF2-40B4-BE49-F238E27FC236}">
                <a16:creationId xmlns:a16="http://schemas.microsoft.com/office/drawing/2014/main" id="{767CADC3-52D6-4AF2-A525-99EECBD45BC9}"/>
              </a:ext>
            </a:extLst>
          </p:cNvPr>
          <p:cNvSpPr txBox="1"/>
          <p:nvPr/>
        </p:nvSpPr>
        <p:spPr>
          <a:xfrm>
            <a:off x="8360711" y="3988015"/>
            <a:ext cx="3639686" cy="95410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400">
                <a:latin typeface="+mn-lt"/>
              </a:rPr>
              <a:t>Top priority controls (MAR/ MiFID II)</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400">
                <a:latin typeface="+mn-lt"/>
              </a:rPr>
              <a:t>Key guidance issues for consideration</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400">
                <a:latin typeface="+mn-lt"/>
              </a:rPr>
              <a:t>Key stakeholder engagement</a:t>
            </a:r>
          </a:p>
        </p:txBody>
      </p:sp>
      <p:sp>
        <p:nvSpPr>
          <p:cNvPr id="20" name="TextBox 19">
            <a:extLst>
              <a:ext uri="{FF2B5EF4-FFF2-40B4-BE49-F238E27FC236}">
                <a16:creationId xmlns:a16="http://schemas.microsoft.com/office/drawing/2014/main" id="{AE2D0777-384E-497E-B9C1-D620606D6316}"/>
              </a:ext>
            </a:extLst>
          </p:cNvPr>
          <p:cNvSpPr txBox="1"/>
          <p:nvPr/>
        </p:nvSpPr>
        <p:spPr>
          <a:xfrm>
            <a:off x="8360711" y="5282453"/>
            <a:ext cx="3639686" cy="116955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400">
                <a:latin typeface="+mn-lt"/>
              </a:rPr>
              <a:t>‘Spring 2020’ MAR Consultation results &amp; MiFID III</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400">
                <a:latin typeface="+mn-lt"/>
              </a:rPr>
              <a:t>Top priority obligations</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400">
                <a:latin typeface="+mn-lt"/>
              </a:rPr>
              <a:t>Key guidance issues for consideration</a:t>
            </a:r>
          </a:p>
        </p:txBody>
      </p:sp>
      <p:pic>
        <p:nvPicPr>
          <p:cNvPr id="5" name="Picture 4" descr="A screenshot of a cell phone&#10;&#10;Description automatically generated">
            <a:extLst>
              <a:ext uri="{FF2B5EF4-FFF2-40B4-BE49-F238E27FC236}">
                <a16:creationId xmlns:a16="http://schemas.microsoft.com/office/drawing/2014/main" id="{59CBD404-38BC-4907-9837-E3A7EF745D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401" y="1659477"/>
            <a:ext cx="3213306" cy="1810772"/>
          </a:xfrm>
          <a:prstGeom prst="rect">
            <a:avLst/>
          </a:prstGeom>
        </p:spPr>
      </p:pic>
      <p:sp>
        <p:nvSpPr>
          <p:cNvPr id="21" name="Rectangle 20">
            <a:extLst>
              <a:ext uri="{FF2B5EF4-FFF2-40B4-BE49-F238E27FC236}">
                <a16:creationId xmlns:a16="http://schemas.microsoft.com/office/drawing/2014/main" id="{8B65BA67-2F73-46E4-8DD8-69C04E75F0A1}"/>
              </a:ext>
            </a:extLst>
          </p:cNvPr>
          <p:cNvSpPr/>
          <p:nvPr/>
        </p:nvSpPr>
        <p:spPr>
          <a:xfrm>
            <a:off x="695506" y="5083223"/>
            <a:ext cx="3033949" cy="584775"/>
          </a:xfrm>
          <a:prstGeom prst="rect">
            <a:avLst/>
          </a:prstGeom>
        </p:spPr>
        <p:txBody>
          <a:bodyPr wrap="square">
            <a:spAutoFit/>
          </a:bodyPr>
          <a:lstStyle/>
          <a:p>
            <a:pPr lvl="0" algn="ctr">
              <a:buClr>
                <a:srgbClr val="3682A2"/>
              </a:buClr>
              <a:buSzPct val="80000"/>
            </a:pPr>
            <a:r>
              <a:rPr lang="en-GB" sz="1600" b="1" dirty="0">
                <a:solidFill>
                  <a:srgbClr val="053657"/>
                </a:solidFill>
                <a:latin typeface="Century Gothic" panose="020B0502020202020204" pitchFamily="34" charset="0"/>
              </a:rPr>
              <a:t>MiFID III Transparency</a:t>
            </a:r>
          </a:p>
          <a:p>
            <a:pPr lvl="0" algn="ctr">
              <a:buClr>
                <a:srgbClr val="3682A2"/>
              </a:buClr>
              <a:buSzPct val="80000"/>
            </a:pPr>
            <a:r>
              <a:rPr kumimoji="0" lang="en-GB" sz="1600" i="0" u="none" strike="noStrike" kern="1200" cap="none" spc="0" normalizeH="0" baseline="0" noProof="0" dirty="0">
                <a:ln>
                  <a:noFill/>
                </a:ln>
                <a:solidFill>
                  <a:srgbClr val="053657"/>
                </a:solidFill>
                <a:effectLst/>
                <a:uLnTx/>
                <a:uFillTx/>
                <a:latin typeface="Century Gothic" panose="020B0502020202020204" pitchFamily="34" charset="0"/>
                <a:ea typeface="+mn-ea"/>
                <a:cs typeface="+mn-cs"/>
              </a:rPr>
              <a:t>Early October</a:t>
            </a:r>
            <a:endParaRPr kumimoji="0" lang="en-GB" sz="1600" i="0" u="none" strike="noStrike" kern="1200" cap="none" spc="0" normalizeH="0" baseline="0" noProof="0" dirty="0">
              <a:ln>
                <a:noFill/>
              </a:ln>
              <a:solidFill>
                <a:srgbClr val="053657"/>
              </a:solidFill>
              <a:effectLst/>
              <a:highlight>
                <a:srgbClr val="FFFF00"/>
              </a:highlight>
              <a:uLnTx/>
              <a:uFillTx/>
              <a:latin typeface="Century Gothic" panose="020F0302020204030204"/>
              <a:ea typeface="+mn-ea"/>
              <a:cs typeface="+mn-cs"/>
            </a:endParaRPr>
          </a:p>
        </p:txBody>
      </p:sp>
    </p:spTree>
    <p:extLst>
      <p:ext uri="{BB962C8B-B14F-4D97-AF65-F5344CB8AC3E}">
        <p14:creationId xmlns:p14="http://schemas.microsoft.com/office/powerpoint/2010/main" val="262282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animBg="1"/>
      <p:bldP spid="16" grpId="0" animBg="1"/>
      <p:bldP spid="1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BF6EBD-066C-4BE5-8E4B-53F8DD7AB4AA}"/>
              </a:ext>
            </a:extLst>
          </p:cNvPr>
          <p:cNvSpPr>
            <a:spLocks noGrp="1"/>
          </p:cNvSpPr>
          <p:nvPr>
            <p:ph idx="14"/>
          </p:nvPr>
        </p:nvSpPr>
        <p:spPr/>
        <p:txBody>
          <a:bodyPr/>
          <a:lstStyle/>
          <a:p>
            <a:r>
              <a:rPr lang="en-GB"/>
              <a:t>Thank you</a:t>
            </a:r>
          </a:p>
        </p:txBody>
      </p:sp>
      <p:pic>
        <p:nvPicPr>
          <p:cNvPr id="22" name="Picture 21">
            <a:extLst>
              <a:ext uri="{FF2B5EF4-FFF2-40B4-BE49-F238E27FC236}">
                <a16:creationId xmlns:a16="http://schemas.microsoft.com/office/drawing/2014/main" id="{0652D777-2D35-4D3B-98FA-8D1391144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9089" y="4370635"/>
            <a:ext cx="2088000" cy="836939"/>
          </a:xfrm>
          <a:prstGeom prst="rect">
            <a:avLst/>
          </a:prstGeom>
          <a:ln>
            <a:noFill/>
          </a:ln>
        </p:spPr>
      </p:pic>
      <p:sp>
        <p:nvSpPr>
          <p:cNvPr id="23" name="Rectangle 11">
            <a:extLst>
              <a:ext uri="{FF2B5EF4-FFF2-40B4-BE49-F238E27FC236}">
                <a16:creationId xmlns:a16="http://schemas.microsoft.com/office/drawing/2014/main" id="{3483F28E-88EA-4C2F-A63C-F49C7E9A4EE9}"/>
              </a:ext>
            </a:extLst>
          </p:cNvPr>
          <p:cNvSpPr>
            <a:spLocks noChangeArrowheads="1"/>
          </p:cNvSpPr>
          <p:nvPr/>
        </p:nvSpPr>
        <p:spPr bwMode="auto">
          <a:xfrm>
            <a:off x="7709134" y="4426362"/>
            <a:ext cx="2046495" cy="612000"/>
          </a:xfrm>
          <a:prstGeom prst="rect">
            <a:avLst/>
          </a:prstGeom>
          <a:noFill/>
          <a:ln w="9525" algn="ctr">
            <a:noFill/>
            <a:miter lim="800000"/>
            <a:headEnd/>
            <a:tailEnd/>
          </a:ln>
        </p:spPr>
        <p:txBody>
          <a:bodyPr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003056"/>
                </a:solidFill>
                <a:effectLst/>
                <a:uLnTx/>
                <a:uFillTx/>
                <a:latin typeface="Century Gothic"/>
                <a:ea typeface="+mn-ea"/>
                <a:cs typeface="Arial" charset="0"/>
              </a:rPr>
              <a:t>info@jwg-it.eu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003056"/>
                </a:solidFill>
                <a:effectLst/>
                <a:uLnTx/>
                <a:uFillTx/>
                <a:latin typeface="Century Gothic"/>
                <a:ea typeface="+mn-ea"/>
                <a:cs typeface="Arial" charset="0"/>
              </a:rPr>
              <a:t>www.jwg-it.eu </a:t>
            </a:r>
          </a:p>
        </p:txBody>
      </p:sp>
      <p:sp>
        <p:nvSpPr>
          <p:cNvPr id="24" name="Text Box 5">
            <a:extLst>
              <a:ext uri="{FF2B5EF4-FFF2-40B4-BE49-F238E27FC236}">
                <a16:creationId xmlns:a16="http://schemas.microsoft.com/office/drawing/2014/main" id="{17AACCB6-1875-4E4A-A622-D4E10017520E}"/>
              </a:ext>
            </a:extLst>
          </p:cNvPr>
          <p:cNvSpPr txBox="1">
            <a:spLocks noChangeArrowheads="1"/>
          </p:cNvSpPr>
          <p:nvPr/>
        </p:nvSpPr>
        <p:spPr bwMode="auto">
          <a:xfrm>
            <a:off x="2198926" y="4458529"/>
            <a:ext cx="2278118" cy="612000"/>
          </a:xfrm>
          <a:prstGeom prst="rect">
            <a:avLst/>
          </a:prstGeom>
          <a:noFill/>
          <a:ln w="9525">
            <a:noFill/>
            <a:miter lim="800000"/>
            <a:headEnd/>
            <a:tailEnd/>
          </a:ln>
        </p:spPr>
        <p:txBody>
          <a:bodyPr wrap="square"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tab pos="4127500" algn="l"/>
              </a:tabLst>
              <a:defRPr/>
            </a:pPr>
            <a:r>
              <a:rPr kumimoji="0" lang="en-GB" sz="1800" b="0" i="0" u="none" strike="noStrike" kern="1200" cap="none" spc="0" normalizeH="0" baseline="0" noProof="0">
                <a:ln>
                  <a:noFill/>
                </a:ln>
                <a:solidFill>
                  <a:srgbClr val="003056"/>
                </a:solidFill>
                <a:effectLst/>
                <a:uLnTx/>
                <a:uFillTx/>
                <a:latin typeface="Century Gothic"/>
                <a:ea typeface="+mn-ea"/>
                <a:cs typeface="Arial" charset="0"/>
              </a:rPr>
              <a:t>Call us:</a:t>
            </a:r>
          </a:p>
          <a:p>
            <a:pPr marL="0" marR="0" lvl="0" indent="0" algn="ctr" defTabSz="914400" rtl="0" eaLnBrk="1" fontAlgn="base" latinLnBrk="0" hangingPunct="1">
              <a:lnSpc>
                <a:spcPct val="100000"/>
              </a:lnSpc>
              <a:spcBef>
                <a:spcPct val="0"/>
              </a:spcBef>
              <a:spcAft>
                <a:spcPct val="0"/>
              </a:spcAft>
              <a:buClrTx/>
              <a:buSzTx/>
              <a:buFontTx/>
              <a:buNone/>
              <a:tabLst>
                <a:tab pos="4127500" algn="l"/>
              </a:tabLst>
              <a:defRPr/>
            </a:pPr>
            <a:r>
              <a:rPr kumimoji="0" lang="en-GB" sz="1800" b="0" i="0" u="none" strike="noStrike" kern="1200" cap="none" spc="0" normalizeH="0" baseline="0" noProof="0">
                <a:ln>
                  <a:noFill/>
                </a:ln>
                <a:solidFill>
                  <a:srgbClr val="003056"/>
                </a:solidFill>
                <a:effectLst/>
                <a:uLnTx/>
                <a:uFillTx/>
                <a:latin typeface="Century Gothic"/>
                <a:ea typeface="+mn-ea"/>
                <a:cs typeface="Arial" charset="0"/>
              </a:rPr>
              <a:t>+44 20 7870 8004</a:t>
            </a:r>
          </a:p>
        </p:txBody>
      </p:sp>
      <p:pic>
        <p:nvPicPr>
          <p:cNvPr id="30" name="Picture 2">
            <a:hlinkClick r:id="rId3"/>
            <a:extLst>
              <a:ext uri="{FF2B5EF4-FFF2-40B4-BE49-F238E27FC236}">
                <a16:creationId xmlns:a16="http://schemas.microsoft.com/office/drawing/2014/main" id="{9CABA5C1-2D40-4B90-8E4E-486CC44C1A00}"/>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35857" y1="38776" x2="81673" y2="42177"/>
                        <a14:foregroundMark x1="81673" y1="42177" x2="35060" y2="51020"/>
                        <a14:foregroundMark x1="51793" y1="51020" x2="64143" y2="56463"/>
                        <a14:foregroundMark x1="48606" y1="51020" x2="49402" y2="51020"/>
                        <a14:foregroundMark x1="49402" y1="51020" x2="50996" y2="56463"/>
                      </a14:backgroundRemoval>
                    </a14:imgEffect>
                  </a14:imgLayer>
                </a14:imgProps>
              </a:ext>
              <a:ext uri="{28A0092B-C50C-407E-A947-70E740481C1C}">
                <a14:useLocalDpi xmlns:a14="http://schemas.microsoft.com/office/drawing/2010/main" val="0"/>
              </a:ext>
            </a:extLst>
          </a:blip>
          <a:srcRect l="10170" t="22316" r="11838" b="21357"/>
          <a:stretch/>
        </p:blipFill>
        <p:spPr bwMode="auto">
          <a:xfrm>
            <a:off x="7062559" y="5262070"/>
            <a:ext cx="1191771" cy="503900"/>
          </a:xfrm>
          <a:prstGeom prst="rect">
            <a:avLst/>
          </a:prstGeom>
          <a:noFill/>
          <a:ln w="9525">
            <a:noFill/>
            <a:miter lim="800000"/>
            <a:headEnd/>
            <a:tailEnd/>
          </a:ln>
          <a:effectLst/>
        </p:spPr>
      </p:pic>
      <p:sp>
        <p:nvSpPr>
          <p:cNvPr id="31" name="Text Box 5">
            <a:extLst>
              <a:ext uri="{FF2B5EF4-FFF2-40B4-BE49-F238E27FC236}">
                <a16:creationId xmlns:a16="http://schemas.microsoft.com/office/drawing/2014/main" id="{4C5671C4-610B-4EA4-A056-B310E814E5FE}"/>
              </a:ext>
            </a:extLst>
          </p:cNvPr>
          <p:cNvSpPr txBox="1">
            <a:spLocks noChangeArrowheads="1"/>
          </p:cNvSpPr>
          <p:nvPr/>
        </p:nvSpPr>
        <p:spPr bwMode="auto">
          <a:xfrm>
            <a:off x="6947933" y="5739000"/>
            <a:ext cx="1421025" cy="307777"/>
          </a:xfrm>
          <a:prstGeom prst="rect">
            <a:avLst/>
          </a:prstGeom>
          <a:noFill/>
          <a:ln w="9525">
            <a:noFill/>
            <a:miter lim="800000"/>
            <a:headEnd/>
            <a:tailEnd/>
          </a:ln>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127500" algn="l"/>
              </a:tabLst>
              <a:defRPr/>
            </a:pPr>
            <a:r>
              <a:rPr kumimoji="0" lang="en-GB" sz="1400" b="0" i="0" u="none" strike="noStrike" kern="1200" cap="none" spc="0" normalizeH="0" baseline="0" noProof="0">
                <a:ln>
                  <a:noFill/>
                </a:ln>
                <a:solidFill>
                  <a:srgbClr val="003056"/>
                </a:solidFill>
                <a:effectLst/>
                <a:uLnTx/>
                <a:uFillTx/>
                <a:latin typeface="Century Gothic"/>
                <a:ea typeface="+mn-ea"/>
                <a:cs typeface="Arial" charset="0"/>
              </a:rPr>
              <a:t>/jwg-group-ltd</a:t>
            </a:r>
          </a:p>
        </p:txBody>
      </p:sp>
      <p:sp>
        <p:nvSpPr>
          <p:cNvPr id="32" name="Text Box 5">
            <a:extLst>
              <a:ext uri="{FF2B5EF4-FFF2-40B4-BE49-F238E27FC236}">
                <a16:creationId xmlns:a16="http://schemas.microsoft.com/office/drawing/2014/main" id="{5D745A3A-CEFA-4022-B54A-05F7331AEA70}"/>
              </a:ext>
            </a:extLst>
          </p:cNvPr>
          <p:cNvSpPr txBox="1">
            <a:spLocks noChangeArrowheads="1"/>
          </p:cNvSpPr>
          <p:nvPr/>
        </p:nvSpPr>
        <p:spPr bwMode="auto">
          <a:xfrm>
            <a:off x="4117142" y="5714849"/>
            <a:ext cx="1255852" cy="30777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127500" algn="l"/>
              </a:tabLst>
              <a:defRPr/>
            </a:pPr>
            <a:r>
              <a:rPr kumimoji="0" lang="en-GB" sz="1400" b="0" i="0" u="none" strike="noStrike" kern="1200" cap="none" spc="0" normalizeH="0" baseline="0" noProof="0">
                <a:ln>
                  <a:noFill/>
                </a:ln>
                <a:solidFill>
                  <a:srgbClr val="003056"/>
                </a:solidFill>
                <a:effectLst/>
                <a:uLnTx/>
                <a:uFillTx/>
                <a:latin typeface="Century Gothic"/>
                <a:ea typeface="+mn-ea"/>
                <a:cs typeface="Arial" charset="0"/>
              </a:rPr>
              <a:t>@jwg_group</a:t>
            </a:r>
          </a:p>
        </p:txBody>
      </p:sp>
      <p:pic>
        <p:nvPicPr>
          <p:cNvPr id="33" name="Picture 6" descr="Image result for twitter follow">
            <a:extLst>
              <a:ext uri="{FF2B5EF4-FFF2-40B4-BE49-F238E27FC236}">
                <a16:creationId xmlns:a16="http://schemas.microsoft.com/office/drawing/2014/main" id="{20FA0334-7E7F-4401-A824-D297D619D882}"/>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9961" b="89844" l="3223" r="97852">
                        <a14:foregroundMark x1="3223" y1="28320" x2="91406" y2="31152"/>
                        <a14:foregroundMark x1="97852" y1="29785" x2="95020" y2="54883"/>
                      </a14:backgroundRemoval>
                    </a14:imgEffect>
                  </a14:imgLayer>
                </a14:imgProps>
              </a:ext>
              <a:ext uri="{28A0092B-C50C-407E-A947-70E740481C1C}">
                <a14:useLocalDpi xmlns:a14="http://schemas.microsoft.com/office/drawing/2010/main" val="0"/>
              </a:ext>
            </a:extLst>
          </a:blip>
          <a:srcRect t="21872" b="36952"/>
          <a:stretch/>
        </p:blipFill>
        <p:spPr bwMode="auto">
          <a:xfrm>
            <a:off x="4142296" y="5316722"/>
            <a:ext cx="1169758" cy="48165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02320179-D081-4B6C-A3CC-41558EA9DCDF}"/>
              </a:ext>
            </a:extLst>
          </p:cNvPr>
          <p:cNvGrpSpPr/>
          <p:nvPr/>
        </p:nvGrpSpPr>
        <p:grpSpPr>
          <a:xfrm>
            <a:off x="838912" y="1309229"/>
            <a:ext cx="10508352" cy="2892882"/>
            <a:chOff x="2089061" y="1446142"/>
            <a:chExt cx="7902207" cy="2469383"/>
          </a:xfrm>
        </p:grpSpPr>
        <p:grpSp>
          <p:nvGrpSpPr>
            <p:cNvPr id="4" name="Group 3">
              <a:extLst>
                <a:ext uri="{FF2B5EF4-FFF2-40B4-BE49-F238E27FC236}">
                  <a16:creationId xmlns:a16="http://schemas.microsoft.com/office/drawing/2014/main" id="{774B7CE5-E40F-4ED3-84B8-CB8A74328E5C}"/>
                </a:ext>
              </a:extLst>
            </p:cNvPr>
            <p:cNvGrpSpPr/>
            <p:nvPr/>
          </p:nvGrpSpPr>
          <p:grpSpPr>
            <a:xfrm>
              <a:off x="2121404" y="1446142"/>
              <a:ext cx="2376200" cy="2433913"/>
              <a:chOff x="2333326" y="1405736"/>
              <a:chExt cx="2376200" cy="2433913"/>
            </a:xfrm>
          </p:grpSpPr>
          <p:sp>
            <p:nvSpPr>
              <p:cNvPr id="5" name="Rectangle: Top Corners Rounded 4">
                <a:extLst>
                  <a:ext uri="{FF2B5EF4-FFF2-40B4-BE49-F238E27FC236}">
                    <a16:creationId xmlns:a16="http://schemas.microsoft.com/office/drawing/2014/main" id="{74A52F26-3DFA-42E5-9970-5E13EB5377E6}"/>
                  </a:ext>
                </a:extLst>
              </p:cNvPr>
              <p:cNvSpPr/>
              <p:nvPr/>
            </p:nvSpPr>
            <p:spPr>
              <a:xfrm>
                <a:off x="2333326" y="1405736"/>
                <a:ext cx="2376200" cy="1773783"/>
              </a:xfrm>
              <a:prstGeom prst="round2SameRect">
                <a:avLst>
                  <a:gd name="adj1" fmla="val 8000"/>
                  <a:gd name="adj2" fmla="val 8986"/>
                </a:avLst>
              </a:prstGeom>
              <a:solidFill>
                <a:sysClr val="window" lastClr="FFFFFF">
                  <a:alpha val="90000"/>
                  <a:hueOff val="0"/>
                  <a:satOff val="0"/>
                  <a:lumOff val="0"/>
                  <a:alphaOff val="0"/>
                </a:sysClr>
              </a:solidFill>
              <a:ln w="12700" cap="flat" cmpd="sng" algn="ctr">
                <a:solidFill>
                  <a:srgbClr val="003056"/>
                </a:solidFill>
                <a:prstDash val="solid"/>
                <a:miter lim="800000"/>
              </a:ln>
              <a:effectLst/>
            </p:spPr>
          </p:sp>
          <p:sp>
            <p:nvSpPr>
              <p:cNvPr id="6" name="Rectangle 5">
                <a:extLst>
                  <a:ext uri="{FF2B5EF4-FFF2-40B4-BE49-F238E27FC236}">
                    <a16:creationId xmlns:a16="http://schemas.microsoft.com/office/drawing/2014/main" id="{5FE9B1DC-8675-4DC6-850A-E9996EC0F325}"/>
                  </a:ext>
                </a:extLst>
              </p:cNvPr>
              <p:cNvSpPr/>
              <p:nvPr/>
            </p:nvSpPr>
            <p:spPr>
              <a:xfrm>
                <a:off x="2333326" y="3045205"/>
                <a:ext cx="2376200" cy="717014"/>
              </a:xfrm>
              <a:prstGeom prst="rect">
                <a:avLst/>
              </a:prstGeom>
              <a:solidFill>
                <a:srgbClr val="003056"/>
              </a:solidFill>
              <a:ln w="12700" cap="flat" cmpd="sng" algn="ctr">
                <a:solidFill>
                  <a:srgbClr val="00305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panose="020F0302020204030204"/>
                  <a:ea typeface="+mn-ea"/>
                  <a:cs typeface="+mn-cs"/>
                </a:endParaRPr>
              </a:p>
            </p:txBody>
          </p:sp>
          <p:sp>
            <p:nvSpPr>
              <p:cNvPr id="7" name="Rectangle: Rounded Corners 6">
                <a:extLst>
                  <a:ext uri="{FF2B5EF4-FFF2-40B4-BE49-F238E27FC236}">
                    <a16:creationId xmlns:a16="http://schemas.microsoft.com/office/drawing/2014/main" id="{7CBFA1C4-7517-44C4-B0AB-8D3D4DAFB348}"/>
                  </a:ext>
                </a:extLst>
              </p:cNvPr>
              <p:cNvSpPr/>
              <p:nvPr/>
            </p:nvSpPr>
            <p:spPr>
              <a:xfrm>
                <a:off x="2333326" y="3076923"/>
                <a:ext cx="2376200" cy="762726"/>
              </a:xfrm>
              <a:prstGeom prst="roundRect">
                <a:avLst>
                  <a:gd name="adj" fmla="val 17767"/>
                </a:avLst>
              </a:prstGeom>
              <a:solidFill>
                <a:srgbClr val="003056"/>
              </a:solidFill>
              <a:ln w="12700" cap="flat" cmpd="sng" algn="ctr">
                <a:solidFill>
                  <a:srgbClr val="00305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entury Gothic" panose="020F0302020204030204"/>
                    <a:ea typeface="+mn-ea"/>
                    <a:cs typeface="+mn-cs"/>
                  </a:rPr>
                  <a:t>Intelligence</a:t>
                </a:r>
              </a:p>
            </p:txBody>
          </p:sp>
        </p:grpSp>
        <p:grpSp>
          <p:nvGrpSpPr>
            <p:cNvPr id="8" name="Group 7">
              <a:extLst>
                <a:ext uri="{FF2B5EF4-FFF2-40B4-BE49-F238E27FC236}">
                  <a16:creationId xmlns:a16="http://schemas.microsoft.com/office/drawing/2014/main" id="{BEB8A1B8-4987-4A24-95D7-34BAA083A33E}"/>
                </a:ext>
              </a:extLst>
            </p:cNvPr>
            <p:cNvGrpSpPr/>
            <p:nvPr/>
          </p:nvGrpSpPr>
          <p:grpSpPr>
            <a:xfrm>
              <a:off x="4868236" y="1458787"/>
              <a:ext cx="2376200" cy="2433913"/>
              <a:chOff x="2333326" y="1405736"/>
              <a:chExt cx="2376200" cy="2433913"/>
            </a:xfrm>
          </p:grpSpPr>
          <p:sp>
            <p:nvSpPr>
              <p:cNvPr id="9" name="Rectangle: Top Corners Rounded 8">
                <a:extLst>
                  <a:ext uri="{FF2B5EF4-FFF2-40B4-BE49-F238E27FC236}">
                    <a16:creationId xmlns:a16="http://schemas.microsoft.com/office/drawing/2014/main" id="{B7889231-B588-4994-9A3D-16701E3993F9}"/>
                  </a:ext>
                </a:extLst>
              </p:cNvPr>
              <p:cNvSpPr/>
              <p:nvPr/>
            </p:nvSpPr>
            <p:spPr>
              <a:xfrm>
                <a:off x="2333326" y="1405736"/>
                <a:ext cx="2376200" cy="1773783"/>
              </a:xfrm>
              <a:prstGeom prst="round2SameRect">
                <a:avLst>
                  <a:gd name="adj1" fmla="val 8000"/>
                  <a:gd name="adj2" fmla="val 8986"/>
                </a:avLst>
              </a:prstGeom>
              <a:solidFill>
                <a:sysClr val="window" lastClr="FFFFFF">
                  <a:alpha val="90000"/>
                  <a:hueOff val="0"/>
                  <a:satOff val="0"/>
                  <a:lumOff val="0"/>
                  <a:alphaOff val="0"/>
                </a:sysClr>
              </a:solidFill>
              <a:ln w="12700" cap="flat" cmpd="sng" algn="ctr">
                <a:solidFill>
                  <a:srgbClr val="003056"/>
                </a:solidFill>
                <a:prstDash val="solid"/>
                <a:miter lim="800000"/>
              </a:ln>
              <a:effectLst/>
            </p:spPr>
          </p:sp>
          <p:sp>
            <p:nvSpPr>
              <p:cNvPr id="10" name="Rectangle 9">
                <a:extLst>
                  <a:ext uri="{FF2B5EF4-FFF2-40B4-BE49-F238E27FC236}">
                    <a16:creationId xmlns:a16="http://schemas.microsoft.com/office/drawing/2014/main" id="{5BE80E2B-22D4-4C87-A773-C59ACDA0BB15}"/>
                  </a:ext>
                </a:extLst>
              </p:cNvPr>
              <p:cNvSpPr/>
              <p:nvPr/>
            </p:nvSpPr>
            <p:spPr>
              <a:xfrm>
                <a:off x="2333326" y="3045205"/>
                <a:ext cx="2376200" cy="717014"/>
              </a:xfrm>
              <a:prstGeom prst="rect">
                <a:avLst/>
              </a:prstGeom>
              <a:solidFill>
                <a:srgbClr val="003056"/>
              </a:solidFill>
              <a:ln w="12700" cap="flat" cmpd="sng" algn="ctr">
                <a:solidFill>
                  <a:srgbClr val="00305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panose="020F0302020204030204"/>
                  <a:ea typeface="+mn-ea"/>
                  <a:cs typeface="+mn-cs"/>
                </a:endParaRPr>
              </a:p>
            </p:txBody>
          </p:sp>
          <p:sp>
            <p:nvSpPr>
              <p:cNvPr id="11" name="Rectangle: Rounded Corners 10">
                <a:extLst>
                  <a:ext uri="{FF2B5EF4-FFF2-40B4-BE49-F238E27FC236}">
                    <a16:creationId xmlns:a16="http://schemas.microsoft.com/office/drawing/2014/main" id="{20620ADA-5BEA-4176-A966-448D47882B87}"/>
                  </a:ext>
                </a:extLst>
              </p:cNvPr>
              <p:cNvSpPr/>
              <p:nvPr/>
            </p:nvSpPr>
            <p:spPr>
              <a:xfrm>
                <a:off x="2333326" y="3076923"/>
                <a:ext cx="2376200" cy="762726"/>
              </a:xfrm>
              <a:prstGeom prst="roundRect">
                <a:avLst>
                  <a:gd name="adj" fmla="val 17767"/>
                </a:avLst>
              </a:prstGeom>
              <a:solidFill>
                <a:srgbClr val="003056"/>
              </a:solidFill>
              <a:ln w="12700" cap="flat" cmpd="sng" algn="ctr">
                <a:solidFill>
                  <a:srgbClr val="00305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entury Gothic" panose="020F0302020204030204"/>
                    <a:ea typeface="+mn-ea"/>
                    <a:cs typeface="+mn-cs"/>
                  </a:rPr>
                  <a:t>Collaboration</a:t>
                </a:r>
              </a:p>
            </p:txBody>
          </p:sp>
        </p:grpSp>
        <p:grpSp>
          <p:nvGrpSpPr>
            <p:cNvPr id="12" name="Group 11">
              <a:extLst>
                <a:ext uri="{FF2B5EF4-FFF2-40B4-BE49-F238E27FC236}">
                  <a16:creationId xmlns:a16="http://schemas.microsoft.com/office/drawing/2014/main" id="{84BE3862-28B6-40A2-95BD-E7E6EA33E851}"/>
                </a:ext>
              </a:extLst>
            </p:cNvPr>
            <p:cNvGrpSpPr/>
            <p:nvPr/>
          </p:nvGrpSpPr>
          <p:grpSpPr>
            <a:xfrm>
              <a:off x="7615068" y="1481612"/>
              <a:ext cx="2376200" cy="2433913"/>
              <a:chOff x="2333326" y="1405736"/>
              <a:chExt cx="2376200" cy="2433913"/>
            </a:xfrm>
          </p:grpSpPr>
          <p:sp>
            <p:nvSpPr>
              <p:cNvPr id="13" name="Rectangle: Top Corners Rounded 12">
                <a:extLst>
                  <a:ext uri="{FF2B5EF4-FFF2-40B4-BE49-F238E27FC236}">
                    <a16:creationId xmlns:a16="http://schemas.microsoft.com/office/drawing/2014/main" id="{26D606C8-A237-495D-BF06-E1EE7CFB8259}"/>
                  </a:ext>
                </a:extLst>
              </p:cNvPr>
              <p:cNvSpPr/>
              <p:nvPr/>
            </p:nvSpPr>
            <p:spPr>
              <a:xfrm>
                <a:off x="2333326" y="1405736"/>
                <a:ext cx="2376200" cy="1773783"/>
              </a:xfrm>
              <a:prstGeom prst="round2SameRect">
                <a:avLst>
                  <a:gd name="adj1" fmla="val 8000"/>
                  <a:gd name="adj2" fmla="val 8986"/>
                </a:avLst>
              </a:prstGeom>
              <a:solidFill>
                <a:sysClr val="window" lastClr="FFFFFF">
                  <a:alpha val="90000"/>
                  <a:hueOff val="0"/>
                  <a:satOff val="0"/>
                  <a:lumOff val="0"/>
                  <a:alphaOff val="0"/>
                </a:sysClr>
              </a:solidFill>
              <a:ln w="12700" cap="flat" cmpd="sng" algn="ctr">
                <a:solidFill>
                  <a:srgbClr val="003056"/>
                </a:solidFill>
                <a:prstDash val="solid"/>
                <a:miter lim="800000"/>
              </a:ln>
              <a:effectLst/>
            </p:spPr>
          </p:sp>
          <p:sp>
            <p:nvSpPr>
              <p:cNvPr id="14" name="Rectangle 13">
                <a:extLst>
                  <a:ext uri="{FF2B5EF4-FFF2-40B4-BE49-F238E27FC236}">
                    <a16:creationId xmlns:a16="http://schemas.microsoft.com/office/drawing/2014/main" id="{575082D2-7E4B-4BD4-8F47-37249F69FD96}"/>
                  </a:ext>
                </a:extLst>
              </p:cNvPr>
              <p:cNvSpPr/>
              <p:nvPr/>
            </p:nvSpPr>
            <p:spPr>
              <a:xfrm>
                <a:off x="2333326" y="3045205"/>
                <a:ext cx="2376200" cy="717014"/>
              </a:xfrm>
              <a:prstGeom prst="rect">
                <a:avLst/>
              </a:prstGeom>
              <a:solidFill>
                <a:srgbClr val="003056"/>
              </a:solidFill>
              <a:ln w="12700" cap="flat" cmpd="sng" algn="ctr">
                <a:solidFill>
                  <a:srgbClr val="00305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panose="020F0302020204030204"/>
                  <a:ea typeface="+mn-ea"/>
                  <a:cs typeface="+mn-cs"/>
                </a:endParaRPr>
              </a:p>
            </p:txBody>
          </p:sp>
          <p:sp>
            <p:nvSpPr>
              <p:cNvPr id="15" name="Rectangle: Rounded Corners 14">
                <a:extLst>
                  <a:ext uri="{FF2B5EF4-FFF2-40B4-BE49-F238E27FC236}">
                    <a16:creationId xmlns:a16="http://schemas.microsoft.com/office/drawing/2014/main" id="{927DB0FD-3838-493A-9261-C3D693994E3A}"/>
                  </a:ext>
                </a:extLst>
              </p:cNvPr>
              <p:cNvSpPr/>
              <p:nvPr/>
            </p:nvSpPr>
            <p:spPr>
              <a:xfrm>
                <a:off x="2333326" y="3076923"/>
                <a:ext cx="2376200" cy="762726"/>
              </a:xfrm>
              <a:prstGeom prst="roundRect">
                <a:avLst>
                  <a:gd name="adj" fmla="val 17767"/>
                </a:avLst>
              </a:prstGeom>
              <a:solidFill>
                <a:srgbClr val="003056"/>
              </a:solidFill>
              <a:ln w="12700" cap="flat" cmpd="sng" algn="ctr">
                <a:solidFill>
                  <a:srgbClr val="00305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entury Gothic" panose="020F0302020204030204"/>
                    <a:ea typeface="+mn-ea"/>
                    <a:cs typeface="+mn-cs"/>
                  </a:rPr>
                  <a:t>Actionable insight</a:t>
                </a:r>
              </a:p>
            </p:txBody>
          </p:sp>
        </p:grpSp>
        <p:pic>
          <p:nvPicPr>
            <p:cNvPr id="20" name="Picture 19">
              <a:extLst>
                <a:ext uri="{FF2B5EF4-FFF2-40B4-BE49-F238E27FC236}">
                  <a16:creationId xmlns:a16="http://schemas.microsoft.com/office/drawing/2014/main" id="{5D057986-DAD1-4853-9ACE-482EE38C23A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4251" y="1872984"/>
              <a:ext cx="2290506" cy="1044000"/>
            </a:xfrm>
            <a:prstGeom prst="rect">
              <a:avLst/>
            </a:prstGeom>
          </p:spPr>
        </p:pic>
        <p:sp>
          <p:nvSpPr>
            <p:cNvPr id="21" name="Text Box 5">
              <a:extLst>
                <a:ext uri="{FF2B5EF4-FFF2-40B4-BE49-F238E27FC236}">
                  <a16:creationId xmlns:a16="http://schemas.microsoft.com/office/drawing/2014/main" id="{049183D8-972C-497E-BC9F-171F4C571027}"/>
                </a:ext>
              </a:extLst>
            </p:cNvPr>
            <p:cNvSpPr txBox="1">
              <a:spLocks noChangeArrowheads="1"/>
            </p:cNvSpPr>
            <p:nvPr/>
          </p:nvSpPr>
          <p:spPr bwMode="auto">
            <a:xfrm>
              <a:off x="2089061" y="1446142"/>
              <a:ext cx="2365696" cy="276999"/>
            </a:xfrm>
            <a:prstGeom prst="rect">
              <a:avLst/>
            </a:prstGeom>
            <a:noFill/>
            <a:ln w="9525">
              <a:noFill/>
              <a:miter lim="800000"/>
              <a:headEnd/>
              <a:tailEnd/>
            </a:ln>
          </p:spPr>
          <p:txBody>
            <a:bodyPr wrap="square"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127500" algn="l"/>
                </a:tabLst>
                <a:defRPr/>
              </a:pPr>
              <a:r>
                <a:rPr kumimoji="0" lang="en-GB" sz="1200" b="1" i="0" u="none" strike="noStrike" kern="1200" cap="none" spc="0" normalizeH="0" baseline="0" noProof="0">
                  <a:ln>
                    <a:noFill/>
                  </a:ln>
                  <a:solidFill>
                    <a:srgbClr val="053657"/>
                  </a:solidFill>
                  <a:effectLst/>
                  <a:uLnTx/>
                  <a:uFillTx/>
                  <a:latin typeface="Century Gothic"/>
                  <a:ea typeface="+mn-ea"/>
                  <a:cs typeface="Arial" charset="0"/>
                </a:rPr>
                <a:t>www.regtechfs.com</a:t>
              </a:r>
            </a:p>
          </p:txBody>
        </p:sp>
        <p:pic>
          <p:nvPicPr>
            <p:cNvPr id="25" name="Picture 24">
              <a:extLst>
                <a:ext uri="{FF2B5EF4-FFF2-40B4-BE49-F238E27FC236}">
                  <a16:creationId xmlns:a16="http://schemas.microsoft.com/office/drawing/2014/main" id="{A82A03B3-996B-4AA7-8A39-41D79024418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91103" y="1834628"/>
              <a:ext cx="2139130" cy="933438"/>
            </a:xfrm>
            <a:prstGeom prst="rect">
              <a:avLst/>
            </a:prstGeom>
          </p:spPr>
        </p:pic>
        <p:sp>
          <p:nvSpPr>
            <p:cNvPr id="27" name="Rectangle 26">
              <a:extLst>
                <a:ext uri="{FF2B5EF4-FFF2-40B4-BE49-F238E27FC236}">
                  <a16:creationId xmlns:a16="http://schemas.microsoft.com/office/drawing/2014/main" id="{09B5F65B-FC6C-4B57-AFD7-1956DAF9CA09}"/>
                </a:ext>
              </a:extLst>
            </p:cNvPr>
            <p:cNvSpPr/>
            <p:nvPr/>
          </p:nvSpPr>
          <p:spPr>
            <a:xfrm>
              <a:off x="4833194" y="1456379"/>
              <a:ext cx="2411242"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53657"/>
                  </a:solidFill>
                  <a:effectLst/>
                  <a:uLnTx/>
                  <a:uFillTx/>
                  <a:latin typeface="Century Gothic" panose="020F0302020204030204"/>
                  <a:ea typeface="+mn-ea"/>
                  <a:cs typeface="Arial" charset="0"/>
                </a:rPr>
                <a:t>www.jwg-it.eu/collaboration</a:t>
              </a:r>
            </a:p>
          </p:txBody>
        </p:sp>
        <p:sp>
          <p:nvSpPr>
            <p:cNvPr id="28" name="Rectangle 27">
              <a:extLst>
                <a:ext uri="{FF2B5EF4-FFF2-40B4-BE49-F238E27FC236}">
                  <a16:creationId xmlns:a16="http://schemas.microsoft.com/office/drawing/2014/main" id="{389AEE6D-30E6-4C88-A7AF-D2EB4BD9E6CD}"/>
                </a:ext>
              </a:extLst>
            </p:cNvPr>
            <p:cNvSpPr/>
            <p:nvPr/>
          </p:nvSpPr>
          <p:spPr>
            <a:xfrm>
              <a:off x="7615068" y="1496943"/>
              <a:ext cx="2376200" cy="27699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127500" algn="l"/>
                </a:tabLst>
                <a:defRPr/>
              </a:pPr>
              <a:r>
                <a:rPr kumimoji="0" lang="en-GB" sz="1200" b="1" i="0" u="none" strike="noStrike" kern="1200" cap="none" spc="0" normalizeH="0" baseline="0" noProof="0">
                  <a:ln>
                    <a:noFill/>
                  </a:ln>
                  <a:solidFill>
                    <a:srgbClr val="053657"/>
                  </a:solidFill>
                  <a:effectLst/>
                  <a:uLnTx/>
                  <a:uFillTx/>
                  <a:latin typeface="Century Gothic" panose="020F0302020204030204"/>
                  <a:ea typeface="+mn-ea"/>
                  <a:cs typeface="Arial" charset="0"/>
                </a:rPr>
                <a:t>www.RegDelta.com</a:t>
              </a:r>
            </a:p>
          </p:txBody>
        </p:sp>
        <p:pic>
          <p:nvPicPr>
            <p:cNvPr id="36" name="Picture 35" descr="A picture containing clipart&#10;&#10;Description generated with high confidence">
              <a:extLst>
                <a:ext uri="{FF2B5EF4-FFF2-40B4-BE49-F238E27FC236}">
                  <a16:creationId xmlns:a16="http://schemas.microsoft.com/office/drawing/2014/main" id="{125750B9-05C8-42E0-A68A-859E079B270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52844" y="1859402"/>
              <a:ext cx="2206984" cy="1021656"/>
            </a:xfrm>
            <a:prstGeom prst="rect">
              <a:avLst/>
            </a:prstGeom>
          </p:spPr>
        </p:pic>
      </p:grpSp>
    </p:spTree>
    <p:extLst>
      <p:ext uri="{BB962C8B-B14F-4D97-AF65-F5344CB8AC3E}">
        <p14:creationId xmlns:p14="http://schemas.microsoft.com/office/powerpoint/2010/main" val="1468313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60551-172E-48BE-A0A8-67D730C45C94}"/>
              </a:ext>
            </a:extLst>
          </p:cNvPr>
          <p:cNvSpPr>
            <a:spLocks noGrp="1"/>
          </p:cNvSpPr>
          <p:nvPr>
            <p:ph type="title"/>
          </p:nvPr>
        </p:nvSpPr>
        <p:spPr/>
        <p:txBody>
          <a:bodyPr/>
          <a:lstStyle/>
          <a:p>
            <a:r>
              <a:rPr lang="en-GB" dirty="0"/>
              <a:t>A good time to be discussing DRR</a:t>
            </a:r>
          </a:p>
        </p:txBody>
      </p:sp>
      <p:pic>
        <p:nvPicPr>
          <p:cNvPr id="9" name="Picture 8">
            <a:extLst>
              <a:ext uri="{FF2B5EF4-FFF2-40B4-BE49-F238E27FC236}">
                <a16:creationId xmlns:a16="http://schemas.microsoft.com/office/drawing/2014/main" id="{2BC69F31-C2B0-4D27-AFE0-8B61DDF844A0}"/>
              </a:ext>
            </a:extLst>
          </p:cNvPr>
          <p:cNvPicPr>
            <a:picLocks noChangeAspect="1"/>
          </p:cNvPicPr>
          <p:nvPr/>
        </p:nvPicPr>
        <p:blipFill>
          <a:blip r:embed="rId2"/>
          <a:stretch>
            <a:fillRect/>
          </a:stretch>
        </p:blipFill>
        <p:spPr>
          <a:xfrm>
            <a:off x="182880" y="2697366"/>
            <a:ext cx="3286125" cy="457200"/>
          </a:xfrm>
          <a:prstGeom prst="rect">
            <a:avLst/>
          </a:prstGeom>
        </p:spPr>
      </p:pic>
      <p:pic>
        <p:nvPicPr>
          <p:cNvPr id="11" name="Picture 10">
            <a:extLst>
              <a:ext uri="{FF2B5EF4-FFF2-40B4-BE49-F238E27FC236}">
                <a16:creationId xmlns:a16="http://schemas.microsoft.com/office/drawing/2014/main" id="{950B2904-6D7B-46A6-87ED-D996A78F30A5}"/>
              </a:ext>
            </a:extLst>
          </p:cNvPr>
          <p:cNvPicPr>
            <a:picLocks noChangeAspect="1"/>
          </p:cNvPicPr>
          <p:nvPr/>
        </p:nvPicPr>
        <p:blipFill>
          <a:blip r:embed="rId3"/>
          <a:stretch>
            <a:fillRect/>
          </a:stretch>
        </p:blipFill>
        <p:spPr>
          <a:xfrm>
            <a:off x="2945694" y="836882"/>
            <a:ext cx="8092420" cy="2225847"/>
          </a:xfrm>
          <a:prstGeom prst="rect">
            <a:avLst/>
          </a:prstGeom>
        </p:spPr>
      </p:pic>
      <p:pic>
        <p:nvPicPr>
          <p:cNvPr id="5" name="Picture 4">
            <a:extLst>
              <a:ext uri="{FF2B5EF4-FFF2-40B4-BE49-F238E27FC236}">
                <a16:creationId xmlns:a16="http://schemas.microsoft.com/office/drawing/2014/main" id="{D9CCDBB9-B799-45C9-BB8A-9094EB6CD6F7}"/>
              </a:ext>
            </a:extLst>
          </p:cNvPr>
          <p:cNvPicPr>
            <a:picLocks noChangeAspect="1"/>
          </p:cNvPicPr>
          <p:nvPr/>
        </p:nvPicPr>
        <p:blipFill>
          <a:blip r:embed="rId4"/>
          <a:stretch>
            <a:fillRect/>
          </a:stretch>
        </p:blipFill>
        <p:spPr>
          <a:xfrm>
            <a:off x="3713584" y="4443881"/>
            <a:ext cx="8295536" cy="2257119"/>
          </a:xfrm>
          <a:prstGeom prst="rect">
            <a:avLst/>
          </a:prstGeom>
        </p:spPr>
      </p:pic>
      <p:pic>
        <p:nvPicPr>
          <p:cNvPr id="7" name="Picture 6">
            <a:extLst>
              <a:ext uri="{FF2B5EF4-FFF2-40B4-BE49-F238E27FC236}">
                <a16:creationId xmlns:a16="http://schemas.microsoft.com/office/drawing/2014/main" id="{9D418EEB-6DD1-4292-BAF2-6D256EB132FE}"/>
              </a:ext>
            </a:extLst>
          </p:cNvPr>
          <p:cNvPicPr>
            <a:picLocks noChangeAspect="1"/>
          </p:cNvPicPr>
          <p:nvPr/>
        </p:nvPicPr>
        <p:blipFill>
          <a:blip r:embed="rId5"/>
          <a:stretch>
            <a:fillRect/>
          </a:stretch>
        </p:blipFill>
        <p:spPr>
          <a:xfrm>
            <a:off x="182880" y="3062729"/>
            <a:ext cx="6108890" cy="1556237"/>
          </a:xfrm>
          <a:prstGeom prst="rect">
            <a:avLst/>
          </a:prstGeom>
        </p:spPr>
      </p:pic>
    </p:spTree>
    <p:extLst>
      <p:ext uri="{BB962C8B-B14F-4D97-AF65-F5344CB8AC3E}">
        <p14:creationId xmlns:p14="http://schemas.microsoft.com/office/powerpoint/2010/main" val="1179193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35FA21-AC52-4CB0-92C3-53834FECE1BF}"/>
              </a:ext>
            </a:extLst>
          </p:cNvPr>
          <p:cNvSpPr>
            <a:spLocks noGrp="1"/>
          </p:cNvSpPr>
          <p:nvPr>
            <p:ph idx="14"/>
          </p:nvPr>
        </p:nvSpPr>
        <p:spPr/>
        <p:txBody>
          <a:bodyPr/>
          <a:lstStyle/>
          <a:p>
            <a:r>
              <a:rPr lang="en-GB"/>
              <a:t>RRDS Agenda 2020  </a:t>
            </a:r>
            <a:endParaRPr lang="en-US"/>
          </a:p>
        </p:txBody>
      </p:sp>
      <p:graphicFrame>
        <p:nvGraphicFramePr>
          <p:cNvPr id="6" name="Table 5">
            <a:extLst>
              <a:ext uri="{FF2B5EF4-FFF2-40B4-BE49-F238E27FC236}">
                <a16:creationId xmlns:a16="http://schemas.microsoft.com/office/drawing/2014/main" id="{E9C1D3BD-72A5-406C-82FC-A0B846C199DD}"/>
              </a:ext>
            </a:extLst>
          </p:cNvPr>
          <p:cNvGraphicFramePr>
            <a:graphicFrameLocks noGrp="1"/>
          </p:cNvGraphicFramePr>
          <p:nvPr>
            <p:extLst>
              <p:ext uri="{D42A27DB-BD31-4B8C-83A1-F6EECF244321}">
                <p14:modId xmlns:p14="http://schemas.microsoft.com/office/powerpoint/2010/main" val="301114977"/>
              </p:ext>
            </p:extLst>
          </p:nvPr>
        </p:nvGraphicFramePr>
        <p:xfrm>
          <a:off x="424873" y="969185"/>
          <a:ext cx="10716751" cy="5031150"/>
        </p:xfrm>
        <a:graphic>
          <a:graphicData uri="http://schemas.openxmlformats.org/drawingml/2006/table">
            <a:tbl>
              <a:tblPr firstRow="1" bandRow="1">
                <a:tableStyleId>{5C22544A-7EE6-4342-B048-85BDC9FD1C3A}</a:tableStyleId>
              </a:tblPr>
              <a:tblGrid>
                <a:gridCol w="910420">
                  <a:extLst>
                    <a:ext uri="{9D8B030D-6E8A-4147-A177-3AD203B41FA5}">
                      <a16:colId xmlns:a16="http://schemas.microsoft.com/office/drawing/2014/main" val="3368591824"/>
                    </a:ext>
                  </a:extLst>
                </a:gridCol>
                <a:gridCol w="1949541">
                  <a:extLst>
                    <a:ext uri="{9D8B030D-6E8A-4147-A177-3AD203B41FA5}">
                      <a16:colId xmlns:a16="http://schemas.microsoft.com/office/drawing/2014/main" val="3157048358"/>
                    </a:ext>
                  </a:extLst>
                </a:gridCol>
                <a:gridCol w="6496475">
                  <a:extLst>
                    <a:ext uri="{9D8B030D-6E8A-4147-A177-3AD203B41FA5}">
                      <a16:colId xmlns:a16="http://schemas.microsoft.com/office/drawing/2014/main" val="1616474460"/>
                    </a:ext>
                  </a:extLst>
                </a:gridCol>
                <a:gridCol w="1360315">
                  <a:extLst>
                    <a:ext uri="{9D8B030D-6E8A-4147-A177-3AD203B41FA5}">
                      <a16:colId xmlns:a16="http://schemas.microsoft.com/office/drawing/2014/main" val="3939892357"/>
                    </a:ext>
                  </a:extLst>
                </a:gridCol>
              </a:tblGrid>
              <a:tr h="273200">
                <a:tc>
                  <a:txBody>
                    <a:bodyPr/>
                    <a:lstStyle/>
                    <a:p>
                      <a:pPr algn="ctr"/>
                      <a:r>
                        <a:rPr lang="en-GB" sz="1200">
                          <a:latin typeface="Century Gothic"/>
                        </a:rPr>
                        <a:t>Month </a:t>
                      </a:r>
                      <a:endParaRPr lang="en-US" sz="1200">
                        <a:latin typeface="Century Gothic" panose="020B0502020202020204" pitchFamily="34" charset="0"/>
                      </a:endParaRPr>
                    </a:p>
                  </a:txBody>
                  <a:tcPr>
                    <a:solidFill>
                      <a:srgbClr val="053657"/>
                    </a:solidFill>
                  </a:tcPr>
                </a:tc>
                <a:tc>
                  <a:txBody>
                    <a:bodyPr/>
                    <a:lstStyle/>
                    <a:p>
                      <a:pPr algn="ctr"/>
                      <a:r>
                        <a:rPr lang="en-GB" sz="1200">
                          <a:latin typeface="Century Gothic"/>
                        </a:rPr>
                        <a:t>Meeting Topic</a:t>
                      </a:r>
                      <a:endParaRPr lang="en-US" sz="1200">
                        <a:latin typeface="Century Gothic"/>
                      </a:endParaRPr>
                    </a:p>
                  </a:txBody>
                  <a:tcPr>
                    <a:solidFill>
                      <a:srgbClr val="053657"/>
                    </a:solidFill>
                  </a:tcPr>
                </a:tc>
                <a:tc>
                  <a:txBody>
                    <a:bodyPr/>
                    <a:lstStyle/>
                    <a:p>
                      <a:pPr algn="ctr"/>
                      <a:r>
                        <a:rPr lang="en-GB" sz="1200">
                          <a:latin typeface="Century Gothic"/>
                        </a:rPr>
                        <a:t>Agenda</a:t>
                      </a:r>
                      <a:endParaRPr lang="en-US" sz="1200">
                        <a:latin typeface="Century Gothic"/>
                      </a:endParaRPr>
                    </a:p>
                  </a:txBody>
                  <a:tcPr>
                    <a:solidFill>
                      <a:srgbClr val="053657"/>
                    </a:solidFill>
                  </a:tcPr>
                </a:tc>
                <a:tc>
                  <a:txBody>
                    <a:bodyPr/>
                    <a:lstStyle/>
                    <a:p>
                      <a:pPr algn="ctr"/>
                      <a:r>
                        <a:rPr lang="en-US" sz="1200">
                          <a:latin typeface="Century Gothic"/>
                        </a:rPr>
                        <a:t>Host</a:t>
                      </a:r>
                    </a:p>
                  </a:txBody>
                  <a:tcPr>
                    <a:solidFill>
                      <a:srgbClr val="053657"/>
                    </a:solidFill>
                  </a:tcPr>
                </a:tc>
                <a:extLst>
                  <a:ext uri="{0D108BD9-81ED-4DB2-BD59-A6C34878D82A}">
                    <a16:rowId xmlns:a16="http://schemas.microsoft.com/office/drawing/2014/main" val="988976999"/>
                  </a:ext>
                </a:extLst>
              </a:tr>
              <a:tr h="570476">
                <a:tc>
                  <a:txBody>
                    <a:bodyPr/>
                    <a:lstStyle/>
                    <a:p>
                      <a:pPr>
                        <a:buNone/>
                      </a:pPr>
                      <a:r>
                        <a:rPr lang="en-US" sz="1200">
                          <a:latin typeface="Century Gothic"/>
                        </a:rPr>
                        <a:t>9 Jan</a:t>
                      </a:r>
                    </a:p>
                  </a:txBody>
                  <a:tcPr>
                    <a:solidFill>
                      <a:srgbClr val="CDD0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latin typeface="Century Gothic" panose="020B0502020202020204" pitchFamily="34" charset="0"/>
                        </a:rPr>
                        <a:t>RRDS 20: EMIR Refit – DRR + </a:t>
                      </a:r>
                      <a:r>
                        <a:rPr lang="en-GB" sz="1200" b="1">
                          <a:latin typeface="Century Gothic" panose="020B0502020202020204" pitchFamily="34" charset="0"/>
                        </a:rPr>
                        <a:t>European Data </a:t>
                      </a:r>
                      <a:r>
                        <a:rPr lang="en-GB" sz="1200" b="1" err="1">
                          <a:latin typeface="Century Gothic" panose="020B0502020202020204" pitchFamily="34" charset="0"/>
                        </a:rPr>
                        <a:t>strateg</a:t>
                      </a:r>
                      <a:endParaRPr lang="en-GB" sz="1200" b="1">
                        <a:latin typeface="Century Gothic" panose="020B0502020202020204" pitchFamily="34" charset="0"/>
                      </a:endParaRP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latin typeface="+mn-lt"/>
                        </a:rPr>
                        <a:t>Key updates to EU/UK regulatory data collection strategies​</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latin typeface="+mn-lt"/>
                        </a:rPr>
                        <a:t>A plan for the RegTech Council EMIR Refit interpretation project​</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latin typeface="+mn-lt"/>
                        </a:rPr>
                        <a:t>Next steps for the RTC and RRDS in 2020​</a:t>
                      </a:r>
                      <a:endParaRPr lang="en-US" sz="1200">
                        <a:latin typeface="Century Gothic"/>
                      </a:endParaRP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a:latin typeface="Century Gothic"/>
                        </a:rPr>
                        <a:t>Goldman Sachs</a:t>
                      </a:r>
                    </a:p>
                  </a:txBody>
                  <a:tcPr>
                    <a:solidFill>
                      <a:srgbClr val="CDD0D6"/>
                    </a:solidFill>
                  </a:tcPr>
                </a:tc>
                <a:extLst>
                  <a:ext uri="{0D108BD9-81ED-4DB2-BD59-A6C34878D82A}">
                    <a16:rowId xmlns:a16="http://schemas.microsoft.com/office/drawing/2014/main" val="1224377089"/>
                  </a:ext>
                </a:extLst>
              </a:tr>
              <a:tr h="702645">
                <a:tc>
                  <a:txBody>
                    <a:bodyPr/>
                    <a:lstStyle/>
                    <a:p>
                      <a:pPr>
                        <a:buNone/>
                      </a:pPr>
                      <a:r>
                        <a:rPr lang="en-US" sz="1200">
                          <a:latin typeface="Century Gothic"/>
                        </a:rPr>
                        <a:t>7 Feb</a:t>
                      </a:r>
                    </a:p>
                  </a:txBody>
                  <a:tcPr>
                    <a:solidFill>
                      <a:srgbClr val="CDD0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dk1"/>
                          </a:solidFill>
                          <a:effectLst/>
                          <a:latin typeface="Century Gothic" panose="020B0502020202020204" pitchFamily="34" charset="0"/>
                          <a:ea typeface="+mn-ea"/>
                          <a:cs typeface="+mn-cs"/>
                        </a:rPr>
                        <a:t>Changing the </a:t>
                      </a:r>
                      <a:r>
                        <a:rPr lang="en-GB" sz="1200" b="1" kern="1200">
                          <a:solidFill>
                            <a:schemeClr val="dk1"/>
                          </a:solidFill>
                          <a:effectLst/>
                          <a:latin typeface="Century Gothic" panose="020B0502020202020204" pitchFamily="34" charset="0"/>
                          <a:ea typeface="+mn-ea"/>
                          <a:cs typeface="+mn-cs"/>
                        </a:rPr>
                        <a:t>reporting framework</a:t>
                      </a:r>
                      <a:r>
                        <a:rPr lang="en-GB" sz="1200" kern="1200">
                          <a:solidFill>
                            <a:schemeClr val="dk1"/>
                          </a:solidFill>
                          <a:effectLst/>
                          <a:latin typeface="Century Gothic" panose="020B0502020202020204" pitchFamily="34" charset="0"/>
                          <a:ea typeface="+mn-ea"/>
                          <a:cs typeface="+mn-cs"/>
                        </a:rPr>
                        <a:t> with RegTech</a:t>
                      </a:r>
                      <a:endParaRPr lang="en-GB" sz="1200" b="0">
                        <a:latin typeface="Century Gothic" panose="020B0502020202020204" pitchFamily="34" charset="0"/>
                      </a:endParaRP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latin typeface="+mn-lt"/>
                        </a:rPr>
                        <a:t>Deploying new reporting tech assets</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latin typeface="+mn-lt"/>
                        </a:rPr>
                        <a:t>Moving to newly-agreed standards</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latin typeface="+mn-lt"/>
                        </a:rPr>
                        <a:t>Scaling approaches from lab to shop floor</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latin typeface="+mn-lt"/>
                        </a:rPr>
                        <a:t>The promise of collaboration, standards and common reference data</a:t>
                      </a:r>
                      <a:endParaRPr lang="en-US" sz="1200">
                        <a:latin typeface="Century Gothic"/>
                      </a:endParaRP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a:latin typeface="Century Gothic"/>
                        </a:rPr>
                        <a:t>Tower </a:t>
                      </a:r>
                      <a:r>
                        <a:rPr lang="en-US" sz="1200" err="1">
                          <a:latin typeface="Century Gothic"/>
                        </a:rPr>
                        <a:t>Gourman</a:t>
                      </a:r>
                      <a:endParaRPr lang="en-US" sz="1200">
                        <a:latin typeface="Century Gothic"/>
                      </a:endParaRPr>
                    </a:p>
                  </a:txBody>
                  <a:tcPr>
                    <a:solidFill>
                      <a:srgbClr val="CDD0D6"/>
                    </a:solidFill>
                  </a:tcPr>
                </a:tc>
                <a:extLst>
                  <a:ext uri="{0D108BD9-81ED-4DB2-BD59-A6C34878D82A}">
                    <a16:rowId xmlns:a16="http://schemas.microsoft.com/office/drawing/2014/main" val="1906794478"/>
                  </a:ext>
                </a:extLst>
              </a:tr>
              <a:tr h="566850">
                <a:tc>
                  <a:txBody>
                    <a:bodyPr/>
                    <a:lstStyle/>
                    <a:p>
                      <a:pPr>
                        <a:buNone/>
                      </a:pPr>
                      <a:r>
                        <a:rPr lang="en-US" sz="1200">
                          <a:latin typeface="Century Gothic"/>
                        </a:rPr>
                        <a:t>19 Mar</a:t>
                      </a:r>
                    </a:p>
                  </a:txBody>
                  <a:tcPr>
                    <a:solidFill>
                      <a:srgbClr val="CDD0D6"/>
                    </a:solidFill>
                  </a:tcPr>
                </a:tc>
                <a:tc>
                  <a:txBody>
                    <a:bodyPr/>
                    <a:lstStyle/>
                    <a:p>
                      <a:pPr>
                        <a:buNone/>
                      </a:pPr>
                      <a:r>
                        <a:rPr lang="en-GB" sz="1200">
                          <a:latin typeface="Century Gothic"/>
                        </a:rPr>
                        <a:t>RRDS 21: </a:t>
                      </a:r>
                      <a:r>
                        <a:rPr lang="en-GB" sz="1200" b="1">
                          <a:latin typeface="Century Gothic"/>
                        </a:rPr>
                        <a:t>EU and UK </a:t>
                      </a:r>
                      <a:r>
                        <a:rPr lang="en-GB" sz="1200">
                          <a:latin typeface="Century Gothic"/>
                        </a:rPr>
                        <a:t>regulatory</a:t>
                      </a:r>
                      <a:r>
                        <a:rPr lang="en-GB" sz="1200" b="1">
                          <a:latin typeface="Century Gothic"/>
                        </a:rPr>
                        <a:t> data plumbing plans</a:t>
                      </a: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latin typeface="+mn-lt"/>
                        </a:rPr>
                        <a:t>Key updates to EU/UK regulatory data collection strategies</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latin typeface="+mn-lt"/>
                        </a:rPr>
                        <a:t>Group discussion of ‘end to end’ vision </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latin typeface="+mn-lt"/>
                        </a:rPr>
                        <a:t>Key issues, priorities and milestones</a:t>
                      </a: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a:latin typeface="Century Gothic"/>
                        </a:rPr>
                        <a:t>Online</a:t>
                      </a:r>
                    </a:p>
                  </a:txBody>
                  <a:tcPr>
                    <a:solidFill>
                      <a:srgbClr val="CDD0D6"/>
                    </a:solidFill>
                  </a:tcPr>
                </a:tc>
                <a:extLst>
                  <a:ext uri="{0D108BD9-81ED-4DB2-BD59-A6C34878D82A}">
                    <a16:rowId xmlns:a16="http://schemas.microsoft.com/office/drawing/2014/main" val="1371079198"/>
                  </a:ext>
                </a:extLst>
              </a:tr>
              <a:tr h="548942">
                <a:tc>
                  <a:txBody>
                    <a:bodyPr/>
                    <a:lstStyle/>
                    <a:p>
                      <a:pPr>
                        <a:buNone/>
                      </a:pPr>
                      <a:r>
                        <a:rPr lang="en-US" sz="1200">
                          <a:latin typeface="Century Gothic"/>
                        </a:rPr>
                        <a:t>30 April</a:t>
                      </a:r>
                    </a:p>
                  </a:txBody>
                  <a:tcPr>
                    <a:solidFill>
                      <a:srgbClr val="CDD0D6"/>
                    </a:solidFill>
                  </a:tcPr>
                </a:tc>
                <a:tc>
                  <a:txBody>
                    <a:bodyPr/>
                    <a:lstStyle/>
                    <a:p>
                      <a:pPr>
                        <a:buNone/>
                      </a:pPr>
                      <a:r>
                        <a:rPr lang="en-GB" sz="1200">
                          <a:latin typeface="Century Gothic"/>
                        </a:rPr>
                        <a:t>RRDS 22: </a:t>
                      </a:r>
                      <a:r>
                        <a:rPr lang="en-US" sz="1200" b="0" i="0" u="none" strike="noStrike" noProof="0"/>
                        <a:t>Jumpstarting the OTC reg </a:t>
                      </a:r>
                      <a:r>
                        <a:rPr lang="en-US" sz="1200" b="1" i="0" u="none" strike="noStrike" noProof="0"/>
                        <a:t>reporting 2.0 roadmap </a:t>
                      </a:r>
                      <a:endParaRPr lang="en-GB" sz="1200" b="1">
                        <a:latin typeface="Century Gothic"/>
                      </a:endParaRP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latin typeface="Century Gothic"/>
                        </a:rPr>
                        <a:t>Recap on priority issues and action items </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kern="1200">
                          <a:solidFill>
                            <a:schemeClr val="dk1"/>
                          </a:solidFill>
                          <a:latin typeface="+mn-lt"/>
                          <a:ea typeface="+mn-ea"/>
                          <a:cs typeface="+mn-cs"/>
                        </a:rPr>
                        <a:t>Transparency 2.0 target state articulation</a:t>
                      </a:r>
                    </a:p>
                    <a:p>
                      <a:pPr marL="285750" marR="0" lvl="0" indent="-285750" algn="l" defTabSz="914400">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latin typeface="Century Gothic"/>
                        </a:rPr>
                        <a:t>Potential approaches and priorities</a:t>
                      </a: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a:latin typeface="Century Gothic"/>
                        </a:rPr>
                        <a:t>Online</a:t>
                      </a:r>
                    </a:p>
                  </a:txBody>
                  <a:tcPr>
                    <a:solidFill>
                      <a:srgbClr val="CDD0D6"/>
                    </a:solidFill>
                  </a:tcPr>
                </a:tc>
                <a:extLst>
                  <a:ext uri="{0D108BD9-81ED-4DB2-BD59-A6C34878D82A}">
                    <a16:rowId xmlns:a16="http://schemas.microsoft.com/office/drawing/2014/main" val="4101404150"/>
                  </a:ext>
                </a:extLst>
              </a:tr>
              <a:tr h="569559">
                <a:tc>
                  <a:txBody>
                    <a:bodyPr/>
                    <a:lstStyle/>
                    <a:p>
                      <a:pPr>
                        <a:buNone/>
                      </a:pPr>
                      <a:r>
                        <a:rPr lang="en-US" sz="1200">
                          <a:latin typeface="Century Gothic"/>
                        </a:rPr>
                        <a:t>2 June </a:t>
                      </a:r>
                    </a:p>
                  </a:txBody>
                  <a:tcPr>
                    <a:solidFill>
                      <a:srgbClr val="CDD0D6"/>
                    </a:solidFill>
                  </a:tcPr>
                </a:tc>
                <a:tc>
                  <a:txBody>
                    <a:bodyPr/>
                    <a:lstStyle/>
                    <a:p>
                      <a:pPr>
                        <a:buNone/>
                      </a:pPr>
                      <a:r>
                        <a:rPr lang="en-GB" sz="1200">
                          <a:latin typeface="Century Gothic"/>
                        </a:rPr>
                        <a:t>RRDS 23: UK OTC reg reporting </a:t>
                      </a:r>
                      <a:r>
                        <a:rPr lang="en-GB" sz="1200" b="1">
                          <a:latin typeface="Century Gothic"/>
                        </a:rPr>
                        <a:t>project plan</a:t>
                      </a: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a:latin typeface="+mn-lt"/>
                        </a:rPr>
                        <a:t>Key milestones </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a:latin typeface="+mn-lt"/>
                        </a:rPr>
                        <a:t>Resource requirements</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a:latin typeface="+mn-lt"/>
                        </a:rPr>
                        <a:t>Launch plans</a:t>
                      </a: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a:latin typeface="Century Gothic"/>
                        </a:rPr>
                        <a:t>Online</a:t>
                      </a:r>
                    </a:p>
                  </a:txBody>
                  <a:tcPr>
                    <a:solidFill>
                      <a:srgbClr val="CDD0D6"/>
                    </a:solidFill>
                  </a:tcPr>
                </a:tc>
                <a:extLst>
                  <a:ext uri="{0D108BD9-81ED-4DB2-BD59-A6C34878D82A}">
                    <a16:rowId xmlns:a16="http://schemas.microsoft.com/office/drawing/2014/main" val="1616221730"/>
                  </a:ext>
                </a:extLst>
              </a:tr>
              <a:tr h="593470">
                <a:tc>
                  <a:txBody>
                    <a:bodyPr/>
                    <a:lstStyle/>
                    <a:p>
                      <a:pPr>
                        <a:buNone/>
                      </a:pPr>
                      <a:r>
                        <a:rPr lang="en-US" sz="1200">
                          <a:latin typeface="Century Gothic"/>
                        </a:rPr>
                        <a:t>16 July</a:t>
                      </a:r>
                    </a:p>
                  </a:txBody>
                  <a:tcPr>
                    <a:solidFill>
                      <a:srgbClr val="CDD0D6"/>
                    </a:solidFill>
                  </a:tcPr>
                </a:tc>
                <a:tc>
                  <a:txBody>
                    <a:bodyPr/>
                    <a:lstStyle/>
                    <a:p>
                      <a:pPr>
                        <a:buNone/>
                      </a:pPr>
                      <a:r>
                        <a:rPr lang="en-GB" sz="1200">
                          <a:latin typeface="Century Gothic"/>
                        </a:rPr>
                        <a:t>RRDS 24: UK OTC reg </a:t>
                      </a:r>
                      <a:r>
                        <a:rPr lang="en-GB" sz="1200" b="1">
                          <a:latin typeface="Century Gothic"/>
                        </a:rPr>
                        <a:t>reporting project launch</a:t>
                      </a: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dirty="0">
                          <a:latin typeface="+mn-lt"/>
                        </a:rPr>
                        <a:t>Terms of reference</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dirty="0">
                          <a:latin typeface="+mn-lt"/>
                        </a:rPr>
                        <a:t>Key stakeholders</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dirty="0">
                          <a:latin typeface="+mn-lt"/>
                        </a:rPr>
                        <a:t>Communications</a:t>
                      </a: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a:latin typeface="Century Gothic"/>
                        </a:rPr>
                        <a:t>Online</a:t>
                      </a:r>
                    </a:p>
                  </a:txBody>
                  <a:tcPr>
                    <a:solidFill>
                      <a:srgbClr val="CDD0D6"/>
                    </a:solidFill>
                  </a:tcPr>
                </a:tc>
                <a:extLst>
                  <a:ext uri="{0D108BD9-81ED-4DB2-BD59-A6C34878D82A}">
                    <a16:rowId xmlns:a16="http://schemas.microsoft.com/office/drawing/2014/main" val="1377930148"/>
                  </a:ext>
                </a:extLst>
              </a:tr>
              <a:tr h="733470">
                <a:tc>
                  <a:txBody>
                    <a:bodyPr/>
                    <a:lstStyle/>
                    <a:p>
                      <a:pPr>
                        <a:buNone/>
                      </a:pPr>
                      <a:r>
                        <a:rPr lang="en-US" sz="1200" dirty="0">
                          <a:latin typeface="Century Gothic"/>
                        </a:rPr>
                        <a:t>October</a:t>
                      </a:r>
                    </a:p>
                  </a:txBody>
                  <a:tcPr>
                    <a:solidFill>
                      <a:srgbClr val="CDD0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Century Gothic"/>
                        </a:rPr>
                        <a:t>RRDS 25: MiFID III transparency and the data agenda</a:t>
                      </a: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t>New investment report with 109 data fields for </a:t>
                      </a:r>
                      <a:r>
                        <a:rPr lang="en-GB" sz="1200">
                          <a:hlinkClick r:id="rId2"/>
                        </a:rPr>
                        <a:t>3</a:t>
                      </a:r>
                      <a:r>
                        <a:rPr lang="en-GB" sz="1200" baseline="30000">
                          <a:hlinkClick r:id="rId2"/>
                        </a:rPr>
                        <a:t>rd</a:t>
                      </a:r>
                      <a:r>
                        <a:rPr lang="en-GB" sz="1200">
                          <a:hlinkClick r:id="rId2"/>
                        </a:rPr>
                        <a:t> country firms</a:t>
                      </a:r>
                      <a:endParaRPr lang="en-US" sz="1200">
                        <a:latin typeface="+mn-lt"/>
                      </a:endParaRP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a:latin typeface="+mn-lt"/>
                        </a:rPr>
                        <a:t>MiFID III consultation </a:t>
                      </a: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dirty="0">
                          <a:latin typeface="Century Gothic"/>
                        </a:rPr>
                        <a:t>TBC</a:t>
                      </a:r>
                    </a:p>
                  </a:txBody>
                  <a:tcPr>
                    <a:solidFill>
                      <a:srgbClr val="CDD0D6"/>
                    </a:solidFill>
                  </a:tcPr>
                </a:tc>
                <a:extLst>
                  <a:ext uri="{0D108BD9-81ED-4DB2-BD59-A6C34878D82A}">
                    <a16:rowId xmlns:a16="http://schemas.microsoft.com/office/drawing/2014/main" val="1026221291"/>
                  </a:ext>
                </a:extLst>
              </a:tr>
            </a:tbl>
          </a:graphicData>
        </a:graphic>
      </p:graphicFrame>
      <p:sp>
        <p:nvSpPr>
          <p:cNvPr id="9" name="Rectangle 217">
            <a:extLst>
              <a:ext uri="{FF2B5EF4-FFF2-40B4-BE49-F238E27FC236}">
                <a16:creationId xmlns:a16="http://schemas.microsoft.com/office/drawing/2014/main" id="{871BAD14-26F3-429F-A3BF-90B22D21D768}"/>
              </a:ext>
            </a:extLst>
          </p:cNvPr>
          <p:cNvSpPr>
            <a:spLocks noChangeArrowheads="1"/>
          </p:cNvSpPr>
          <p:nvPr/>
        </p:nvSpPr>
        <p:spPr bwMode="auto">
          <a:xfrm>
            <a:off x="99396" y="6057416"/>
            <a:ext cx="11993207" cy="431800"/>
          </a:xfrm>
          <a:prstGeom prst="rect">
            <a:avLst/>
          </a:prstGeom>
          <a:solidFill>
            <a:srgbClr val="053657"/>
          </a:solidFill>
          <a:ln w="9525">
            <a:noFill/>
            <a:miter lim="800000"/>
            <a:headEnd/>
            <a:tailEnd/>
          </a:ln>
          <a:effectLst/>
        </p:spPr>
        <p:txBody>
          <a:bodyPr wrap="none" anchor="ctr"/>
          <a:lstStyle/>
          <a:p>
            <a:pPr lvl="0" algn="ctr" fontAlgn="base">
              <a:spcBef>
                <a:spcPct val="0"/>
              </a:spcBef>
              <a:spcAft>
                <a:spcPct val="0"/>
              </a:spcAft>
              <a:defRPr/>
            </a:pPr>
            <a:r>
              <a:rPr lang="en-GB" sz="2000" b="1" kern="0">
                <a:solidFill>
                  <a:srgbClr val="FFFFFF"/>
                </a:solidFill>
                <a:cs typeface="Arial" charset="0"/>
              </a:rPr>
              <a:t>Signed up project members to participate in RRDS project workgroups/ meetings</a:t>
            </a:r>
            <a:endParaRPr kumimoji="0" lang="en-GB" sz="2000" b="1" i="0" u="none" strike="noStrike" kern="0" cap="none" spc="0" normalizeH="0" baseline="0" noProof="0">
              <a:ln>
                <a:noFill/>
              </a:ln>
              <a:solidFill>
                <a:srgbClr val="FFFFFF"/>
              </a:solidFill>
              <a:effectLst/>
              <a:uLnTx/>
              <a:uFillTx/>
              <a:cs typeface="Arial" charset="0"/>
            </a:endParaRPr>
          </a:p>
        </p:txBody>
      </p:sp>
      <p:sp>
        <p:nvSpPr>
          <p:cNvPr id="2" name="Arrow: Right 1">
            <a:extLst>
              <a:ext uri="{FF2B5EF4-FFF2-40B4-BE49-F238E27FC236}">
                <a16:creationId xmlns:a16="http://schemas.microsoft.com/office/drawing/2014/main" id="{459762B9-F9B0-4DB7-A080-3F892F020024}"/>
              </a:ext>
            </a:extLst>
          </p:cNvPr>
          <p:cNvSpPr/>
          <p:nvPr/>
        </p:nvSpPr>
        <p:spPr>
          <a:xfrm>
            <a:off x="84494" y="4701311"/>
            <a:ext cx="325477" cy="4531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028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DB212F-DA36-4850-9DEA-449E19F27B88}"/>
              </a:ext>
            </a:extLst>
          </p:cNvPr>
          <p:cNvSpPr>
            <a:spLocks noGrp="1"/>
          </p:cNvSpPr>
          <p:nvPr>
            <p:ph idx="1"/>
          </p:nvPr>
        </p:nvSpPr>
        <p:spPr/>
        <p:txBody>
          <a:bodyPr/>
          <a:lstStyle/>
          <a:p>
            <a:r>
              <a:rPr lang="en-GB" dirty="0"/>
              <a:t>Progress update</a:t>
            </a:r>
          </a:p>
          <a:p>
            <a:r>
              <a:rPr lang="en-GB" dirty="0"/>
              <a:t>Plan &amp; potential barriers</a:t>
            </a:r>
          </a:p>
          <a:p>
            <a:r>
              <a:rPr lang="en-GB" dirty="0"/>
              <a:t>Governance </a:t>
            </a:r>
          </a:p>
          <a:p>
            <a:r>
              <a:rPr lang="en-GB" dirty="0"/>
              <a:t>Business case</a:t>
            </a:r>
          </a:p>
          <a:p>
            <a:r>
              <a:rPr lang="en-GB" dirty="0"/>
              <a:t>Next steps</a:t>
            </a:r>
          </a:p>
        </p:txBody>
      </p:sp>
      <p:sp>
        <p:nvSpPr>
          <p:cNvPr id="3" name="Title 2">
            <a:extLst>
              <a:ext uri="{FF2B5EF4-FFF2-40B4-BE49-F238E27FC236}">
                <a16:creationId xmlns:a16="http://schemas.microsoft.com/office/drawing/2014/main" id="{3B371462-0B3E-4AC4-A503-F7CA2FFEF384}"/>
              </a:ext>
            </a:extLst>
          </p:cNvPr>
          <p:cNvSpPr>
            <a:spLocks noGrp="1"/>
          </p:cNvSpPr>
          <p:nvPr>
            <p:ph type="title"/>
          </p:nvPr>
        </p:nvSpPr>
        <p:spPr/>
        <p:txBody>
          <a:bodyPr/>
          <a:lstStyle/>
          <a:p>
            <a:r>
              <a:rPr lang="en-GB" dirty="0"/>
              <a:t>Agenda</a:t>
            </a:r>
          </a:p>
        </p:txBody>
      </p:sp>
      <p:sp>
        <p:nvSpPr>
          <p:cNvPr id="4" name="Rectangle 3">
            <a:extLst>
              <a:ext uri="{FF2B5EF4-FFF2-40B4-BE49-F238E27FC236}">
                <a16:creationId xmlns:a16="http://schemas.microsoft.com/office/drawing/2014/main" id="{3CC218FA-1028-48F8-BD35-859DBE821090}"/>
              </a:ext>
            </a:extLst>
          </p:cNvPr>
          <p:cNvSpPr/>
          <p:nvPr/>
        </p:nvSpPr>
        <p:spPr>
          <a:xfrm>
            <a:off x="182880" y="923193"/>
            <a:ext cx="6928134" cy="417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171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B6E370-6DD1-4386-93B4-0321748BA7DD}"/>
              </a:ext>
            </a:extLst>
          </p:cNvPr>
          <p:cNvSpPr>
            <a:spLocks noGrp="1"/>
          </p:cNvSpPr>
          <p:nvPr>
            <p:ph idx="1"/>
          </p:nvPr>
        </p:nvSpPr>
        <p:spPr>
          <a:xfrm>
            <a:off x="182880" y="1653308"/>
            <a:ext cx="4555375" cy="4888807"/>
          </a:xfrm>
        </p:spPr>
        <p:txBody>
          <a:bodyPr/>
          <a:lstStyle/>
          <a:p>
            <a:pPr marL="342900" indent="-342900">
              <a:spcBef>
                <a:spcPts val="2400"/>
              </a:spcBef>
              <a:spcAft>
                <a:spcPts val="2400"/>
              </a:spcAft>
              <a:buFont typeface="+mj-lt"/>
              <a:buAutoNum type="arabicPeriod"/>
            </a:pPr>
            <a:r>
              <a:rPr lang="en-GB" b="1" dirty="0"/>
              <a:t>Potential barriers</a:t>
            </a:r>
          </a:p>
          <a:p>
            <a:pPr marL="342900" indent="-342900">
              <a:spcBef>
                <a:spcPts val="2400"/>
              </a:spcBef>
              <a:spcAft>
                <a:spcPts val="2400"/>
              </a:spcAft>
              <a:buFont typeface="+mj-lt"/>
              <a:buAutoNum type="arabicPeriod"/>
            </a:pPr>
            <a:r>
              <a:rPr lang="en-GB" b="1" dirty="0"/>
              <a:t>Biggest benefits</a:t>
            </a:r>
          </a:p>
          <a:p>
            <a:pPr marL="342900" indent="-342900">
              <a:spcBef>
                <a:spcPts val="2400"/>
              </a:spcBef>
              <a:spcAft>
                <a:spcPts val="2400"/>
              </a:spcAft>
              <a:buFont typeface="+mj-lt"/>
              <a:buAutoNum type="arabicPeriod"/>
            </a:pPr>
            <a:r>
              <a:rPr lang="en-GB" dirty="0"/>
              <a:t>Project </a:t>
            </a:r>
            <a:r>
              <a:rPr lang="en-GB" b="1" dirty="0"/>
              <a:t>timing</a:t>
            </a:r>
            <a:r>
              <a:rPr lang="en-GB" dirty="0"/>
              <a:t> </a:t>
            </a:r>
          </a:p>
          <a:p>
            <a:pPr marL="342900" indent="-342900">
              <a:spcBef>
                <a:spcPts val="2400"/>
              </a:spcBef>
              <a:spcAft>
                <a:spcPts val="2400"/>
              </a:spcAft>
              <a:buFont typeface="+mj-lt"/>
              <a:buAutoNum type="arabicPeriod"/>
            </a:pPr>
            <a:endParaRPr lang="en-GB" dirty="0"/>
          </a:p>
          <a:p>
            <a:pPr>
              <a:spcBef>
                <a:spcPts val="2400"/>
              </a:spcBef>
              <a:spcAft>
                <a:spcPts val="2400"/>
              </a:spcAft>
            </a:pPr>
            <a:endParaRPr lang="en-GB" dirty="0"/>
          </a:p>
        </p:txBody>
      </p:sp>
      <p:sp>
        <p:nvSpPr>
          <p:cNvPr id="3" name="Title 2">
            <a:extLst>
              <a:ext uri="{FF2B5EF4-FFF2-40B4-BE49-F238E27FC236}">
                <a16:creationId xmlns:a16="http://schemas.microsoft.com/office/drawing/2014/main" id="{55F3EE4B-57D5-405A-BA9C-2315EADEEC10}"/>
              </a:ext>
            </a:extLst>
          </p:cNvPr>
          <p:cNvSpPr>
            <a:spLocks noGrp="1"/>
          </p:cNvSpPr>
          <p:nvPr>
            <p:ph type="title"/>
          </p:nvPr>
        </p:nvSpPr>
        <p:spPr/>
        <p:txBody>
          <a:bodyPr/>
          <a:lstStyle/>
          <a:p>
            <a:r>
              <a:rPr lang="en-GB" dirty="0"/>
              <a:t>RRDS 24 survey questions</a:t>
            </a:r>
          </a:p>
        </p:txBody>
      </p:sp>
      <p:pic>
        <p:nvPicPr>
          <p:cNvPr id="6" name="Picture 5">
            <a:extLst>
              <a:ext uri="{FF2B5EF4-FFF2-40B4-BE49-F238E27FC236}">
                <a16:creationId xmlns:a16="http://schemas.microsoft.com/office/drawing/2014/main" id="{4085D177-8065-4B00-8F30-BCB66F3892D7}"/>
              </a:ext>
            </a:extLst>
          </p:cNvPr>
          <p:cNvPicPr>
            <a:picLocks noChangeAspect="1"/>
          </p:cNvPicPr>
          <p:nvPr/>
        </p:nvPicPr>
        <p:blipFill>
          <a:blip r:embed="rId2"/>
          <a:stretch>
            <a:fillRect/>
          </a:stretch>
        </p:blipFill>
        <p:spPr>
          <a:xfrm>
            <a:off x="5024761" y="2873633"/>
            <a:ext cx="5903329" cy="1390650"/>
          </a:xfrm>
          <a:prstGeom prst="rect">
            <a:avLst/>
          </a:prstGeom>
        </p:spPr>
      </p:pic>
      <p:sp>
        <p:nvSpPr>
          <p:cNvPr id="7" name="TextBox 6">
            <a:extLst>
              <a:ext uri="{FF2B5EF4-FFF2-40B4-BE49-F238E27FC236}">
                <a16:creationId xmlns:a16="http://schemas.microsoft.com/office/drawing/2014/main" id="{1BDBB352-78BE-46D6-97BC-4ACE24047747}"/>
              </a:ext>
            </a:extLst>
          </p:cNvPr>
          <p:cNvSpPr txBox="1"/>
          <p:nvPr/>
        </p:nvSpPr>
        <p:spPr>
          <a:xfrm>
            <a:off x="5159050" y="2007623"/>
            <a:ext cx="5888150" cy="369332"/>
          </a:xfrm>
          <a:prstGeom prst="rect">
            <a:avLst/>
          </a:prstGeom>
          <a:noFill/>
        </p:spPr>
        <p:txBody>
          <a:bodyPr wrap="none" rtlCol="0">
            <a:spAutoFit/>
          </a:bodyPr>
          <a:lstStyle/>
          <a:p>
            <a:r>
              <a:rPr lang="en-GB" dirty="0"/>
              <a:t>Go to </a:t>
            </a:r>
            <a:r>
              <a:rPr lang="en-GB" b="1" dirty="0"/>
              <a:t>www.menti.com </a:t>
            </a:r>
            <a:r>
              <a:rPr lang="en-GB" dirty="0"/>
              <a:t>and use the </a:t>
            </a:r>
            <a:r>
              <a:rPr lang="en-GB" dirty="0">
                <a:highlight>
                  <a:srgbClr val="FFFF00"/>
                </a:highlight>
              </a:rPr>
              <a:t>code  </a:t>
            </a:r>
            <a:r>
              <a:rPr lang="en-GB" b="1" dirty="0">
                <a:highlight>
                  <a:srgbClr val="FFFF00"/>
                </a:highlight>
              </a:rPr>
              <a:t>25 99 39 </a:t>
            </a:r>
          </a:p>
        </p:txBody>
      </p:sp>
      <p:sp>
        <p:nvSpPr>
          <p:cNvPr id="8" name="TextBox 7">
            <a:extLst>
              <a:ext uri="{FF2B5EF4-FFF2-40B4-BE49-F238E27FC236}">
                <a16:creationId xmlns:a16="http://schemas.microsoft.com/office/drawing/2014/main" id="{BC38C35A-8928-4D82-9E55-70156968403E}"/>
              </a:ext>
            </a:extLst>
          </p:cNvPr>
          <p:cNvSpPr txBox="1"/>
          <p:nvPr/>
        </p:nvSpPr>
        <p:spPr>
          <a:xfrm>
            <a:off x="5114577" y="5094599"/>
            <a:ext cx="1250663" cy="246221"/>
          </a:xfrm>
          <a:prstGeom prst="rect">
            <a:avLst/>
          </a:prstGeom>
          <a:noFill/>
        </p:spPr>
        <p:txBody>
          <a:bodyPr wrap="none" rtlCol="0">
            <a:spAutoFit/>
          </a:bodyPr>
          <a:lstStyle/>
          <a:p>
            <a:r>
              <a:rPr lang="en-GB" sz="1000" b="1">
                <a:solidFill>
                  <a:schemeClr val="tx1">
                    <a:lumMod val="65000"/>
                    <a:lumOff val="35000"/>
                  </a:schemeClr>
                </a:solidFill>
              </a:rPr>
              <a:t>Grab your phone</a:t>
            </a:r>
          </a:p>
        </p:txBody>
      </p:sp>
      <p:sp>
        <p:nvSpPr>
          <p:cNvPr id="10" name="TextBox 9">
            <a:extLst>
              <a:ext uri="{FF2B5EF4-FFF2-40B4-BE49-F238E27FC236}">
                <a16:creationId xmlns:a16="http://schemas.microsoft.com/office/drawing/2014/main" id="{F0CCC938-2452-4E3F-BD7E-E0CEA5409CB4}"/>
              </a:ext>
            </a:extLst>
          </p:cNvPr>
          <p:cNvSpPr txBox="1"/>
          <p:nvPr/>
        </p:nvSpPr>
        <p:spPr>
          <a:xfrm>
            <a:off x="7188451" y="5094598"/>
            <a:ext cx="1603324" cy="246221"/>
          </a:xfrm>
          <a:prstGeom prst="rect">
            <a:avLst/>
          </a:prstGeom>
          <a:noFill/>
        </p:spPr>
        <p:txBody>
          <a:bodyPr wrap="none" rtlCol="0">
            <a:spAutoFit/>
          </a:bodyPr>
          <a:lstStyle/>
          <a:p>
            <a:r>
              <a:rPr lang="en-GB" sz="1000" b="1">
                <a:solidFill>
                  <a:schemeClr val="tx1">
                    <a:lumMod val="65000"/>
                    <a:lumOff val="35000"/>
                  </a:schemeClr>
                </a:solidFill>
              </a:rPr>
              <a:t>Go to www.menti.com</a:t>
            </a:r>
          </a:p>
        </p:txBody>
      </p:sp>
      <p:sp>
        <p:nvSpPr>
          <p:cNvPr id="12" name="TextBox 11">
            <a:extLst>
              <a:ext uri="{FF2B5EF4-FFF2-40B4-BE49-F238E27FC236}">
                <a16:creationId xmlns:a16="http://schemas.microsoft.com/office/drawing/2014/main" id="{0E79A040-DB38-4386-BF51-7E4FBC00257A}"/>
              </a:ext>
            </a:extLst>
          </p:cNvPr>
          <p:cNvSpPr txBox="1"/>
          <p:nvPr/>
        </p:nvSpPr>
        <p:spPr>
          <a:xfrm>
            <a:off x="9013667" y="5094598"/>
            <a:ext cx="2156360" cy="246221"/>
          </a:xfrm>
          <a:prstGeom prst="rect">
            <a:avLst/>
          </a:prstGeom>
          <a:noFill/>
        </p:spPr>
        <p:txBody>
          <a:bodyPr wrap="none" rtlCol="0">
            <a:spAutoFit/>
          </a:bodyPr>
          <a:lstStyle/>
          <a:p>
            <a:r>
              <a:rPr lang="en-GB" sz="1000" b="1">
                <a:solidFill>
                  <a:schemeClr val="tx1">
                    <a:lumMod val="65000"/>
                    <a:lumOff val="35000"/>
                  </a:schemeClr>
                </a:solidFill>
              </a:rPr>
              <a:t>Enter the code above and vote!</a:t>
            </a:r>
          </a:p>
        </p:txBody>
      </p:sp>
      <p:sp>
        <p:nvSpPr>
          <p:cNvPr id="13" name="Flowchart: Connector 12">
            <a:extLst>
              <a:ext uri="{FF2B5EF4-FFF2-40B4-BE49-F238E27FC236}">
                <a16:creationId xmlns:a16="http://schemas.microsoft.com/office/drawing/2014/main" id="{8B5C5477-A9A0-4CBD-B5F3-8644E3A78631}"/>
              </a:ext>
            </a:extLst>
          </p:cNvPr>
          <p:cNvSpPr/>
          <p:nvPr/>
        </p:nvSpPr>
        <p:spPr>
          <a:xfrm>
            <a:off x="5548544" y="4793942"/>
            <a:ext cx="248574" cy="253916"/>
          </a:xfrm>
          <a:prstGeom prst="flowChartConnector">
            <a:avLst/>
          </a:prstGeom>
          <a:solidFill>
            <a:srgbClr val="2AA7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1</a:t>
            </a:r>
          </a:p>
        </p:txBody>
      </p:sp>
      <p:sp>
        <p:nvSpPr>
          <p:cNvPr id="15" name="Flowchart: Connector 14">
            <a:extLst>
              <a:ext uri="{FF2B5EF4-FFF2-40B4-BE49-F238E27FC236}">
                <a16:creationId xmlns:a16="http://schemas.microsoft.com/office/drawing/2014/main" id="{FEDC82E1-5C6A-4C3A-9E51-A3EF4AD94F40}"/>
              </a:ext>
            </a:extLst>
          </p:cNvPr>
          <p:cNvSpPr/>
          <p:nvPr/>
        </p:nvSpPr>
        <p:spPr>
          <a:xfrm>
            <a:off x="7972739" y="4793942"/>
            <a:ext cx="248574" cy="253916"/>
          </a:xfrm>
          <a:prstGeom prst="flowChartConnector">
            <a:avLst/>
          </a:prstGeom>
          <a:solidFill>
            <a:srgbClr val="2AA7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2</a:t>
            </a:r>
          </a:p>
        </p:txBody>
      </p:sp>
      <p:sp>
        <p:nvSpPr>
          <p:cNvPr id="17" name="Flowchart: Connector 16">
            <a:extLst>
              <a:ext uri="{FF2B5EF4-FFF2-40B4-BE49-F238E27FC236}">
                <a16:creationId xmlns:a16="http://schemas.microsoft.com/office/drawing/2014/main" id="{A1385836-EA0E-4F56-81D8-61723C88E813}"/>
              </a:ext>
            </a:extLst>
          </p:cNvPr>
          <p:cNvSpPr/>
          <p:nvPr/>
        </p:nvSpPr>
        <p:spPr>
          <a:xfrm>
            <a:off x="10091806" y="4793942"/>
            <a:ext cx="248574" cy="253916"/>
          </a:xfrm>
          <a:prstGeom prst="flowChartConnector">
            <a:avLst/>
          </a:prstGeom>
          <a:solidFill>
            <a:srgbClr val="2AA7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3</a:t>
            </a:r>
          </a:p>
        </p:txBody>
      </p:sp>
    </p:spTree>
    <p:extLst>
      <p:ext uri="{BB962C8B-B14F-4D97-AF65-F5344CB8AC3E}">
        <p14:creationId xmlns:p14="http://schemas.microsoft.com/office/powerpoint/2010/main" val="3795516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1AFC64-9744-4700-97C6-FF30344DAEE3}"/>
              </a:ext>
            </a:extLst>
          </p:cNvPr>
          <p:cNvSpPr>
            <a:spLocks noGrp="1"/>
          </p:cNvSpPr>
          <p:nvPr>
            <p:ph type="title"/>
          </p:nvPr>
        </p:nvSpPr>
        <p:spPr/>
        <p:txBody>
          <a:bodyPr>
            <a:normAutofit fontScale="90000"/>
          </a:bodyPr>
          <a:lstStyle/>
          <a:p>
            <a:r>
              <a:rPr lang="en-GB" dirty="0"/>
              <a:t>We are here to get more value from regulatory reporting</a:t>
            </a:r>
          </a:p>
        </p:txBody>
      </p:sp>
      <p:pic>
        <p:nvPicPr>
          <p:cNvPr id="6" name="Picture 5">
            <a:extLst>
              <a:ext uri="{FF2B5EF4-FFF2-40B4-BE49-F238E27FC236}">
                <a16:creationId xmlns:a16="http://schemas.microsoft.com/office/drawing/2014/main" id="{E9279ED3-1D25-4F0E-B205-43721A3506BC}"/>
              </a:ext>
            </a:extLst>
          </p:cNvPr>
          <p:cNvPicPr/>
          <p:nvPr/>
        </p:nvPicPr>
        <p:blipFill>
          <a:blip r:embed="rId2"/>
          <a:stretch>
            <a:fillRect/>
          </a:stretch>
        </p:blipFill>
        <p:spPr>
          <a:xfrm>
            <a:off x="307857" y="865149"/>
            <a:ext cx="7042854" cy="2952248"/>
          </a:xfrm>
          <a:prstGeom prst="rect">
            <a:avLst/>
          </a:prstGeom>
        </p:spPr>
      </p:pic>
      <p:pic>
        <p:nvPicPr>
          <p:cNvPr id="7" name="Picture 6">
            <a:extLst>
              <a:ext uri="{FF2B5EF4-FFF2-40B4-BE49-F238E27FC236}">
                <a16:creationId xmlns:a16="http://schemas.microsoft.com/office/drawing/2014/main" id="{96EACEB7-0F79-42A2-A4B1-3B74741BCAE7}"/>
              </a:ext>
            </a:extLst>
          </p:cNvPr>
          <p:cNvPicPr/>
          <p:nvPr/>
        </p:nvPicPr>
        <p:blipFill>
          <a:blip r:embed="rId3"/>
          <a:stretch>
            <a:fillRect/>
          </a:stretch>
        </p:blipFill>
        <p:spPr>
          <a:xfrm>
            <a:off x="4758432" y="3429000"/>
            <a:ext cx="6344298" cy="3128450"/>
          </a:xfrm>
          <a:prstGeom prst="rect">
            <a:avLst/>
          </a:prstGeom>
        </p:spPr>
      </p:pic>
    </p:spTree>
    <p:extLst>
      <p:ext uri="{BB962C8B-B14F-4D97-AF65-F5344CB8AC3E}">
        <p14:creationId xmlns:p14="http://schemas.microsoft.com/office/powerpoint/2010/main" val="2958363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FE8B9B-53C3-4F4C-BFC0-5C23D9120464}"/>
              </a:ext>
            </a:extLst>
          </p:cNvPr>
          <p:cNvSpPr/>
          <p:nvPr/>
        </p:nvSpPr>
        <p:spPr>
          <a:xfrm>
            <a:off x="461963" y="5506404"/>
            <a:ext cx="11064707" cy="93776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FF080D9A-0237-4BA5-BF86-635F15E8A0C5}"/>
              </a:ext>
            </a:extLst>
          </p:cNvPr>
          <p:cNvSpPr>
            <a:spLocks noGrp="1"/>
          </p:cNvSpPr>
          <p:nvPr>
            <p:ph type="title"/>
          </p:nvPr>
        </p:nvSpPr>
        <p:spPr/>
        <p:txBody>
          <a:bodyPr>
            <a:normAutofit/>
          </a:bodyPr>
          <a:lstStyle/>
          <a:p>
            <a:r>
              <a:rPr lang="en-GB" dirty="0"/>
              <a:t>Recap: EMIR Refit DRR project</a:t>
            </a:r>
          </a:p>
        </p:txBody>
      </p:sp>
      <p:sp>
        <p:nvSpPr>
          <p:cNvPr id="8" name="Content Placeholder 4">
            <a:extLst>
              <a:ext uri="{FF2B5EF4-FFF2-40B4-BE49-F238E27FC236}">
                <a16:creationId xmlns:a16="http://schemas.microsoft.com/office/drawing/2014/main" id="{52394E9F-ACEA-406C-B1F3-495EFA41BAC8}"/>
              </a:ext>
            </a:extLst>
          </p:cNvPr>
          <p:cNvSpPr txBox="1">
            <a:spLocks/>
          </p:cNvSpPr>
          <p:nvPr/>
        </p:nvSpPr>
        <p:spPr>
          <a:xfrm>
            <a:off x="237003" y="896392"/>
            <a:ext cx="11533220" cy="426919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800"/>
              </a:spcAft>
              <a:buClr>
                <a:srgbClr val="3682A2"/>
              </a:buClr>
              <a:buSzPct val="80000"/>
              <a:buFont typeface="Wingdings 3" panose="05040102010807070707" pitchFamily="18" charset="2"/>
              <a:buChar char=""/>
              <a:defRPr sz="1800" kern="1200">
                <a:solidFill>
                  <a:srgbClr val="053657"/>
                </a:solidFill>
                <a:latin typeface="+mn-lt"/>
                <a:ea typeface="+mn-ea"/>
                <a:cs typeface="+mn-cs"/>
              </a:defRPr>
            </a:lvl1pPr>
            <a:lvl2pPr marL="685800" indent="-228600" algn="l" defTabSz="914400" rtl="0" eaLnBrk="1" latinLnBrk="0" hangingPunct="1">
              <a:lnSpc>
                <a:spcPct val="100000"/>
              </a:lnSpc>
              <a:spcBef>
                <a:spcPts val="0"/>
              </a:spcBef>
              <a:spcAft>
                <a:spcPts val="800"/>
              </a:spcAft>
              <a:buClr>
                <a:srgbClr val="3682A2"/>
              </a:buClr>
              <a:buFont typeface="Century Gothic" panose="020B0502020202020204" pitchFamily="34" charset="0"/>
              <a:buChar char="─"/>
              <a:defRPr sz="1400" kern="1200">
                <a:solidFill>
                  <a:srgbClr val="053657"/>
                </a:solidFill>
                <a:latin typeface="+mn-lt"/>
                <a:ea typeface="+mn-ea"/>
                <a:cs typeface="+mn-cs"/>
              </a:defRPr>
            </a:lvl2pPr>
            <a:lvl3pPr marL="11430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200" kern="1200">
                <a:solidFill>
                  <a:srgbClr val="053657"/>
                </a:solidFill>
                <a:latin typeface="+mn-lt"/>
                <a:ea typeface="+mn-ea"/>
                <a:cs typeface="+mn-cs"/>
              </a:defRPr>
            </a:lvl3pPr>
            <a:lvl4pPr marL="16002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4pPr>
            <a:lvl5pPr marL="20574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latin typeface="+mj-lt"/>
                <a:ea typeface="Franklin Gothic Book" panose="020B0503020102020204" pitchFamily="34" charset="0"/>
                <a:cs typeface="Franklin Gothic Book" panose="020B0503020102020204" pitchFamily="34" charset="0"/>
              </a:rPr>
              <a:t>What</a:t>
            </a:r>
            <a:r>
              <a:rPr lang="en-US" sz="1600" dirty="0">
                <a:latin typeface="+mj-lt"/>
                <a:ea typeface="Franklin Gothic Book" panose="020B0503020102020204" pitchFamily="34" charset="0"/>
                <a:cs typeface="Franklin Gothic Book" panose="020B0503020102020204" pitchFamily="34" charset="0"/>
              </a:rPr>
              <a:t>: A collaborative project to use new technology to </a:t>
            </a:r>
            <a:r>
              <a:rPr lang="en-US" sz="1600" u="sng" dirty="0">
                <a:latin typeface="+mj-lt"/>
                <a:ea typeface="Franklin Gothic Book" panose="020B0503020102020204" pitchFamily="34" charset="0"/>
                <a:cs typeface="Franklin Gothic Book" panose="020B0503020102020204" pitchFamily="34" charset="0"/>
              </a:rPr>
              <a:t>take away OTC reg reporting headaches </a:t>
            </a:r>
            <a:r>
              <a:rPr lang="en-US" sz="1600" dirty="0">
                <a:latin typeface="+mj-lt"/>
                <a:ea typeface="Franklin Gothic Book" panose="020B0503020102020204" pitchFamily="34" charset="0"/>
                <a:cs typeface="Franklin Gothic Book" panose="020B0503020102020204" pitchFamily="34" charset="0"/>
              </a:rPr>
              <a:t>in time for 2021 EMIR refit </a:t>
            </a:r>
          </a:p>
          <a:p>
            <a:r>
              <a:rPr lang="en-US" sz="1600" b="1" dirty="0">
                <a:effectLst/>
                <a:latin typeface="+mj-lt"/>
                <a:ea typeface="Franklin Gothic Book" panose="020B0503020102020204" pitchFamily="34" charset="0"/>
                <a:cs typeface="Franklin Gothic Book" panose="020B0503020102020204" pitchFamily="34" charset="0"/>
              </a:rPr>
              <a:t>Why</a:t>
            </a:r>
            <a:r>
              <a:rPr lang="en-US" sz="1600" dirty="0">
                <a:effectLst/>
                <a:latin typeface="+mj-lt"/>
                <a:ea typeface="Franklin Gothic Book" panose="020B0503020102020204" pitchFamily="34" charset="0"/>
                <a:cs typeface="Franklin Gothic Book" panose="020B0503020102020204" pitchFamily="34" charset="0"/>
              </a:rPr>
              <a:t>: We have an opportunity to </a:t>
            </a:r>
            <a:r>
              <a:rPr lang="en-GB" sz="1600" dirty="0">
                <a:effectLst/>
                <a:latin typeface="+mj-lt"/>
                <a:ea typeface="Franklin Gothic Book" panose="020B0503020102020204" pitchFamily="34" charset="0"/>
                <a:cs typeface="Franklin Gothic Book" panose="020B0503020102020204" pitchFamily="34" charset="0"/>
              </a:rPr>
              <a:t>produce high-quality EMIR Refit data at a lower price point for the industry, based on </a:t>
            </a:r>
            <a:r>
              <a:rPr lang="en-GB" sz="1600" u="sng" dirty="0">
                <a:effectLst/>
                <a:latin typeface="+mj-lt"/>
                <a:ea typeface="Franklin Gothic Book" panose="020B0503020102020204" pitchFamily="34" charset="0"/>
                <a:cs typeface="Franklin Gothic Book" panose="020B0503020102020204" pitchFamily="34" charset="0"/>
              </a:rPr>
              <a:t>“digitising” best practices </a:t>
            </a:r>
            <a:endParaRPr lang="en-US" sz="1600" u="sng" dirty="0">
              <a:effectLst/>
              <a:latin typeface="+mj-lt"/>
              <a:ea typeface="Franklin Gothic Book" panose="020B0503020102020204" pitchFamily="34" charset="0"/>
              <a:cs typeface="Franklin Gothic Book" panose="020B0503020102020204" pitchFamily="34" charset="0"/>
            </a:endParaRPr>
          </a:p>
          <a:p>
            <a:r>
              <a:rPr lang="en-US" sz="1600" b="1" dirty="0">
                <a:latin typeface="+mj-lt"/>
                <a:ea typeface="Franklin Gothic Book" panose="020B0503020102020204" pitchFamily="34" charset="0"/>
                <a:cs typeface="Franklin Gothic Book" panose="020B0503020102020204" pitchFamily="34" charset="0"/>
              </a:rPr>
              <a:t>Why now</a:t>
            </a:r>
            <a:r>
              <a:rPr lang="en-US" sz="1600" dirty="0">
                <a:latin typeface="+mj-lt"/>
                <a:ea typeface="Franklin Gothic Book" panose="020B0503020102020204" pitchFamily="34" charset="0"/>
                <a:cs typeface="Franklin Gothic Book" panose="020B0503020102020204" pitchFamily="34" charset="0"/>
              </a:rPr>
              <a:t>: </a:t>
            </a:r>
            <a:r>
              <a:rPr lang="en-GB" sz="1600" u="sng" dirty="0">
                <a:latin typeface="+mj-lt"/>
                <a:ea typeface="Franklin Gothic Book" panose="020B0503020102020204" pitchFamily="34" charset="0"/>
                <a:cs typeface="Franklin Gothic Book" panose="020B0503020102020204" pitchFamily="34" charset="0"/>
              </a:rPr>
              <a:t>Return on investment for those at the table from the start will be high </a:t>
            </a:r>
            <a:r>
              <a:rPr lang="en-GB" sz="1600" dirty="0">
                <a:latin typeface="+mj-lt"/>
                <a:ea typeface="Franklin Gothic Book" panose="020B0503020102020204" pitchFamily="34" charset="0"/>
                <a:cs typeface="Franklin Gothic Book" panose="020B0503020102020204" pitchFamily="34" charset="0"/>
              </a:rPr>
              <a:t>as strategic dialogues can begin, objectives aligned, and offerings architected to new standards that will be required by in firms by Q1 2021</a:t>
            </a:r>
            <a:endParaRPr lang="en-US" sz="1600" dirty="0">
              <a:latin typeface="+mj-lt"/>
              <a:ea typeface="Franklin Gothic Book" panose="020B0503020102020204" pitchFamily="34" charset="0"/>
              <a:cs typeface="Franklin Gothic Book" panose="020B0503020102020204" pitchFamily="34" charset="0"/>
            </a:endParaRPr>
          </a:p>
          <a:p>
            <a:r>
              <a:rPr lang="en-US" sz="1600" b="1" dirty="0">
                <a:effectLst/>
                <a:latin typeface="+mj-lt"/>
                <a:ea typeface="Franklin Gothic Book" panose="020B0503020102020204" pitchFamily="34" charset="0"/>
                <a:cs typeface="Franklin Gothic Book" panose="020B0503020102020204" pitchFamily="34" charset="0"/>
              </a:rPr>
              <a:t>How</a:t>
            </a:r>
            <a:r>
              <a:rPr lang="en-US" sz="1600" dirty="0">
                <a:effectLst/>
                <a:latin typeface="+mj-lt"/>
                <a:ea typeface="Franklin Gothic Book" panose="020B0503020102020204" pitchFamily="34" charset="0"/>
                <a:cs typeface="Franklin Gothic Book" panose="020B0503020102020204" pitchFamily="34" charset="0"/>
              </a:rPr>
              <a:t>: An </a:t>
            </a:r>
            <a:r>
              <a:rPr lang="en-US" sz="1600" u="sng" dirty="0">
                <a:effectLst/>
                <a:latin typeface="+mj-lt"/>
                <a:ea typeface="Franklin Gothic Book" panose="020B0503020102020204" pitchFamily="34" charset="0"/>
                <a:cs typeface="Franklin Gothic Book" panose="020B0503020102020204" pitchFamily="34" charset="0"/>
              </a:rPr>
              <a:t>open and transparent project t</a:t>
            </a:r>
            <a:r>
              <a:rPr lang="en-US" sz="1600" dirty="0">
                <a:effectLst/>
                <a:latin typeface="+mj-lt"/>
                <a:ea typeface="Franklin Gothic Book" panose="020B0503020102020204" pitchFamily="34" charset="0"/>
                <a:cs typeface="Franklin Gothic Book" panose="020B0503020102020204" pitchFamily="34" charset="0"/>
              </a:rPr>
              <a:t>o deploy new digital regulatory reporting technologies to link ambiguous legal obligations to a business view of data requirements which are mapped to physical IT systems</a:t>
            </a:r>
          </a:p>
          <a:p>
            <a:r>
              <a:rPr lang="en-US" sz="1600" b="1" dirty="0">
                <a:effectLst/>
                <a:latin typeface="+mj-lt"/>
                <a:ea typeface="Franklin Gothic Book" panose="020B0503020102020204" pitchFamily="34" charset="0"/>
                <a:cs typeface="Franklin Gothic Book" panose="020B0503020102020204" pitchFamily="34" charset="0"/>
              </a:rPr>
              <a:t>Who</a:t>
            </a:r>
            <a:r>
              <a:rPr lang="en-US" sz="1600" dirty="0">
                <a:effectLst/>
                <a:latin typeface="+mj-lt"/>
                <a:ea typeface="Franklin Gothic Book" panose="020B0503020102020204" pitchFamily="34" charset="0"/>
                <a:cs typeface="Franklin Gothic Book" panose="020B0503020102020204" pitchFamily="34" charset="0"/>
              </a:rPr>
              <a:t>: This project will be </a:t>
            </a:r>
            <a:r>
              <a:rPr lang="en-US" sz="1600" u="sng" dirty="0">
                <a:effectLst/>
                <a:latin typeface="+mj-lt"/>
                <a:ea typeface="Franklin Gothic Book" panose="020B0503020102020204" pitchFamily="34" charset="0"/>
                <a:cs typeface="Franklin Gothic Book" panose="020B0503020102020204" pitchFamily="34" charset="0"/>
              </a:rPr>
              <a:t>governed by trade bodies</a:t>
            </a:r>
            <a:r>
              <a:rPr lang="en-US" sz="1600" dirty="0">
                <a:effectLst/>
                <a:latin typeface="+mj-lt"/>
                <a:ea typeface="Franklin Gothic Book" panose="020B0503020102020204" pitchFamily="34" charset="0"/>
                <a:cs typeface="Franklin Gothic Book" panose="020B0503020102020204" pitchFamily="34" charset="0"/>
              </a:rPr>
              <a:t>, </a:t>
            </a:r>
            <a:r>
              <a:rPr lang="en-US" sz="1600" u="sng" dirty="0">
                <a:effectLst/>
                <a:latin typeface="+mj-lt"/>
                <a:ea typeface="Franklin Gothic Book" panose="020B0503020102020204" pitchFamily="34" charset="0"/>
                <a:cs typeface="Franklin Gothic Book" panose="020B0503020102020204" pitchFamily="34" charset="0"/>
              </a:rPr>
              <a:t>observed by regulators</a:t>
            </a:r>
            <a:r>
              <a:rPr lang="en-US" sz="1600" dirty="0">
                <a:effectLst/>
                <a:latin typeface="+mj-lt"/>
                <a:ea typeface="Franklin Gothic Book" panose="020B0503020102020204" pitchFamily="34" charset="0"/>
                <a:cs typeface="Franklin Gothic Book" panose="020B0503020102020204" pitchFamily="34" charset="0"/>
              </a:rPr>
              <a:t>, </a:t>
            </a:r>
            <a:r>
              <a:rPr lang="en-US" sz="1600" u="sng" dirty="0">
                <a:effectLst/>
                <a:latin typeface="+mj-lt"/>
                <a:ea typeface="Franklin Gothic Book" panose="020B0503020102020204" pitchFamily="34" charset="0"/>
                <a:cs typeface="Franklin Gothic Book" panose="020B0503020102020204" pitchFamily="34" charset="0"/>
              </a:rPr>
              <a:t>resourced by financial firms </a:t>
            </a:r>
            <a:r>
              <a:rPr lang="en-US" sz="1600" dirty="0">
                <a:effectLst/>
                <a:latin typeface="+mj-lt"/>
                <a:ea typeface="Franklin Gothic Book" panose="020B0503020102020204" pitchFamily="34" charset="0"/>
                <a:cs typeface="Franklin Gothic Book" panose="020B0503020102020204" pitchFamily="34" charset="0"/>
              </a:rPr>
              <a:t>and their </a:t>
            </a:r>
            <a:r>
              <a:rPr lang="en-US" sz="1600" u="sng" dirty="0">
                <a:effectLst/>
                <a:latin typeface="+mj-lt"/>
                <a:ea typeface="Franklin Gothic Book" panose="020B0503020102020204" pitchFamily="34" charset="0"/>
                <a:cs typeface="Franklin Gothic Book" panose="020B0503020102020204" pitchFamily="34" charset="0"/>
              </a:rPr>
              <a:t>providers</a:t>
            </a:r>
            <a:r>
              <a:rPr lang="en-US" sz="1600" dirty="0">
                <a:effectLst/>
                <a:latin typeface="+mj-lt"/>
                <a:ea typeface="Franklin Gothic Book" panose="020B0503020102020204" pitchFamily="34" charset="0"/>
                <a:cs typeface="Franklin Gothic Book" panose="020B0503020102020204" pitchFamily="34" charset="0"/>
              </a:rPr>
              <a:t>, and run by JWG</a:t>
            </a:r>
            <a:endParaRPr lang="en-GB" sz="1600" dirty="0">
              <a:latin typeface="+mj-lt"/>
            </a:endParaRPr>
          </a:p>
          <a:p>
            <a:r>
              <a:rPr lang="en-US" sz="1600" b="1" dirty="0">
                <a:effectLst/>
                <a:latin typeface="+mj-lt"/>
                <a:ea typeface="Franklin Gothic Book" panose="020B0503020102020204" pitchFamily="34" charset="0"/>
                <a:cs typeface="Franklin Gothic Book" panose="020B0503020102020204" pitchFamily="34" charset="0"/>
              </a:rPr>
              <a:t>So what</a:t>
            </a:r>
            <a:r>
              <a:rPr lang="en-US" sz="1600" dirty="0">
                <a:effectLst/>
                <a:latin typeface="+mj-lt"/>
                <a:ea typeface="Franklin Gothic Book" panose="020B0503020102020204" pitchFamily="34" charset="0"/>
                <a:cs typeface="Franklin Gothic Book" panose="020B0503020102020204" pitchFamily="34" charset="0"/>
              </a:rPr>
              <a:t>: Digitized </a:t>
            </a:r>
            <a:r>
              <a:rPr lang="en-US" sz="1600" u="sng" dirty="0">
                <a:effectLst/>
                <a:latin typeface="+mj-lt"/>
                <a:ea typeface="Franklin Gothic Book" panose="020B0503020102020204" pitchFamily="34" charset="0"/>
                <a:cs typeface="Franklin Gothic Book" panose="020B0503020102020204" pitchFamily="34" charset="0"/>
              </a:rPr>
              <a:t>best practices, test data and code </a:t>
            </a:r>
            <a:r>
              <a:rPr lang="en-US" sz="1600" dirty="0">
                <a:effectLst/>
                <a:latin typeface="+mj-lt"/>
                <a:ea typeface="Franklin Gothic Book" panose="020B0503020102020204" pitchFamily="34" charset="0"/>
                <a:cs typeface="Franklin Gothic Book" panose="020B0503020102020204" pitchFamily="34" charset="0"/>
              </a:rPr>
              <a:t>will </a:t>
            </a:r>
            <a:r>
              <a:rPr lang="en-US" sz="1600" dirty="0">
                <a:latin typeface="+mj-lt"/>
                <a:ea typeface="Franklin Gothic Book" panose="020B0503020102020204" pitchFamily="34" charset="0"/>
                <a:cs typeface="Franklin Gothic Book" panose="020B0503020102020204" pitchFamily="34" charset="0"/>
              </a:rPr>
              <a:t>i</a:t>
            </a:r>
            <a:r>
              <a:rPr lang="en-US" sz="1600" dirty="0">
                <a:effectLst/>
                <a:latin typeface="+mj-lt"/>
                <a:ea typeface="Franklin Gothic Book" panose="020B0503020102020204" pitchFamily="34" charset="0"/>
                <a:cs typeface="Franklin Gothic Book" panose="020B0503020102020204" pitchFamily="34" charset="0"/>
              </a:rPr>
              <a:t>ncrease data quality, cut costs, reduce implementation risk and create a strategic data dialogue</a:t>
            </a:r>
          </a:p>
          <a:p>
            <a:r>
              <a:rPr lang="en-US" sz="1600" b="1" dirty="0">
                <a:latin typeface="+mj-lt"/>
                <a:ea typeface="Franklin Gothic Book" panose="020B0503020102020204" pitchFamily="34" charset="0"/>
                <a:cs typeface="Franklin Gothic Book" panose="020B0503020102020204" pitchFamily="34" charset="0"/>
              </a:rPr>
              <a:t>Costs</a:t>
            </a:r>
            <a:r>
              <a:rPr lang="en-US" sz="1600" dirty="0">
                <a:latin typeface="+mj-lt"/>
                <a:ea typeface="Franklin Gothic Book" panose="020B0503020102020204" pitchFamily="34" charset="0"/>
                <a:cs typeface="Franklin Gothic Book" panose="020B0503020102020204" pitchFamily="34" charset="0"/>
              </a:rPr>
              <a:t>: Financial institutions (firms) will contribute SME resources, </a:t>
            </a:r>
            <a:r>
              <a:rPr lang="en-US" sz="1600" u="sng" dirty="0">
                <a:latin typeface="+mj-lt"/>
                <a:ea typeface="Franklin Gothic Book" panose="020B0503020102020204" pitchFamily="34" charset="0"/>
                <a:cs typeface="Franklin Gothic Book" panose="020B0503020102020204" pitchFamily="34" charset="0"/>
              </a:rPr>
              <a:t>project fees are required from providers</a:t>
            </a:r>
            <a:endParaRPr lang="en-US" sz="1600" dirty="0">
              <a:latin typeface="+mj-lt"/>
              <a:ea typeface="Franklin Gothic Book" panose="020B0503020102020204" pitchFamily="34" charset="0"/>
              <a:cs typeface="Franklin Gothic Book" panose="020B0503020102020204" pitchFamily="34" charset="0"/>
            </a:endParaRPr>
          </a:p>
          <a:p>
            <a:r>
              <a:rPr lang="en-US" sz="1600" b="1" dirty="0">
                <a:effectLst/>
                <a:latin typeface="+mj-lt"/>
                <a:ea typeface="Franklin Gothic Book" panose="020B0503020102020204" pitchFamily="34" charset="0"/>
                <a:cs typeface="Franklin Gothic Book" panose="020B0503020102020204" pitchFamily="34" charset="0"/>
              </a:rPr>
              <a:t>When</a:t>
            </a:r>
            <a:r>
              <a:rPr lang="en-US" sz="1600" dirty="0">
                <a:effectLst/>
                <a:latin typeface="+mj-lt"/>
                <a:ea typeface="Franklin Gothic Book" panose="020B0503020102020204" pitchFamily="34" charset="0"/>
                <a:cs typeface="Franklin Gothic Book" panose="020B0503020102020204" pitchFamily="34" charset="0"/>
              </a:rPr>
              <a:t>: We are mobilizing this summer and the </a:t>
            </a:r>
            <a:r>
              <a:rPr lang="en-US" sz="1600" dirty="0">
                <a:latin typeface="+mj-lt"/>
                <a:ea typeface="Franklin Gothic Book" panose="020B0503020102020204" pitchFamily="34" charset="0"/>
                <a:cs typeface="Franklin Gothic Book" panose="020B0503020102020204" pitchFamily="34" charset="0"/>
              </a:rPr>
              <a:t>first project meetings will be scheduled </a:t>
            </a:r>
            <a:r>
              <a:rPr lang="en-US" sz="1600" u="sng" dirty="0">
                <a:latin typeface="+mj-lt"/>
                <a:ea typeface="Franklin Gothic Book" panose="020B0503020102020204" pitchFamily="34" charset="0"/>
                <a:cs typeface="Franklin Gothic Book" panose="020B0503020102020204" pitchFamily="34" charset="0"/>
              </a:rPr>
              <a:t>after the next JWG RRDS meeting on 16 July</a:t>
            </a:r>
          </a:p>
        </p:txBody>
      </p:sp>
      <p:sp>
        <p:nvSpPr>
          <p:cNvPr id="13" name="TextBox 12">
            <a:extLst>
              <a:ext uri="{FF2B5EF4-FFF2-40B4-BE49-F238E27FC236}">
                <a16:creationId xmlns:a16="http://schemas.microsoft.com/office/drawing/2014/main" id="{EA370F9A-C2CA-4D1E-A908-DABA3C0D2EF0}"/>
              </a:ext>
            </a:extLst>
          </p:cNvPr>
          <p:cNvSpPr txBox="1"/>
          <p:nvPr/>
        </p:nvSpPr>
        <p:spPr>
          <a:xfrm>
            <a:off x="6176315" y="5551122"/>
            <a:ext cx="873957" cy="461665"/>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Time</a:t>
            </a:r>
          </a:p>
        </p:txBody>
      </p:sp>
      <p:sp>
        <p:nvSpPr>
          <p:cNvPr id="15" name="TextBox 14">
            <a:extLst>
              <a:ext uri="{FF2B5EF4-FFF2-40B4-BE49-F238E27FC236}">
                <a16:creationId xmlns:a16="http://schemas.microsoft.com/office/drawing/2014/main" id="{5AE16978-40BC-44C5-B8EA-D4CE84FA45FE}"/>
              </a:ext>
            </a:extLst>
          </p:cNvPr>
          <p:cNvSpPr txBox="1"/>
          <p:nvPr/>
        </p:nvSpPr>
        <p:spPr>
          <a:xfrm>
            <a:off x="3789545" y="5489567"/>
            <a:ext cx="2214068" cy="461665"/>
          </a:xfrm>
          <a:prstGeom prst="rect">
            <a:avLst/>
          </a:prstGeom>
          <a:noFill/>
        </p:spPr>
        <p:txBody>
          <a:bodyPr wrap="none" rtlCol="0">
            <a:spAutoFit/>
          </a:bodyPr>
          <a:lstStyle/>
          <a:p>
            <a:r>
              <a:rPr lang="en-GB" sz="2400" b="1" dirty="0">
                <a:solidFill>
                  <a:schemeClr val="accent1">
                    <a:lumMod val="75000"/>
                  </a:schemeClr>
                </a:solidFill>
                <a:latin typeface="Century Gothic" panose="020B0502020202020204" pitchFamily="34" charset="0"/>
              </a:rPr>
              <a:t>Requirements</a:t>
            </a:r>
          </a:p>
        </p:txBody>
      </p:sp>
      <p:sp>
        <p:nvSpPr>
          <p:cNvPr id="17" name="TextBox 16">
            <a:extLst>
              <a:ext uri="{FF2B5EF4-FFF2-40B4-BE49-F238E27FC236}">
                <a16:creationId xmlns:a16="http://schemas.microsoft.com/office/drawing/2014/main" id="{0A34F6D9-8DCF-4CA7-8FE6-2A1D79DF3E71}"/>
              </a:ext>
            </a:extLst>
          </p:cNvPr>
          <p:cNvSpPr txBox="1"/>
          <p:nvPr/>
        </p:nvSpPr>
        <p:spPr>
          <a:xfrm>
            <a:off x="1566686" y="5879472"/>
            <a:ext cx="1669047" cy="461665"/>
          </a:xfrm>
          <a:prstGeom prst="rect">
            <a:avLst/>
          </a:prstGeom>
          <a:noFill/>
        </p:spPr>
        <p:txBody>
          <a:bodyPr wrap="none" rtlCol="0">
            <a:spAutoFit/>
          </a:bodyPr>
          <a:lstStyle/>
          <a:p>
            <a:r>
              <a:rPr lang="en-GB" sz="2400" b="1" dirty="0">
                <a:solidFill>
                  <a:schemeClr val="bg1">
                    <a:lumMod val="50000"/>
                  </a:schemeClr>
                </a:solidFill>
                <a:latin typeface="Century Gothic" panose="020B0502020202020204" pitchFamily="34" charset="0"/>
              </a:rPr>
              <a:t>Standards</a:t>
            </a:r>
          </a:p>
        </p:txBody>
      </p:sp>
      <p:sp>
        <p:nvSpPr>
          <p:cNvPr id="19" name="TextBox 18">
            <a:extLst>
              <a:ext uri="{FF2B5EF4-FFF2-40B4-BE49-F238E27FC236}">
                <a16:creationId xmlns:a16="http://schemas.microsoft.com/office/drawing/2014/main" id="{EF2D1528-FC0C-4E59-9F3A-EB94B17A902E}"/>
              </a:ext>
            </a:extLst>
          </p:cNvPr>
          <p:cNvSpPr txBox="1"/>
          <p:nvPr/>
        </p:nvSpPr>
        <p:spPr>
          <a:xfrm>
            <a:off x="2611914" y="5489567"/>
            <a:ext cx="1005403" cy="523220"/>
          </a:xfrm>
          <a:prstGeom prst="rect">
            <a:avLst/>
          </a:prstGeom>
          <a:noFill/>
        </p:spPr>
        <p:txBody>
          <a:bodyPr wrap="none" rtlCol="0">
            <a:spAutoFit/>
          </a:bodyPr>
          <a:lstStyle/>
          <a:p>
            <a:r>
              <a:rPr lang="en-GB" sz="2800" b="1">
                <a:solidFill>
                  <a:schemeClr val="tx2">
                    <a:lumMod val="75000"/>
                  </a:schemeClr>
                </a:solidFill>
                <a:latin typeface="Century Gothic" panose="020B0502020202020204" pitchFamily="34" charset="0"/>
              </a:rPr>
              <a:t>Risks</a:t>
            </a:r>
          </a:p>
        </p:txBody>
      </p:sp>
      <p:sp>
        <p:nvSpPr>
          <p:cNvPr id="21" name="TextBox 20">
            <a:extLst>
              <a:ext uri="{FF2B5EF4-FFF2-40B4-BE49-F238E27FC236}">
                <a16:creationId xmlns:a16="http://schemas.microsoft.com/office/drawing/2014/main" id="{8995DBF6-13FF-4A5A-95EB-E5F1E4454510}"/>
              </a:ext>
            </a:extLst>
          </p:cNvPr>
          <p:cNvSpPr txBox="1"/>
          <p:nvPr/>
        </p:nvSpPr>
        <p:spPr>
          <a:xfrm>
            <a:off x="4614851" y="5890515"/>
            <a:ext cx="1699504" cy="461665"/>
          </a:xfrm>
          <a:prstGeom prst="rect">
            <a:avLst/>
          </a:prstGeom>
          <a:noFill/>
        </p:spPr>
        <p:txBody>
          <a:bodyPr wrap="none" rtlCol="0">
            <a:spAutoFit/>
          </a:bodyPr>
          <a:lstStyle/>
          <a:p>
            <a:r>
              <a:rPr lang="en-GB" sz="2400" b="1" dirty="0">
                <a:solidFill>
                  <a:schemeClr val="bg2">
                    <a:lumMod val="50000"/>
                  </a:schemeClr>
                </a:solidFill>
                <a:latin typeface="Century Gothic" panose="020B0502020202020204" pitchFamily="34" charset="0"/>
              </a:rPr>
              <a:t>Overhead</a:t>
            </a:r>
          </a:p>
        </p:txBody>
      </p:sp>
      <p:sp>
        <p:nvSpPr>
          <p:cNvPr id="23" name="TextBox 22">
            <a:extLst>
              <a:ext uri="{FF2B5EF4-FFF2-40B4-BE49-F238E27FC236}">
                <a16:creationId xmlns:a16="http://schemas.microsoft.com/office/drawing/2014/main" id="{CC203D3C-FB49-4F63-9757-5B7E000319EE}"/>
              </a:ext>
            </a:extLst>
          </p:cNvPr>
          <p:cNvSpPr txBox="1"/>
          <p:nvPr/>
        </p:nvSpPr>
        <p:spPr>
          <a:xfrm>
            <a:off x="3269404" y="5890515"/>
            <a:ext cx="1071127" cy="400110"/>
          </a:xfrm>
          <a:prstGeom prst="rect">
            <a:avLst/>
          </a:prstGeom>
          <a:noFill/>
        </p:spPr>
        <p:txBody>
          <a:bodyPr wrap="none" rtlCol="0">
            <a:spAutoFit/>
          </a:bodyPr>
          <a:lstStyle/>
          <a:p>
            <a:r>
              <a:rPr lang="en-GB" sz="2000" b="1" dirty="0">
                <a:solidFill>
                  <a:schemeClr val="accent5">
                    <a:lumMod val="75000"/>
                  </a:schemeClr>
                </a:solidFill>
                <a:latin typeface="Century Gothic" panose="020B0502020202020204" pitchFamily="34" charset="0"/>
              </a:rPr>
              <a:t>Quality</a:t>
            </a:r>
          </a:p>
        </p:txBody>
      </p:sp>
      <p:sp>
        <p:nvSpPr>
          <p:cNvPr id="25" name="TextBox 24">
            <a:extLst>
              <a:ext uri="{FF2B5EF4-FFF2-40B4-BE49-F238E27FC236}">
                <a16:creationId xmlns:a16="http://schemas.microsoft.com/office/drawing/2014/main" id="{4F5352F0-48CD-4AB3-8BF6-C084FDB71DBD}"/>
              </a:ext>
            </a:extLst>
          </p:cNvPr>
          <p:cNvSpPr txBox="1"/>
          <p:nvPr/>
        </p:nvSpPr>
        <p:spPr>
          <a:xfrm>
            <a:off x="6920161" y="5993344"/>
            <a:ext cx="1532792" cy="461665"/>
          </a:xfrm>
          <a:prstGeom prst="rect">
            <a:avLst/>
          </a:prstGeom>
          <a:noFill/>
        </p:spPr>
        <p:txBody>
          <a:bodyPr wrap="none" rtlCol="0">
            <a:spAutoFit/>
          </a:bodyPr>
          <a:lstStyle/>
          <a:p>
            <a:r>
              <a:rPr lang="en-GB" sz="2400" b="1">
                <a:solidFill>
                  <a:schemeClr val="tx2">
                    <a:lumMod val="60000"/>
                    <a:lumOff val="40000"/>
                  </a:schemeClr>
                </a:solidFill>
                <a:latin typeface="Century Gothic" panose="020B0502020202020204" pitchFamily="34" charset="0"/>
              </a:rPr>
              <a:t>Dialogue</a:t>
            </a:r>
          </a:p>
        </p:txBody>
      </p:sp>
      <p:sp>
        <p:nvSpPr>
          <p:cNvPr id="27" name="TextBox 26">
            <a:extLst>
              <a:ext uri="{FF2B5EF4-FFF2-40B4-BE49-F238E27FC236}">
                <a16:creationId xmlns:a16="http://schemas.microsoft.com/office/drawing/2014/main" id="{7C13B5FA-8876-4932-8A97-F88A9598927A}"/>
              </a:ext>
            </a:extLst>
          </p:cNvPr>
          <p:cNvSpPr txBox="1"/>
          <p:nvPr/>
        </p:nvSpPr>
        <p:spPr>
          <a:xfrm>
            <a:off x="7050272" y="5499440"/>
            <a:ext cx="2301663" cy="523220"/>
          </a:xfrm>
          <a:prstGeom prst="rect">
            <a:avLst/>
          </a:prstGeom>
          <a:noFill/>
        </p:spPr>
        <p:txBody>
          <a:bodyPr wrap="square" rtlCol="0">
            <a:spAutoFit/>
          </a:bodyPr>
          <a:lstStyle/>
          <a:p>
            <a:r>
              <a:rPr lang="en-GB" sz="2800" b="1" dirty="0">
                <a:solidFill>
                  <a:schemeClr val="accent3">
                    <a:lumMod val="50000"/>
                  </a:schemeClr>
                </a:solidFill>
                <a:latin typeface="Century Gothic" panose="020B0502020202020204" pitchFamily="34" charset="0"/>
              </a:rPr>
              <a:t>Strategy</a:t>
            </a:r>
          </a:p>
        </p:txBody>
      </p:sp>
    </p:spTree>
    <p:extLst>
      <p:ext uri="{BB962C8B-B14F-4D97-AF65-F5344CB8AC3E}">
        <p14:creationId xmlns:p14="http://schemas.microsoft.com/office/powerpoint/2010/main" val="428770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Lst>
</file>

<file path=ppt/tags/tag10.xml><?xml version="1.0" encoding="utf-8"?>
<p:tagLst xmlns:a="http://schemas.openxmlformats.org/drawingml/2006/main" xmlns:r="http://schemas.openxmlformats.org/officeDocument/2006/relationships" xmlns:p="http://schemas.openxmlformats.org/presentationml/2006/main">
  <p:tag name="MS_PLACEHOLDERID" val="PlaceholderID43073.5104976852033965"/>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24126"/>
</p:tagLst>
</file>

<file path=ppt/tags/tag12.xml><?xml version="1.0" encoding="utf-8"?>
<p:tagLst xmlns:a="http://schemas.openxmlformats.org/drawingml/2006/main" xmlns:r="http://schemas.openxmlformats.org/officeDocument/2006/relationships" xmlns:p="http://schemas.openxmlformats.org/presentationml/2006/main">
  <p:tag name="MS_PLACEHOLDERID" val="PlaceholderID43073.5104976852043799"/>
</p:tagLst>
</file>

<file path=ppt/tags/tag13.xml><?xml version="1.0" encoding="utf-8"?>
<p:tagLst xmlns:a="http://schemas.openxmlformats.org/drawingml/2006/main" xmlns:r="http://schemas.openxmlformats.org/officeDocument/2006/relationships" xmlns:p="http://schemas.openxmlformats.org/presentationml/2006/main">
  <p:tag name="MS_PLACEHOLDERID" val="PlaceholderID43073.5104976852033065"/>
</p:tagLst>
</file>

<file path=ppt/tags/tag1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64160"/>
</p:tagLst>
</file>

<file path=ppt/tags/tag1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42940"/>
</p:tagLst>
</file>

<file path=ppt/tags/tag16.xml><?xml version="1.0" encoding="utf-8"?>
<p:tagLst xmlns:a="http://schemas.openxmlformats.org/drawingml/2006/main" xmlns:r="http://schemas.openxmlformats.org/officeDocument/2006/relationships" xmlns:p="http://schemas.openxmlformats.org/presentationml/2006/main">
  <p:tag name="MS_PLACEHOLDERID" val="PlaceholderID43073.5104976852084160"/>
</p:tagLst>
</file>

<file path=ppt/tags/tag17.xml><?xml version="1.0" encoding="utf-8"?>
<p:tagLst xmlns:a="http://schemas.openxmlformats.org/drawingml/2006/main" xmlns:r="http://schemas.openxmlformats.org/officeDocument/2006/relationships" xmlns:p="http://schemas.openxmlformats.org/presentationml/2006/main">
  <p:tag name="MS_PLACEHOLDERID" val="PlaceholderID43073.5104976852046578"/>
</p:tagLst>
</file>

<file path=ppt/tags/tag18.xml><?xml version="1.0" encoding="utf-8"?>
<p:tagLst xmlns:a="http://schemas.openxmlformats.org/drawingml/2006/main" xmlns:r="http://schemas.openxmlformats.org/officeDocument/2006/relationships" xmlns:p="http://schemas.openxmlformats.org/presentationml/2006/main">
  <p:tag name="MS_PLACEHOLDERID" val="PlaceholderID43073.5104976852044840"/>
</p:tagLst>
</file>

<file path=ppt/tags/tag1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62254"/>
</p:tagLst>
</file>

<file path=ppt/tags/tag2.xml><?xml version="1.0" encoding="utf-8"?>
<p:tagLst xmlns:a="http://schemas.openxmlformats.org/drawingml/2006/main" xmlns:r="http://schemas.openxmlformats.org/officeDocument/2006/relationships" xmlns:p="http://schemas.openxmlformats.org/presentationml/2006/main">
  <p:tag name="MS_PLACEHOLDERID" val="PlaceholderID43073.5104976852020217"/>
</p:tagLst>
</file>

<file path=ppt/tags/tag20.xml><?xml version="1.0" encoding="utf-8"?>
<p:tagLst xmlns:a="http://schemas.openxmlformats.org/drawingml/2006/main" xmlns:r="http://schemas.openxmlformats.org/officeDocument/2006/relationships" xmlns:p="http://schemas.openxmlformats.org/presentationml/2006/main">
  <p:tag name="MS_PLACEHOLDERID" val="PlaceholderID43073.5104976852067158"/>
</p:tagLst>
</file>

<file path=ppt/tags/tag2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99754"/>
</p:tagLst>
</file>

<file path=ppt/tags/tag22.xml><?xml version="1.0" encoding="utf-8"?>
<p:tagLst xmlns:a="http://schemas.openxmlformats.org/drawingml/2006/main" xmlns:r="http://schemas.openxmlformats.org/officeDocument/2006/relationships" xmlns:p="http://schemas.openxmlformats.org/presentationml/2006/main">
  <p:tag name="MS_PLACEHOLDERID" val="PlaceholderID43073.5104976852003793"/>
</p:tagLst>
</file>

<file path=ppt/tags/tag23.xml><?xml version="1.0" encoding="utf-8"?>
<p:tagLst xmlns:a="http://schemas.openxmlformats.org/drawingml/2006/main" xmlns:r="http://schemas.openxmlformats.org/officeDocument/2006/relationships" xmlns:p="http://schemas.openxmlformats.org/presentationml/2006/main">
  <p:tag name="MS_PLACEHOLDERID" val="PlaceholderID43073.5104976852054952"/>
</p:tagLst>
</file>

<file path=ppt/tags/tag24.xml><?xml version="1.0" encoding="utf-8"?>
<p:tagLst xmlns:a="http://schemas.openxmlformats.org/drawingml/2006/main" xmlns:r="http://schemas.openxmlformats.org/officeDocument/2006/relationships" xmlns:p="http://schemas.openxmlformats.org/presentationml/2006/main">
  <p:tag name="MS_PLACEHOLDERID" val="PlaceholderID43073.5104976852005399"/>
</p:tagLst>
</file>

<file path=ppt/tags/tag25.xml><?xml version="1.0" encoding="utf-8"?>
<p:tagLst xmlns:a="http://schemas.openxmlformats.org/drawingml/2006/main" xmlns:r="http://schemas.openxmlformats.org/officeDocument/2006/relationships" xmlns:p="http://schemas.openxmlformats.org/presentationml/2006/main">
  <p:tag name="MS_PLACEHOLDERID" val="PlaceholderID43073.5104976852061033"/>
</p:tagLst>
</file>

<file path=ppt/tags/tag2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16952"/>
</p:tagLst>
</file>

<file path=ppt/tags/tag27.xml><?xml version="1.0" encoding="utf-8"?>
<p:tagLst xmlns:a="http://schemas.openxmlformats.org/drawingml/2006/main" xmlns:r="http://schemas.openxmlformats.org/officeDocument/2006/relationships" xmlns:p="http://schemas.openxmlformats.org/presentationml/2006/main">
  <p:tag name="MS_PLACEHOLDERID" val="PlaceholderID43073.5104976852049480"/>
</p:tagLst>
</file>

<file path=ppt/tags/tag2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44786"/>
</p:tagLst>
</file>

<file path=ppt/tags/tag29.xml><?xml version="1.0" encoding="utf-8"?>
<p:tagLst xmlns:a="http://schemas.openxmlformats.org/drawingml/2006/main" xmlns:r="http://schemas.openxmlformats.org/officeDocument/2006/relationships" xmlns:p="http://schemas.openxmlformats.org/presentationml/2006/main">
  <p:tag name="MS_PLACEHOLDERID" val="PlaceholderID43073.5104976852098951"/>
</p:tagLst>
</file>

<file path=ppt/tags/tag3.xml><?xml version="1.0" encoding="utf-8"?>
<p:tagLst xmlns:a="http://schemas.openxmlformats.org/drawingml/2006/main" xmlns:r="http://schemas.openxmlformats.org/officeDocument/2006/relationships" xmlns:p="http://schemas.openxmlformats.org/presentationml/2006/main">
  <p:tag name="MS_PLACEHOLDERID" val="PlaceholderID43073.5104976852077430"/>
</p:tagLst>
</file>

<file path=ppt/tags/tag3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59961"/>
</p:tagLst>
</file>

<file path=ppt/tags/tag31.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75168"/>
</p:tagLst>
</file>

<file path=ppt/tags/tag32.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28587"/>
</p:tagLst>
</file>

<file path=ppt/tags/tag33.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89955"/>
</p:tagLst>
</file>

<file path=ppt/tags/tag34.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84727"/>
</p:tagLst>
</file>

<file path=ppt/tags/tag35.xml><?xml version="1.0" encoding="utf-8"?>
<p:tagLst xmlns:a="http://schemas.openxmlformats.org/drawingml/2006/main" xmlns:r="http://schemas.openxmlformats.org/officeDocument/2006/relationships" xmlns:p="http://schemas.openxmlformats.org/presentationml/2006/main">
  <p:tag name="MS_PLACEHOLDERID" val="PlaceholderID43073.5104976852032533"/>
</p:tagLst>
</file>

<file path=ppt/tags/tag3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86496"/>
</p:tagLst>
</file>

<file path=ppt/tags/tag3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51214"/>
</p:tagLst>
</file>

<file path=ppt/tags/tag3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20995"/>
</p:tagLst>
</file>

<file path=ppt/tags/tag3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88599"/>
</p:tagLst>
</file>

<file path=ppt/tags/tag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97705"/>
</p:tagLst>
</file>

<file path=ppt/tags/tag40.xml><?xml version="1.0" encoding="utf-8"?>
<p:tagLst xmlns:a="http://schemas.openxmlformats.org/drawingml/2006/main" xmlns:r="http://schemas.openxmlformats.org/officeDocument/2006/relationships" xmlns:p="http://schemas.openxmlformats.org/presentationml/2006/main">
  <p:tag name="MS_PLACEHOLDERID" val="PlaceholderID43073.5104976852048694"/>
</p:tagLst>
</file>

<file path=ppt/tags/tag4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98432"/>
</p:tagLst>
</file>

<file path=ppt/tags/tag42.xml><?xml version="1.0" encoding="utf-8"?>
<p:tagLst xmlns:a="http://schemas.openxmlformats.org/drawingml/2006/main" xmlns:r="http://schemas.openxmlformats.org/officeDocument/2006/relationships" xmlns:p="http://schemas.openxmlformats.org/presentationml/2006/main">
  <p:tag name="MS_PLACEHOLDERID" val="PlaceholderID43073.5104976852002900"/>
</p:tagLst>
</file>

<file path=ppt/tags/tag43.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97204"/>
</p:tagLst>
</file>

<file path=ppt/tags/tag44.xml><?xml version="1.0" encoding="utf-8"?>
<p:tagLst xmlns:a="http://schemas.openxmlformats.org/drawingml/2006/main" xmlns:r="http://schemas.openxmlformats.org/officeDocument/2006/relationships" xmlns:p="http://schemas.openxmlformats.org/presentationml/2006/main">
  <p:tag name="MS_PLACEHOLDERID" val="PlaceholderID43073.5104976852084915"/>
</p:tagLst>
</file>

<file path=ppt/tags/tag45.xml><?xml version="1.0" encoding="utf-8"?>
<p:tagLst xmlns:a="http://schemas.openxmlformats.org/drawingml/2006/main" xmlns:r="http://schemas.openxmlformats.org/officeDocument/2006/relationships" xmlns:p="http://schemas.openxmlformats.org/presentationml/2006/main">
  <p:tag name="MS_PLACEHOLDERID" val="PlaceholderID43073.5104976852028661"/>
</p:tagLst>
</file>

<file path=ppt/tags/tag4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20537"/>
</p:tagLst>
</file>

<file path=ppt/tags/tag47.xml><?xml version="1.0" encoding="utf-8"?>
<p:tagLst xmlns:a="http://schemas.openxmlformats.org/drawingml/2006/main" xmlns:r="http://schemas.openxmlformats.org/officeDocument/2006/relationships" xmlns:p="http://schemas.openxmlformats.org/presentationml/2006/main">
  <p:tag name="MS_PLACEHOLDERID" val="PlaceholderID43073.5104976852044317"/>
</p:tagLst>
</file>

<file path=ppt/tags/tag48.xml><?xml version="1.0" encoding="utf-8"?>
<p:tagLst xmlns:a="http://schemas.openxmlformats.org/drawingml/2006/main" xmlns:r="http://schemas.openxmlformats.org/officeDocument/2006/relationships" xmlns:p="http://schemas.openxmlformats.org/presentationml/2006/main">
  <p:tag name="MS_PLACEHOLDERID" val="PlaceholderID43073.5104976852068504"/>
</p:tagLst>
</file>

<file path=ppt/tags/tag49.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073.5104976852028114"/>
</p:tagLst>
</file>

<file path=ppt/tags/tag5.xml><?xml version="1.0" encoding="utf-8"?>
<p:tagLst xmlns:a="http://schemas.openxmlformats.org/drawingml/2006/main" xmlns:r="http://schemas.openxmlformats.org/officeDocument/2006/relationships" xmlns:p="http://schemas.openxmlformats.org/presentationml/2006/main">
  <p:tag name="MS_PLACEHOLDERID" val="PlaceholderID43073.5104976852079892"/>
</p:tagLst>
</file>

<file path=ppt/tags/tag50.xml><?xml version="1.0" encoding="utf-8"?>
<p:tagLst xmlns:a="http://schemas.openxmlformats.org/drawingml/2006/main" xmlns:r="http://schemas.openxmlformats.org/officeDocument/2006/relationships" xmlns:p="http://schemas.openxmlformats.org/presentationml/2006/main">
  <p:tag name="MS_PLACEHOLDERID" val="PlaceholderID43073.5104976852096520"/>
</p:tagLst>
</file>

<file path=ppt/tags/tag51.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073.5104976852018346"/>
</p:tagLst>
</file>

<file path=ppt/tags/tag52.xml><?xml version="1.0" encoding="utf-8"?>
<p:tagLst xmlns:a="http://schemas.openxmlformats.org/drawingml/2006/main" xmlns:r="http://schemas.openxmlformats.org/officeDocument/2006/relationships" xmlns:p="http://schemas.openxmlformats.org/presentationml/2006/main">
  <p:tag name="MS_PLACEHOLDERID" val="PlaceholderID43073.5104976852065483"/>
</p:tagLst>
</file>

<file path=ppt/tags/tag53.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04975"/>
</p:tagLst>
</file>

<file path=ppt/tags/tag54.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073.5104976852087544"/>
</p:tagLst>
</file>

<file path=ppt/tags/tag55.xml><?xml version="1.0" encoding="utf-8"?>
<p:tagLst xmlns:a="http://schemas.openxmlformats.org/drawingml/2006/main" xmlns:r="http://schemas.openxmlformats.org/officeDocument/2006/relationships" xmlns:p="http://schemas.openxmlformats.org/presentationml/2006/main">
  <p:tag name="MS_PLACEHOLDERID" val="PlaceholderID43073.5104976852005456"/>
</p:tagLst>
</file>

<file path=ppt/tags/tag56.xml><?xml version="1.0" encoding="utf-8"?>
<p:tagLst xmlns:a="http://schemas.openxmlformats.org/drawingml/2006/main" xmlns:r="http://schemas.openxmlformats.org/officeDocument/2006/relationships" xmlns:p="http://schemas.openxmlformats.org/presentationml/2006/main">
  <p:tag name="MS_PLACEHOLDERID" val="PlaceholderID43073.5104976852048612"/>
</p:tagLst>
</file>

<file path=ppt/tags/tag57.xml><?xml version="1.0" encoding="utf-8"?>
<p:tagLst xmlns:a="http://schemas.openxmlformats.org/drawingml/2006/main" xmlns:r="http://schemas.openxmlformats.org/officeDocument/2006/relationships" xmlns:p="http://schemas.openxmlformats.org/presentationml/2006/main">
  <p:tag name="MS_PLACEHOLDERID" val="PlaceholderID43073.5104976852047214"/>
</p:tagLst>
</file>

<file path=ppt/tags/tag58.xml><?xml version="1.0" encoding="utf-8"?>
<p:tagLst xmlns:a="http://schemas.openxmlformats.org/drawingml/2006/main" xmlns:r="http://schemas.openxmlformats.org/officeDocument/2006/relationships" xmlns:p="http://schemas.openxmlformats.org/presentationml/2006/main">
  <p:tag name="MS_PLACEHOLDERID" val="PlaceholderID43073.5104976852010948"/>
</p:tagLst>
</file>

<file path=ppt/tags/tag59.xml><?xml version="1.0" encoding="utf-8"?>
<p:tagLst xmlns:a="http://schemas.openxmlformats.org/drawingml/2006/main" xmlns:r="http://schemas.openxmlformats.org/officeDocument/2006/relationships" xmlns:p="http://schemas.openxmlformats.org/presentationml/2006/main">
  <p:tag name="MS_PLACEHOLDERID" val="PlaceholderID43073.5104976852009876"/>
</p:tagLst>
</file>

<file path=ppt/tags/tag6.xml><?xml version="1.0" encoding="utf-8"?>
<p:tagLst xmlns:a="http://schemas.openxmlformats.org/drawingml/2006/main" xmlns:r="http://schemas.openxmlformats.org/officeDocument/2006/relationships" xmlns:p="http://schemas.openxmlformats.org/presentationml/2006/main">
  <p:tag name="MS_PLACEHOLDERID" val="PlaceholderID43073.5104976852048047"/>
</p:tagLst>
</file>

<file path=ppt/tags/tag60.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073.5104976852036452"/>
</p:tagLst>
</file>

<file path=ppt/tags/tag61.xml><?xml version="1.0" encoding="utf-8"?>
<p:tagLst xmlns:a="http://schemas.openxmlformats.org/drawingml/2006/main" xmlns:r="http://schemas.openxmlformats.org/officeDocument/2006/relationships" xmlns:p="http://schemas.openxmlformats.org/presentationml/2006/main">
  <p:tag name="MS_PLACEHOLDERID" val="PlaceholderID43073.5104976852005399"/>
</p:tagLst>
</file>

<file path=ppt/tags/tag62.xml><?xml version="1.0" encoding="utf-8"?>
<p:tagLst xmlns:a="http://schemas.openxmlformats.org/drawingml/2006/main" xmlns:r="http://schemas.openxmlformats.org/officeDocument/2006/relationships" xmlns:p="http://schemas.openxmlformats.org/presentationml/2006/main">
  <p:tag name="MS_PLACEHOLDERID" val="PlaceholderID43073.5104976852096281"/>
</p:tagLst>
</file>

<file path=ppt/tags/tag63.xml><?xml version="1.0" encoding="utf-8"?>
<p:tagLst xmlns:a="http://schemas.openxmlformats.org/drawingml/2006/main" xmlns:r="http://schemas.openxmlformats.org/officeDocument/2006/relationships" xmlns:p="http://schemas.openxmlformats.org/presentationml/2006/main">
  <p:tag name="MS_PLACEHOLDERID" val="PlaceholderID43073.5104976852099214"/>
</p:tagLst>
</file>

<file path=ppt/tags/tag64.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073.5104976852057426"/>
</p:tagLst>
</file>

<file path=ppt/tags/tag65.xml><?xml version="1.0" encoding="utf-8"?>
<p:tagLst xmlns:a="http://schemas.openxmlformats.org/drawingml/2006/main" xmlns:r="http://schemas.openxmlformats.org/officeDocument/2006/relationships" xmlns:p="http://schemas.openxmlformats.org/presentationml/2006/main">
  <p:tag name="MS_PLACEHOLDERID" val="PlaceholderID43073.5104976852000507"/>
</p:tagLst>
</file>

<file path=ppt/tags/tag66.xml><?xml version="1.0" encoding="utf-8"?>
<p:tagLst xmlns:a="http://schemas.openxmlformats.org/drawingml/2006/main" xmlns:r="http://schemas.openxmlformats.org/officeDocument/2006/relationships" xmlns:p="http://schemas.openxmlformats.org/presentationml/2006/main">
  <p:tag name="MS_PLACEHOLDERID" val="PlaceholderID43073.5104976852061859"/>
</p:tagLst>
</file>

<file path=ppt/tags/tag67.xml><?xml version="1.0" encoding="utf-8"?>
<p:tagLst xmlns:a="http://schemas.openxmlformats.org/drawingml/2006/main" xmlns:r="http://schemas.openxmlformats.org/officeDocument/2006/relationships" xmlns:p="http://schemas.openxmlformats.org/presentationml/2006/main">
  <p:tag name="MS_PLACEHOLDERID" val="PlaceholderID43073.5104976852074771"/>
</p:tagLst>
</file>

<file path=ppt/tags/tag68.xml><?xml version="1.0" encoding="utf-8"?>
<p:tagLst xmlns:a="http://schemas.openxmlformats.org/drawingml/2006/main" xmlns:r="http://schemas.openxmlformats.org/officeDocument/2006/relationships" xmlns:p="http://schemas.openxmlformats.org/presentationml/2006/main">
  <p:tag name="MS_PLACEHOLDERID" val="PlaceholderID43073.5104976852038886"/>
</p:tagLst>
</file>

<file path=ppt/tags/tag69.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56740"/>
</p:tagLst>
</file>

<file path=ppt/tags/tag7.xml><?xml version="1.0" encoding="utf-8"?>
<p:tagLst xmlns:a="http://schemas.openxmlformats.org/drawingml/2006/main" xmlns:r="http://schemas.openxmlformats.org/officeDocument/2006/relationships" xmlns:p="http://schemas.openxmlformats.org/presentationml/2006/main">
  <p:tag name="STYLEXMLFILE" val="Default Style List"/>
  <p:tag name="PLACEHOLDERAUTOMATIONTAG" val="TableOfContentsText"/>
  <p:tag name="MS_XMLFILE_REGKEY" val=""/>
  <p:tag name="MS_PLACEHOLDERID" val="PlaceholderID43073.5104976852068185"/>
</p:tagLst>
</file>

<file path=ppt/tags/tag70.xml><?xml version="1.0" encoding="utf-8"?>
<p:tagLst xmlns:a="http://schemas.openxmlformats.org/drawingml/2006/main" xmlns:r="http://schemas.openxmlformats.org/officeDocument/2006/relationships" xmlns:p="http://schemas.openxmlformats.org/presentationml/2006/main">
  <p:tag name="MS_PLACEHOLDERID" val="PlaceholderID43073.5104976852016330"/>
</p:tagLst>
</file>

<file path=ppt/tags/tag7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66850"/>
</p:tagLst>
</file>

<file path=ppt/tags/tag7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21168"/>
</p:tagLst>
</file>

<file path=ppt/tags/tag73.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59332"/>
</p:tagLst>
</file>

<file path=ppt/tags/tag7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85238"/>
</p:tagLst>
</file>

<file path=ppt/tags/tag7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55073"/>
</p:tagLst>
</file>

<file path=ppt/tags/tag7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96662"/>
</p:tagLst>
</file>

<file path=ppt/tags/tag77.xml><?xml version="1.0" encoding="utf-8"?>
<p:tagLst xmlns:a="http://schemas.openxmlformats.org/drawingml/2006/main" xmlns:r="http://schemas.openxmlformats.org/officeDocument/2006/relationships" xmlns:p="http://schemas.openxmlformats.org/presentationml/2006/main">
  <p:tag name="MS_PLACEHOLDERID" val="PlaceholderID43073.5104976852037367"/>
</p:tagLst>
</file>

<file path=ppt/tags/tag78.xml><?xml version="1.0" encoding="utf-8"?>
<p:tagLst xmlns:a="http://schemas.openxmlformats.org/drawingml/2006/main" xmlns:r="http://schemas.openxmlformats.org/officeDocument/2006/relationships" xmlns:p="http://schemas.openxmlformats.org/presentationml/2006/main">
  <p:tag name="MS_PLACEHOLDERID" val="PlaceholderID43073.5104976852062583"/>
</p:tagLst>
</file>

<file path=ppt/tags/tag79.xml><?xml version="1.0" encoding="utf-8"?>
<p:tagLst xmlns:a="http://schemas.openxmlformats.org/drawingml/2006/main" xmlns:r="http://schemas.openxmlformats.org/officeDocument/2006/relationships" xmlns:p="http://schemas.openxmlformats.org/presentationml/2006/main">
  <p:tag name="MS_PLACEHOLDERID" val="PlaceholderID43073.5104976852013687"/>
</p:tagLst>
</file>

<file path=ppt/tags/tag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27710"/>
</p:tagLst>
</file>

<file path=ppt/tags/tag80.xml><?xml version="1.0" encoding="utf-8"?>
<p:tagLst xmlns:a="http://schemas.openxmlformats.org/drawingml/2006/main" xmlns:r="http://schemas.openxmlformats.org/officeDocument/2006/relationships" xmlns:p="http://schemas.openxmlformats.org/presentationml/2006/main">
  <p:tag name="MS_PLACEHOLDERID" val="PlaceholderID43073.5104976852073869"/>
</p:tagLst>
</file>

<file path=ppt/tags/tag81.xml><?xml version="1.0" encoding="utf-8"?>
<p:tagLst xmlns:a="http://schemas.openxmlformats.org/drawingml/2006/main" xmlns:r="http://schemas.openxmlformats.org/officeDocument/2006/relationships" xmlns:p="http://schemas.openxmlformats.org/presentationml/2006/main">
  <p:tag name="STYLEXMLFILE" val="Divider Styles"/>
  <p:tag name="MS_XMLFILE_REGKEY" val=""/>
  <p:tag name="MS_PLACEHOLDERID" val="PlaceholderID43073.5104976852071589"/>
</p:tagLst>
</file>

<file path=ppt/tags/tag82.xml><?xml version="1.0" encoding="utf-8"?>
<p:tagLst xmlns:a="http://schemas.openxmlformats.org/drawingml/2006/main" xmlns:r="http://schemas.openxmlformats.org/officeDocument/2006/relationships" xmlns:p="http://schemas.openxmlformats.org/presentationml/2006/main">
  <p:tag name="MS_PLACEHOLDERID" val="PlaceholderID43073.5104976852087385"/>
</p:tagLst>
</file>

<file path=ppt/tags/tag83.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073.5104976852081885"/>
</p:tagLst>
</file>

<file path=ppt/tags/tag84.xml><?xml version="1.0" encoding="utf-8"?>
<p:tagLst xmlns:a="http://schemas.openxmlformats.org/drawingml/2006/main" xmlns:r="http://schemas.openxmlformats.org/officeDocument/2006/relationships" xmlns:p="http://schemas.openxmlformats.org/presentationml/2006/main">
  <p:tag name="MS_PLACEHOLDERID" val="PlaceholderID43073.5104976852066469"/>
</p:tagLst>
</file>

<file path=ppt/tags/tag85.xml><?xml version="1.0" encoding="utf-8"?>
<p:tagLst xmlns:a="http://schemas.openxmlformats.org/drawingml/2006/main" xmlns:r="http://schemas.openxmlformats.org/officeDocument/2006/relationships" xmlns:p="http://schemas.openxmlformats.org/presentationml/2006/main">
  <p:tag name="STYLEXMLFILE" val="Divider Styles"/>
  <p:tag name="MS_XMLFILE_REGKEY" val=""/>
  <p:tag name="MS_PLACEHOLDERID" val="PlaceholderID43073.5104976852027212"/>
</p:tagLst>
</file>

<file path=ppt/tags/tag86.xml><?xml version="1.0" encoding="utf-8"?>
<p:tagLst xmlns:a="http://schemas.openxmlformats.org/drawingml/2006/main" xmlns:r="http://schemas.openxmlformats.org/officeDocument/2006/relationships" xmlns:p="http://schemas.openxmlformats.org/presentationml/2006/main">
  <p:tag name="MS_PLACEHOLDERID" val="PlaceholderID43073.5104976852045245"/>
</p:tagLst>
</file>

<file path=ppt/tags/tag87.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073.5104976852059110"/>
</p:tagLst>
</file>

<file path=ppt/tags/tag88.xml><?xml version="1.0" encoding="utf-8"?>
<p:tagLst xmlns:a="http://schemas.openxmlformats.org/drawingml/2006/main" xmlns:r="http://schemas.openxmlformats.org/officeDocument/2006/relationships" xmlns:p="http://schemas.openxmlformats.org/presentationml/2006/main">
  <p:tag name="MS_PLACEHOLDERID" val="PlaceholderID43073.5104976852007377"/>
</p:tagLst>
</file>

<file path=ppt/tags/tag89.xml><?xml version="1.0" encoding="utf-8"?>
<p:tagLst xmlns:a="http://schemas.openxmlformats.org/drawingml/2006/main" xmlns:r="http://schemas.openxmlformats.org/officeDocument/2006/relationships" xmlns:p="http://schemas.openxmlformats.org/presentationml/2006/main">
  <p:tag name="MS_PLACEHOLDERID" val="PlaceholderID43073.5104976852011740"/>
</p:tagLst>
</file>

<file path=ppt/tags/tag9.xml><?xml version="1.0" encoding="utf-8"?>
<p:tagLst xmlns:a="http://schemas.openxmlformats.org/drawingml/2006/main" xmlns:r="http://schemas.openxmlformats.org/officeDocument/2006/relationships" xmlns:p="http://schemas.openxmlformats.org/presentationml/2006/main">
  <p:tag name="MS_PLACEHOLDERID" val="PlaceholderID43073.5104976852008064"/>
</p:tagLst>
</file>

<file path=ppt/tags/tag90.xml><?xml version="1.0" encoding="utf-8"?>
<p:tagLst xmlns:a="http://schemas.openxmlformats.org/drawingml/2006/main" xmlns:r="http://schemas.openxmlformats.org/officeDocument/2006/relationships" xmlns:p="http://schemas.openxmlformats.org/presentationml/2006/main">
  <p:tag name="STYLEXMLFILE" val="Cover Contact"/>
  <p:tag name="MS_XMLFILE_REGKEY" val=""/>
  <p:tag name="MS_PLACEHOLDERID" val="PlaceholderID43073.5104976852094910"/>
</p:tagLst>
</file>

<file path=ppt/tags/tag91.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25373"/>
</p:tagLst>
</file>

<file path=ppt/tags/tag92.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073.5104976852087810"/>
</p:tagLst>
</file>

<file path=ppt/tags/tag93.xml><?xml version="1.0" encoding="utf-8"?>
<p:tagLst xmlns:a="http://schemas.openxmlformats.org/drawingml/2006/main" xmlns:r="http://schemas.openxmlformats.org/officeDocument/2006/relationships" xmlns:p="http://schemas.openxmlformats.org/presentationml/2006/main">
  <p:tag name="PLACEHOLDERAUTOMATIONTAG" val="DisclaimerShape"/>
  <p:tag name="MS_XMLFILE_REGKEY" val=""/>
  <p:tag name="MS_PLACEHOLDERID" val="PlaceholderID43073.5104976852057769"/>
</p:tagLst>
</file>

<file path=ppt/tags/tag94.xml><?xml version="1.0" encoding="utf-8"?>
<p:tagLst xmlns:a="http://schemas.openxmlformats.org/drawingml/2006/main" xmlns:r="http://schemas.openxmlformats.org/officeDocument/2006/relationships" xmlns:p="http://schemas.openxmlformats.org/presentationml/2006/main">
  <p:tag name="MS_PLACEHOLDERID" val="PlaceholderID43073.5104976852019833"/>
</p:tagLst>
</file>

<file path=ppt/tags/tag95.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86565"/>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ysis Financial Dar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ysis Powerpoint Redesign v2" id="{C2A4CB93-9F9E-419E-B4F8-D703DFAEA96E}" vid="{66E00AED-066A-4173-8711-36E758710165}"/>
    </a:ext>
  </a:extLst>
</a:theme>
</file>

<file path=ppt/theme/theme4.xml><?xml version="1.0" encoding="utf-8"?>
<a:theme xmlns:a="http://schemas.openxmlformats.org/drawingml/2006/main" name="Presentation Landscape A4_Purple-Red_Logo with strapline">
  <a:themeElements>
    <a:clrScheme name="_Purple-Red">
      <a:dk1>
        <a:sysClr val="windowText" lastClr="000000"/>
      </a:dk1>
      <a:lt1>
        <a:sysClr val="window" lastClr="FFFFFF"/>
      </a:lt1>
      <a:dk2>
        <a:srgbClr val="4F2D7F"/>
      </a:dk2>
      <a:lt2>
        <a:srgbClr val="FFFFFF"/>
      </a:lt2>
      <a:accent1>
        <a:srgbClr val="4F2D7F"/>
      </a:accent1>
      <a:accent2>
        <a:srgbClr val="9581B2"/>
      </a:accent2>
      <a:accent3>
        <a:srgbClr val="E92841"/>
      </a:accent3>
      <a:accent4>
        <a:srgbClr val="F27E8D"/>
      </a:accent4>
      <a:accent5>
        <a:srgbClr val="C8BEAF"/>
      </a:accent5>
      <a:accent6>
        <a:srgbClr val="E9E5DF"/>
      </a:accent6>
      <a:hlink>
        <a:srgbClr val="4F2D7F"/>
      </a:hlink>
      <a:folHlink>
        <a:srgbClr val="4F2D7F"/>
      </a:folHlink>
    </a:clrScheme>
    <a:fontScheme name="_Grant_Thornton">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600" b="0" i="0" kern="1200" dirty="0" smtClean="0">
            <a:solidFill>
              <a:schemeClr val="tx1"/>
            </a:solidFill>
            <a:effectLst/>
            <a:latin typeface="+mn-lt"/>
            <a:ea typeface="+mn-ea"/>
            <a:cs typeface="+mn-cs"/>
          </a:defRPr>
        </a:defPPr>
      </a:lstStyle>
    </a:txDef>
  </a:objectDefaults>
  <a:extraClrSchemeLst/>
  <a:extLst>
    <a:ext uri="{05A4C25C-085E-4340-85A3-A5531E510DB2}">
      <thm15:themeFamily xmlns:thm15="http://schemas.microsoft.com/office/thememl/2012/main" name="Presentation Landscape A4_Purple-Red_Logo with strapline" id="{C5985403-D10E-4FB4-A52A-A2392391EE78}" vid="{E143BBC3-D3E8-4B23-8365-732A2C996C7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AE765DE59E724199A50865A84A448E" ma:contentTypeVersion="11" ma:contentTypeDescription="Create a new document." ma:contentTypeScope="" ma:versionID="c69a2b430bd8fb891ff77686920ede61">
  <xsd:schema xmlns:xsd="http://www.w3.org/2001/XMLSchema" xmlns:xs="http://www.w3.org/2001/XMLSchema" xmlns:p="http://schemas.microsoft.com/office/2006/metadata/properties" xmlns:ns2="8bb717ba-6cb0-4df4-907e-d6be5e5ee858" xmlns:ns3="eaed0d12-38db-42a0-b4a8-c62f917d7f84" targetNamespace="http://schemas.microsoft.com/office/2006/metadata/properties" ma:root="true" ma:fieldsID="c49501b70d2f8483ec019564435d200e" ns2:_="" ns3:_="">
    <xsd:import namespace="8bb717ba-6cb0-4df4-907e-d6be5e5ee858"/>
    <xsd:import namespace="eaed0d12-38db-42a0-b4a8-c62f917d7f8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b717ba-6cb0-4df4-907e-d6be5e5ee85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ed0d12-38db-42a0-b4a8-c62f917d7f8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bb717ba-6cb0-4df4-907e-d6be5e5ee858">
      <UserInfo>
        <DisplayName>Corrina Stokes</DisplayName>
        <AccountId>367</AccountId>
        <AccountType/>
      </UserInfo>
      <UserInfo>
        <DisplayName>Haley Kain</DisplayName>
        <AccountId>42</AccountId>
        <AccountType/>
      </UserInfo>
      <UserInfo>
        <DisplayName>PJ Di Giammarino</DisplayName>
        <AccountId>25</AccountId>
        <AccountType/>
      </UserInfo>
      <UserInfo>
        <DisplayName>Vladimir Volkov</DisplayName>
        <AccountId>312</AccountId>
        <AccountType/>
      </UserInfo>
    </SharedWithUsers>
  </documentManagement>
</p:properties>
</file>

<file path=customXml/itemProps1.xml><?xml version="1.0" encoding="utf-8"?>
<ds:datastoreItem xmlns:ds="http://schemas.openxmlformats.org/officeDocument/2006/customXml" ds:itemID="{6ABD597A-FB83-4FD7-9BA7-A7E43F54C7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b717ba-6cb0-4df4-907e-d6be5e5ee858"/>
    <ds:schemaRef ds:uri="eaed0d12-38db-42a0-b4a8-c62f917d7f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591654-B7DF-4DD5-B360-624DE352AB70}">
  <ds:schemaRefs>
    <ds:schemaRef ds:uri="http://schemas.microsoft.com/sharepoint/v3/contenttype/forms"/>
  </ds:schemaRefs>
</ds:datastoreItem>
</file>

<file path=customXml/itemProps3.xml><?xml version="1.0" encoding="utf-8"?>
<ds:datastoreItem xmlns:ds="http://schemas.openxmlformats.org/officeDocument/2006/customXml" ds:itemID="{D4D2A39F-B903-4473-9D90-AA53D0B82EAA}">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8bb717ba-6cb0-4df4-907e-d6be5e5ee858"/>
    <ds:schemaRef ds:uri="http://schemas.openxmlformats.org/package/2006/metadata/core-properties"/>
    <ds:schemaRef ds:uri="eaed0d12-38db-42a0-b4a8-c62f917d7f8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5435</TotalTime>
  <Words>3303</Words>
  <Application>Microsoft Office PowerPoint</Application>
  <PresentationFormat>Widescreen</PresentationFormat>
  <Paragraphs>639</Paragraphs>
  <Slides>33</Slides>
  <Notes>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33</vt:i4>
      </vt:variant>
    </vt:vector>
  </HeadingPairs>
  <TitlesOfParts>
    <vt:vector size="44" baseType="lpstr">
      <vt:lpstr>Arial</vt:lpstr>
      <vt:lpstr>Calibri</vt:lpstr>
      <vt:lpstr>Calibri Light</vt:lpstr>
      <vt:lpstr>Century Gothic</vt:lpstr>
      <vt:lpstr>Symbol</vt:lpstr>
      <vt:lpstr>Wingdings</vt:lpstr>
      <vt:lpstr>Wingdings 3</vt:lpstr>
      <vt:lpstr>Office Theme</vt:lpstr>
      <vt:lpstr>2_Office Theme</vt:lpstr>
      <vt:lpstr>Lysis Financial Dark</vt:lpstr>
      <vt:lpstr>Presentation Landscape A4_Purple-Red_Logo with strapline</vt:lpstr>
      <vt:lpstr>RRDS 24: UK EMIR DRR project launch</vt:lpstr>
      <vt:lpstr>Welcome to RRDS 24</vt:lpstr>
      <vt:lpstr>JWG reporting discussion 2020 participants</vt:lpstr>
      <vt:lpstr>A good time to be discussing DRR</vt:lpstr>
      <vt:lpstr>PowerPoint Presentation</vt:lpstr>
      <vt:lpstr>Agenda</vt:lpstr>
      <vt:lpstr>RRDS 24 survey questions</vt:lpstr>
      <vt:lpstr>We are here to get more value from regulatory reporting</vt:lpstr>
      <vt:lpstr>Recap: EMIR Refit DRR project</vt:lpstr>
      <vt:lpstr>PowerPoint Presentation</vt:lpstr>
      <vt:lpstr>Agenda</vt:lpstr>
      <vt:lpstr>Detailed plan </vt:lpstr>
      <vt:lpstr>Project approach overview</vt:lpstr>
      <vt:lpstr>Potential road blocks: summary</vt:lpstr>
      <vt:lpstr>Potential roadblock: Firm engagement</vt:lpstr>
      <vt:lpstr>Target state: 3 tier semantic model</vt:lpstr>
      <vt:lpstr>Potential roadblock: supplier engagement</vt:lpstr>
      <vt:lpstr>There are multiple benefits for all stakeholders</vt:lpstr>
      <vt:lpstr>Potential roadblock: standards </vt:lpstr>
      <vt:lpstr>Potential roadblock: governance</vt:lpstr>
      <vt:lpstr>Governance framework</vt:lpstr>
      <vt:lpstr>Potential roadblock: regulatory engagement</vt:lpstr>
      <vt:lpstr>Project approach</vt:lpstr>
      <vt:lpstr>Agenda</vt:lpstr>
      <vt:lpstr>Roles &amp; responsibilities</vt:lpstr>
      <vt:lpstr>PowerPoint Presentation</vt:lpstr>
      <vt:lpstr>Agenda</vt:lpstr>
      <vt:lpstr>PowerPoint Presentation</vt:lpstr>
      <vt:lpstr>TR/CCP, vendor, service provider fees </vt:lpstr>
      <vt:lpstr>Agenda</vt:lpstr>
      <vt:lpstr>Next steps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AMLD V: Part II</dc:title>
  <dc:creator>Eman Galea</dc:creator>
  <cp:lastModifiedBy>Corrina Stokes</cp:lastModifiedBy>
  <cp:revision>4</cp:revision>
  <cp:lastPrinted>2019-10-10T12:33:44Z</cp:lastPrinted>
  <dcterms:created xsi:type="dcterms:W3CDTF">2018-10-05T09:21:08Z</dcterms:created>
  <dcterms:modified xsi:type="dcterms:W3CDTF">2020-07-28T14:32:23Z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0x0101005BAE765DE59E724199A50865A84A448E</vt:lpwstr>
  </property>
  <property fmtid="{D5CDD505-2E9C-101B-9397-08002B2CF9AE}" pid="3" name="AuthorIds_UIVersion_4608">
    <vt:lpwstr>25</vt:lpwstr>
  </property>
</Properties>
</file>